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61" r:id="rId4"/>
    <p:sldId id="263" r:id="rId5"/>
    <p:sldId id="264" r:id="rId6"/>
    <p:sldId id="265" r:id="rId7"/>
    <p:sldId id="269" r:id="rId8"/>
    <p:sldId id="257" r:id="rId9"/>
    <p:sldId id="258" r:id="rId10"/>
    <p:sldId id="270" r:id="rId11"/>
    <p:sldId id="271" r:id="rId12"/>
    <p:sldId id="273" r:id="rId13"/>
    <p:sldId id="260" r:id="rId14"/>
    <p:sldId id="268" r:id="rId15"/>
    <p:sldId id="267" r:id="rId16"/>
    <p:sldId id="274" r:id="rId17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73" autoAdjust="0"/>
    <p:restoredTop sz="94688" autoAdjust="0"/>
  </p:normalViewPr>
  <p:slideViewPr>
    <p:cSldViewPr>
      <p:cViewPr varScale="1">
        <p:scale>
          <a:sx n="162" d="100"/>
          <a:sy n="162" d="100"/>
        </p:scale>
        <p:origin x="-562" y="-7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45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FFDD-55BF-45F7-9346-16D82BE81358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104-211E-4865-A6A0-9DCFBAE996D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FFDD-55BF-45F7-9346-16D82BE81358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104-211E-4865-A6A0-9DCFBAE996D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FFDD-55BF-45F7-9346-16D82BE81358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104-211E-4865-A6A0-9DCFBAE996D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FFDD-55BF-45F7-9346-16D82BE81358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104-211E-4865-A6A0-9DCFBAE996D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FFDD-55BF-45F7-9346-16D82BE81358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104-211E-4865-A6A0-9DCFBAE996D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FFDD-55BF-45F7-9346-16D82BE81358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104-211E-4865-A6A0-9DCFBAE996D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FFDD-55BF-45F7-9346-16D82BE81358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104-211E-4865-A6A0-9DCFBAE996D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FFDD-55BF-45F7-9346-16D82BE81358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104-211E-4865-A6A0-9DCFBAE996D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FFDD-55BF-45F7-9346-16D82BE81358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104-211E-4865-A6A0-9DCFBAE996D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FFDD-55BF-45F7-9346-16D82BE81358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104-211E-4865-A6A0-9DCFBAE996D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FFDD-55BF-45F7-9346-16D82BE81358}" type="datetimeFigureOut">
              <a:rPr lang="da-DK" smtClean="0"/>
              <a:pPr/>
              <a:t>08-09-2019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104-211E-4865-A6A0-9DCFBAE996D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A174104-211E-4865-A6A0-9DCFBAE996D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8CBFFDD-55BF-45F7-9346-16D82BE81358}" type="datetimeFigureOut">
              <a:rPr lang="da-DK" smtClean="0"/>
              <a:pPr/>
              <a:t>08-09-2019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Recognition of Prior Learning (RPL)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Educational benefits.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Underpin lifelong </a:t>
            </a:r>
            <a:r>
              <a:rPr lang="en-US" dirty="0" err="1" smtClean="0"/>
              <a:t>learnin</a:t>
            </a:r>
            <a:endParaRPr lang="en-US" dirty="0" smtClean="0"/>
          </a:p>
          <a:p>
            <a:r>
              <a:rPr lang="en-US" dirty="0" smtClean="0"/>
              <a:t>Helping people learn about themselves</a:t>
            </a:r>
          </a:p>
          <a:p>
            <a:r>
              <a:rPr lang="en-US" dirty="0" smtClean="0"/>
              <a:t>Develop their career within a lifelong learning framework. </a:t>
            </a:r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benefits.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Improve equity </a:t>
            </a:r>
          </a:p>
          <a:p>
            <a:r>
              <a:rPr lang="en-US" dirty="0" smtClean="0"/>
              <a:t>Strengthen access to further education</a:t>
            </a:r>
          </a:p>
          <a:p>
            <a:r>
              <a:rPr lang="en-US" dirty="0" smtClean="0"/>
              <a:t>Strengthen access to the </a:t>
            </a:r>
            <a:r>
              <a:rPr lang="en-US" dirty="0" err="1" smtClean="0"/>
              <a:t>labour</a:t>
            </a:r>
            <a:r>
              <a:rPr lang="en-US" dirty="0" smtClean="0"/>
              <a:t> market </a:t>
            </a:r>
          </a:p>
          <a:p>
            <a:r>
              <a:rPr lang="en-US" dirty="0" smtClean="0"/>
              <a:t>Disadvantaged groups</a:t>
            </a:r>
          </a:p>
          <a:p>
            <a:pPr lvl="1"/>
            <a:r>
              <a:rPr lang="en-US" dirty="0" smtClean="0"/>
              <a:t>Informal sector</a:t>
            </a:r>
          </a:p>
          <a:p>
            <a:pPr lvl="1"/>
            <a:r>
              <a:rPr lang="en-US" dirty="0" smtClean="0"/>
              <a:t>Formerly excluded groups (ex. Apartheid)</a:t>
            </a:r>
          </a:p>
          <a:p>
            <a:pPr lvl="1"/>
            <a:r>
              <a:rPr lang="en-US" dirty="0" smtClean="0"/>
              <a:t>Older workers, who did not opportunities for formal learning when they were younger</a:t>
            </a:r>
          </a:p>
          <a:p>
            <a:pPr lvl="1"/>
            <a:r>
              <a:rPr lang="en-US" dirty="0" smtClean="0"/>
              <a:t>Indigenous people and migrants, whose competences may be less evident and who have not had access to formal learning</a:t>
            </a:r>
            <a:endParaRPr lang="da-DK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benefits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psychological boost to individuals</a:t>
            </a:r>
          </a:p>
          <a:p>
            <a:r>
              <a:rPr lang="en-US" dirty="0" smtClean="0"/>
              <a:t>Making them aware of their capabilities</a:t>
            </a:r>
          </a:p>
          <a:p>
            <a:r>
              <a:rPr lang="en-US" dirty="0" smtClean="0"/>
              <a:t>Offering external validation of their worth </a:t>
            </a:r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Challenges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Recognition processes are often marginal, small-scale and not yet sustainable </a:t>
            </a:r>
            <a:endParaRPr lang="da-DK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Better communication about recognition is needed </a:t>
            </a:r>
            <a:endParaRPr lang="da-DK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Recognition processes could also be better integrated into lifelong learning policies  </a:t>
            </a:r>
            <a:endParaRPr lang="da-DK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Recognition procedures and processes could be improved</a:t>
            </a:r>
            <a:endParaRPr lang="da-DK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Processes could be reshaped to give greater validity to qualifications obtained through recognition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Example: RPL in South Africa</a:t>
            </a:r>
            <a:endParaRPr lang="da-DK" sz="3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Recognized learning must be aligned with the official registered unit standards and qualifications</a:t>
            </a:r>
            <a:endParaRPr lang="da-DK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Informal learning is assessed only against outcomes that are specified in the unit standards or qualifications</a:t>
            </a:r>
            <a:endParaRPr lang="da-DK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Learning that falls out of specific outcomes is not assessed</a:t>
            </a:r>
            <a:endParaRPr lang="da-DK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formal procedures are available for recognizing and formalizing indigenous knowledge</a:t>
            </a:r>
          </a:p>
          <a:p>
            <a:pPr lvl="1"/>
            <a:r>
              <a: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Those who cannot read and write but have a wealth of experience and knowledge are not accommodated.</a:t>
            </a:r>
            <a:endParaRPr lang="da-DK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needs</a:t>
            </a:r>
            <a:r>
              <a:rPr lang="da-DK" dirty="0" smtClean="0"/>
              <a:t> to </a:t>
            </a:r>
            <a:r>
              <a:rPr lang="da-DK" dirty="0" err="1" smtClean="0"/>
              <a:t>be</a:t>
            </a:r>
            <a:r>
              <a:rPr lang="da-DK" dirty="0" smtClean="0"/>
              <a:t> in </a:t>
            </a:r>
            <a:r>
              <a:rPr lang="da-DK" dirty="0" err="1" smtClean="0"/>
              <a:t>place</a:t>
            </a:r>
            <a:r>
              <a:rPr lang="da-DK" dirty="0" smtClean="0"/>
              <a:t> for RPL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Need for a clear rationale</a:t>
            </a:r>
          </a:p>
          <a:p>
            <a:pPr lvl="1"/>
            <a:r>
              <a: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it always good to codify all kind of learning?</a:t>
            </a:r>
          </a:p>
          <a:p>
            <a:pPr lvl="1"/>
            <a:r>
              <a: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Why do countries want to do it?</a:t>
            </a:r>
          </a:p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Existence of, or need for, a legal framework</a:t>
            </a:r>
          </a:p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Standards for validating</a:t>
            </a:r>
          </a:p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Ownerships of the standards </a:t>
            </a:r>
          </a:p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Occupations standards must be up-to-date so that qualifications based on occupational standards do have value for employers</a:t>
            </a:r>
            <a:endParaRPr lang="da-DK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Involvement of stakeholders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Workers must receive support and guidance throughout the RPL process</a:t>
            </a:r>
          </a:p>
          <a:p>
            <a:r>
              <a:rPr lang="en-US" dirty="0" smtClean="0"/>
              <a:t>Training elements must be made available for workers to fill whatever gaps they may have in the RPL assessment</a:t>
            </a:r>
            <a:endParaRPr lang="da-DK" dirty="0" smtClean="0"/>
          </a:p>
          <a:p>
            <a:r>
              <a:rPr lang="da-DK" dirty="0" err="1" smtClean="0"/>
              <a:t>Example</a:t>
            </a:r>
            <a:r>
              <a:rPr lang="da-DK" smtClean="0"/>
              <a:t> - National </a:t>
            </a:r>
            <a:r>
              <a:rPr lang="da-DK" dirty="0" smtClean="0"/>
              <a:t>Union of </a:t>
            </a:r>
            <a:r>
              <a:rPr lang="da-DK" dirty="0" err="1" smtClean="0"/>
              <a:t>Metalworkers</a:t>
            </a:r>
            <a:r>
              <a:rPr lang="da-DK" dirty="0" smtClean="0"/>
              <a:t> of South </a:t>
            </a:r>
            <a:r>
              <a:rPr lang="da-DK" dirty="0" err="1" smtClean="0"/>
              <a:t>Africa</a:t>
            </a:r>
            <a:r>
              <a:rPr lang="da-DK" dirty="0" smtClean="0"/>
              <a:t> (NUMSA):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GB" dirty="0" smtClean="0"/>
              <a:t>The process must be jointly administered by management and the union. Both parties must be trained as RPL assessors.</a:t>
            </a:r>
            <a:endParaRPr lang="da-DK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GB" dirty="0" smtClean="0"/>
              <a:t>RPL should be compulsory for employers but voluntary for employees. </a:t>
            </a:r>
            <a:endParaRPr lang="da-DK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GB" dirty="0" smtClean="0"/>
              <a:t>No employee must be down-graded as a result of RPL.</a:t>
            </a:r>
            <a:endParaRPr lang="da-DK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GB" dirty="0" smtClean="0"/>
              <a:t>Assessment methods should be flexible and include: interviews, demonstrations, written tests and portfolios.</a:t>
            </a:r>
            <a:endParaRPr lang="da-DK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GB" dirty="0" smtClean="0"/>
              <a:t>All skills acquired must be paid for, even if they are not being used or applied.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Recognition of Prior </a:t>
            </a:r>
            <a:r>
              <a:rPr lang="en-US" dirty="0" smtClean="0"/>
              <a:t>Learning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Formalisation</a:t>
            </a:r>
            <a:r>
              <a:rPr lang="da-DK" dirty="0" smtClean="0"/>
              <a:t> of </a:t>
            </a:r>
            <a:r>
              <a:rPr lang="da-DK" dirty="0" err="1" smtClean="0"/>
              <a:t>informal</a:t>
            </a:r>
            <a:r>
              <a:rPr lang="da-DK" dirty="0" smtClean="0"/>
              <a:t> </a:t>
            </a:r>
            <a:r>
              <a:rPr lang="da-DK" dirty="0" err="1" smtClean="0"/>
              <a:t>qualifications</a:t>
            </a:r>
            <a:endParaRPr lang="da-DK" dirty="0" smtClean="0"/>
          </a:p>
          <a:p>
            <a:r>
              <a:rPr lang="da-DK" dirty="0" smtClean="0"/>
              <a:t>Integration of </a:t>
            </a:r>
            <a:r>
              <a:rPr lang="da-DK" dirty="0" err="1" smtClean="0"/>
              <a:t>informal</a:t>
            </a:r>
            <a:r>
              <a:rPr lang="da-DK" dirty="0" smtClean="0"/>
              <a:t> </a:t>
            </a:r>
            <a:r>
              <a:rPr lang="da-DK" dirty="0" err="1" smtClean="0"/>
              <a:t>qualifications</a:t>
            </a:r>
            <a:r>
              <a:rPr lang="da-DK" dirty="0" smtClean="0"/>
              <a:t> </a:t>
            </a:r>
            <a:r>
              <a:rPr lang="da-DK" dirty="0" err="1" smtClean="0"/>
              <a:t>on</a:t>
            </a:r>
            <a:r>
              <a:rPr lang="da-DK" dirty="0" smtClean="0"/>
              <a:t> the </a:t>
            </a:r>
            <a:r>
              <a:rPr lang="da-DK" dirty="0" err="1" smtClean="0"/>
              <a:t>labour</a:t>
            </a:r>
            <a:r>
              <a:rPr lang="da-DK" dirty="0" smtClean="0"/>
              <a:t> </a:t>
            </a:r>
            <a:r>
              <a:rPr lang="da-DK" dirty="0" err="1" smtClean="0"/>
              <a:t>market</a:t>
            </a:r>
            <a:endParaRPr lang="da-DK" dirty="0" smtClean="0"/>
          </a:p>
          <a:p>
            <a:r>
              <a:rPr lang="da-DK" dirty="0" smtClean="0"/>
              <a:t>Bridge </a:t>
            </a:r>
            <a:r>
              <a:rPr lang="da-DK" dirty="0" err="1" smtClean="0"/>
              <a:t>between</a:t>
            </a:r>
            <a:r>
              <a:rPr lang="da-DK" dirty="0" smtClean="0"/>
              <a:t> </a:t>
            </a:r>
            <a:r>
              <a:rPr lang="da-DK" dirty="0" err="1" smtClean="0"/>
              <a:t>informal</a:t>
            </a:r>
            <a:r>
              <a:rPr lang="da-DK" dirty="0" smtClean="0"/>
              <a:t> and formal </a:t>
            </a:r>
            <a:r>
              <a:rPr lang="da-DK" dirty="0" err="1" smtClean="0"/>
              <a:t>economy</a:t>
            </a:r>
            <a:r>
              <a:rPr lang="da-DK" dirty="0" smtClean="0"/>
              <a:t>.</a:t>
            </a:r>
            <a:endParaRPr lang="da-DK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Different</a:t>
            </a:r>
            <a:r>
              <a:rPr lang="da-DK" dirty="0" smtClean="0"/>
              <a:t> kinds of </a:t>
            </a:r>
            <a:r>
              <a:rPr lang="da-DK" dirty="0" err="1" smtClean="0"/>
              <a:t>learning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Formal Learning: </a:t>
            </a:r>
            <a:r>
              <a:rPr lang="en-US" sz="2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organised</a:t>
            </a:r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intentional, with learning objectives, leading to qualification </a:t>
            </a:r>
          </a:p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Informal learning: none of the above, what we do all the time everywhere without even knowing it (key issue for documenting skills), does NOT usually lead to a qualification </a:t>
            </a:r>
          </a:p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Non-Formal Learning: could be </a:t>
            </a:r>
            <a:r>
              <a:rPr lang="en-US" sz="2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organised</a:t>
            </a:r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may have learning objectives or happen alongside other more formal learning activities, does NOT usually lead to </a:t>
            </a:r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formal </a:t>
            </a:r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qualification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Why</a:t>
            </a:r>
            <a:r>
              <a:rPr lang="da-DK" dirty="0" smtClean="0"/>
              <a:t> RPL? – </a:t>
            </a:r>
            <a:r>
              <a:rPr lang="da-DK" dirty="0" err="1" smtClean="0"/>
              <a:t>Skills</a:t>
            </a:r>
            <a:r>
              <a:rPr lang="da-DK" dirty="0" smtClean="0"/>
              <a:t> </a:t>
            </a:r>
            <a:r>
              <a:rPr lang="da-DK" dirty="0" err="1" smtClean="0"/>
              <a:t>mismatch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Make skills visible for governments to </a:t>
            </a:r>
            <a:r>
              <a:rPr lang="en-US" dirty="0" err="1" smtClean="0"/>
              <a:t>organise</a:t>
            </a:r>
            <a:r>
              <a:rPr lang="en-US" dirty="0" smtClean="0"/>
              <a:t> learning</a:t>
            </a:r>
          </a:p>
          <a:p>
            <a:r>
              <a:rPr lang="en-US" dirty="0" smtClean="0"/>
              <a:t>For individuals to perform well in the </a:t>
            </a:r>
            <a:r>
              <a:rPr lang="en-US" dirty="0" err="1" smtClean="0"/>
              <a:t>labour</a:t>
            </a:r>
            <a:r>
              <a:rPr lang="en-US" dirty="0" smtClean="0"/>
              <a:t> market and/or to (re)enter learning system at the most optimal level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Why</a:t>
            </a:r>
            <a:r>
              <a:rPr lang="da-DK" dirty="0" smtClean="0"/>
              <a:t> RPL? - </a:t>
            </a:r>
            <a:r>
              <a:rPr lang="en-US" dirty="0" smtClean="0"/>
              <a:t>Inequities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Women in </a:t>
            </a:r>
            <a:r>
              <a:rPr lang="en-US" sz="2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labour</a:t>
            </a:r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market</a:t>
            </a:r>
          </a:p>
          <a:p>
            <a:r>
              <a:rPr lang="en-US" dirty="0" smtClean="0"/>
              <a:t>G</a:t>
            </a:r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ender issues in the VET initial system</a:t>
            </a:r>
          </a:p>
          <a:p>
            <a:r>
              <a:rPr lang="en-US" dirty="0" smtClean="0"/>
              <a:t>Racial issues (Black South Africans after Apartheid)</a:t>
            </a:r>
          </a:p>
          <a:p>
            <a:r>
              <a:rPr lang="en-US" dirty="0" smtClean="0"/>
              <a:t>I</a:t>
            </a:r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mmigrants: </a:t>
            </a:r>
          </a:p>
          <a:p>
            <a:pPr lvl="1"/>
            <a:r>
              <a:rPr lang="en-US" dirty="0" smtClean="0"/>
              <a:t>U</a:t>
            </a:r>
            <a:r>
              <a: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nqualified to make their skills visible</a:t>
            </a:r>
          </a:p>
          <a:p>
            <a:pPr lvl="1"/>
            <a:r>
              <a:rPr lang="en-US" dirty="0" smtClean="0"/>
              <a:t>Q</a:t>
            </a:r>
            <a:r>
              <a: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ualified to </a:t>
            </a:r>
            <a:r>
              <a:rPr lang="en-US" sz="20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organise</a:t>
            </a:r>
            <a:r>
              <a: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equivalencies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Why</a:t>
            </a:r>
            <a:r>
              <a:rPr lang="da-DK" dirty="0" smtClean="0"/>
              <a:t> RPL ? – Migration and </a:t>
            </a:r>
            <a:r>
              <a:rPr lang="da-DK" dirty="0" err="1" smtClean="0"/>
              <a:t>second</a:t>
            </a:r>
            <a:r>
              <a:rPr lang="da-DK" dirty="0" smtClean="0"/>
              <a:t> chance?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28596" y="1534732"/>
            <a:ext cx="8358246" cy="3394472"/>
          </a:xfrm>
        </p:spPr>
        <p:txBody>
          <a:bodyPr/>
          <a:lstStyle/>
          <a:p>
            <a:pPr lvl="0"/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Migration and mobility in general (workers, students)</a:t>
            </a:r>
          </a:p>
          <a:p>
            <a:pPr lvl="0"/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Second chance (identify skills of poorly qualified people to certify them) </a:t>
            </a:r>
          </a:p>
          <a:p>
            <a:pPr lvl="0"/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Second chance for people n</a:t>
            </a:r>
            <a:r>
              <a:rPr lang="en-US" dirty="0" smtClean="0"/>
              <a:t>ot in education, employment or training</a:t>
            </a:r>
            <a:endParaRPr lang="da-DK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Different</a:t>
            </a:r>
            <a:r>
              <a:rPr lang="da-DK" dirty="0" smtClean="0"/>
              <a:t> elements of RPL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all about recognition of a qualification</a:t>
            </a:r>
          </a:p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Recognition (technical) </a:t>
            </a:r>
            <a:endParaRPr lang="en-US" dirty="0" smtClean="0"/>
          </a:p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Validation (against standards) </a:t>
            </a:r>
            <a:endParaRPr lang="en-US" dirty="0" smtClean="0"/>
          </a:p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Certification (stamp) </a:t>
            </a:r>
            <a:endParaRPr lang="en-US" dirty="0" smtClean="0"/>
          </a:p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Recognition (social)</a:t>
            </a:r>
            <a:endParaRPr lang="en-US" dirty="0" smtClean="0"/>
          </a:p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Social recognition is important for all learning system – formal and informal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282" y="571486"/>
            <a:ext cx="8643998" cy="857250"/>
          </a:xfrm>
        </p:spPr>
        <p:txBody>
          <a:bodyPr/>
          <a:lstStyle/>
          <a:p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Recognition: steps of increasing </a:t>
            </a:r>
            <a:r>
              <a:rPr lang="en-US" sz="3200" kern="12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formalisation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en-US" sz="3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first step is </a:t>
            </a:r>
            <a:r>
              <a:rPr lang="en-US" sz="3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identification and documentation </a:t>
            </a:r>
            <a:endParaRPr lang="da-DK" sz="3800" b="1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sz="3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second step is </a:t>
            </a:r>
            <a:r>
              <a:rPr lang="en-US" sz="3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establishing what someone knows or can do</a:t>
            </a:r>
            <a:endParaRPr lang="da-DK" sz="3800" b="1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sz="3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third step is </a:t>
            </a:r>
            <a:r>
              <a:rPr lang="en-US" sz="3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validation</a:t>
            </a:r>
            <a:endParaRPr lang="da-DK" sz="3800" b="1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en-US" sz="3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Establishing that what someone knows or can do satisfies certain requirements, points of reference or standards</a:t>
            </a:r>
            <a:endParaRPr lang="da-DK" sz="34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sz="3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fourth step is </a:t>
            </a:r>
            <a:r>
              <a:rPr lang="en-US" sz="3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certification</a:t>
            </a:r>
            <a:endParaRPr lang="da-DK" sz="3800" b="1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en-US" sz="3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Stating that what someone knows or can do satisfies certain requirements, and awarding a document testifying to this. Involvement of an accredited authority</a:t>
            </a:r>
            <a:endParaRPr lang="da-DK" sz="34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sz="3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last step is </a:t>
            </a:r>
            <a:r>
              <a:rPr lang="en-US" sz="3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social recognition</a:t>
            </a:r>
            <a:endParaRPr lang="da-DK" sz="3800" b="1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1"/>
            <a:r>
              <a:rPr lang="en-US" sz="3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Acceptance by society of the signs of what someone knows or can do. </a:t>
            </a:r>
          </a:p>
          <a:p>
            <a:pPr lvl="1"/>
            <a:r>
              <a:rPr lang="en-US" sz="3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Ultimately, it should be possible for a recognition process to deliver fully equivalent qualifications to those obtained through formal learning.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Recognition - Economic benefits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Reduce the costs that are associated with formal learning, by shortening the time required to acquire qualifications in formal education. </a:t>
            </a:r>
          </a:p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Allows human capital to be deployed across the economy more productively by giving people access to jobs that better match their true skills. </a:t>
            </a:r>
            <a:endParaRPr lang="da-DK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E0702E5-A754-460D-A2BF-D51D6BAD5EBC}"/>
</file>

<file path=customXml/itemProps2.xml><?xml version="1.0" encoding="utf-8"?>
<ds:datastoreItem xmlns:ds="http://schemas.openxmlformats.org/officeDocument/2006/customXml" ds:itemID="{D8EED1E5-A94A-4A37-A8A6-4B8DBE01BB9A}"/>
</file>

<file path=customXml/itemProps3.xml><?xml version="1.0" encoding="utf-8"?>
<ds:datastoreItem xmlns:ds="http://schemas.openxmlformats.org/officeDocument/2006/customXml" ds:itemID="{BEDAB189-7097-4FA9-978B-88492E2115E3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1368</TotalTime>
  <Words>845</Words>
  <Application>Microsoft Office PowerPoint</Application>
  <PresentationFormat>Skærmshow (16:9)</PresentationFormat>
  <Paragraphs>89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16</vt:i4>
      </vt:variant>
    </vt:vector>
  </HeadingPairs>
  <TitlesOfParts>
    <vt:vector size="17" baseType="lpstr">
      <vt:lpstr>SD Consortium</vt:lpstr>
      <vt:lpstr>Recognition of Prior Learning (RPL)</vt:lpstr>
      <vt:lpstr>Recognition of Prior Learning</vt:lpstr>
      <vt:lpstr>Different kinds of learning</vt:lpstr>
      <vt:lpstr>Why RPL? – Skills mismatch</vt:lpstr>
      <vt:lpstr>Why RPL? - Inequities</vt:lpstr>
      <vt:lpstr>Why RPL ? – Migration and second chance?</vt:lpstr>
      <vt:lpstr>Different elements of RPL</vt:lpstr>
      <vt:lpstr>Recognition: steps of increasing formalisation </vt:lpstr>
      <vt:lpstr>Recognition - Economic benefits</vt:lpstr>
      <vt:lpstr>Educational benefits. </vt:lpstr>
      <vt:lpstr>Social benefits. </vt:lpstr>
      <vt:lpstr>Personal benefits</vt:lpstr>
      <vt:lpstr>Challenges</vt:lpstr>
      <vt:lpstr>Example: RPL in South Africa</vt:lpstr>
      <vt:lpstr>What needs to be in place for RPL</vt:lpstr>
      <vt:lpstr>Involvement of stakeholders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Recognition of Prior Learning (RPL)</dc:title>
  <dc:creator>Jens Bundvad</dc:creator>
  <cp:lastModifiedBy>Jens Bundvad</cp:lastModifiedBy>
  <cp:revision>40</cp:revision>
  <dcterms:created xsi:type="dcterms:W3CDTF">2019-09-07T17:08:13Z</dcterms:created>
  <dcterms:modified xsi:type="dcterms:W3CDTF">2019-09-08T15:59:54Z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