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61" r:id="rId4"/>
    <p:sldId id="262" r:id="rId5"/>
    <p:sldId id="263" r:id="rId6"/>
    <p:sldId id="259" r:id="rId7"/>
    <p:sldId id="258" r:id="rId8"/>
  </p:sldIdLst>
  <p:sldSz cx="9144000" cy="5143500" type="screen16x9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6633"/>
    <a:srgbClr val="02E3EE"/>
    <a:srgbClr val="FF00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emlayout 2 - Marker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56" d="100"/>
          <a:sy n="156" d="100"/>
        </p:scale>
        <p:origin x="-77" y="-16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customXml" Target="../customXml/item3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9311C-DE45-46E3-82F5-AC6F4677889C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AD789-31A0-485D-9EBB-46F6B4E248A9}" type="slidenum">
              <a:rPr lang="da-DK" smtClean="0"/>
              <a:pPr/>
              <a:t>‹nr.›</a:t>
            </a:fld>
            <a:endParaRPr lang="da-DK"/>
          </a:p>
        </p:txBody>
      </p:sp>
      <p:sp>
        <p:nvSpPr>
          <p:cNvPr id="11" name="Rektangel 10"/>
          <p:cNvSpPr/>
          <p:nvPr/>
        </p:nvSpPr>
        <p:spPr>
          <a:xfrm>
            <a:off x="-71470" y="0"/>
            <a:ext cx="9286940" cy="5214956"/>
          </a:xfrm>
          <a:prstGeom prst="rect">
            <a:avLst/>
          </a:prstGeom>
          <a:solidFill>
            <a:srgbClr val="008C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>
            <a:lvl1pPr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 smtClean="0"/>
              <a:t>Klik for at redigere undertiteltypografien i masteren</a:t>
            </a:r>
            <a:endParaRPr lang="da-DK"/>
          </a:p>
        </p:txBody>
      </p:sp>
      <p:grpSp>
        <p:nvGrpSpPr>
          <p:cNvPr id="7" name="Gruppe 14"/>
          <p:cNvGrpSpPr/>
          <p:nvPr/>
        </p:nvGrpSpPr>
        <p:grpSpPr>
          <a:xfrm>
            <a:off x="3643307" y="4214824"/>
            <a:ext cx="1857387" cy="428610"/>
            <a:chOff x="142845" y="1"/>
            <a:chExt cx="1857387" cy="428610"/>
          </a:xfrm>
        </p:grpSpPr>
        <p:pic>
          <p:nvPicPr>
            <p:cNvPr id="12" name="Picture 2" descr="F:\Dropbox\JB - LO-FTF\Activity Concept Catalogue\Design elements\#F-Cyan 2000x2000.png"/>
            <p:cNvPicPr>
              <a:picLocks noChangeAspect="1" noChangeArrowheads="1"/>
            </p:cNvPicPr>
            <p:nvPr userDrawn="1"/>
          </p:nvPicPr>
          <p:blipFill>
            <a:blip r:embed="rId2"/>
            <a:srcRect l="8534" t="17067" r="8976" b="18931"/>
            <a:stretch>
              <a:fillRect/>
            </a:stretch>
          </p:blipFill>
          <p:spPr bwMode="auto">
            <a:xfrm>
              <a:off x="1571604" y="71420"/>
              <a:ext cx="428628" cy="332556"/>
            </a:xfrm>
            <a:prstGeom prst="rect">
              <a:avLst/>
            </a:prstGeom>
            <a:noFill/>
          </p:spPr>
        </p:pic>
        <p:pic>
          <p:nvPicPr>
            <p:cNvPr id="13" name="Picture 3" descr="F:\Dropbox\JB - LO-FTF\Activity Concept Catalogue\Design elements\DI-Cyan 2000x2000.png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 l="7018" t="26669" r="7360" b="27011"/>
            <a:stretch>
              <a:fillRect/>
            </a:stretch>
          </p:blipFill>
          <p:spPr bwMode="auto">
            <a:xfrm>
              <a:off x="785786" y="71420"/>
              <a:ext cx="571504" cy="309174"/>
            </a:xfrm>
            <a:prstGeom prst="rect">
              <a:avLst/>
            </a:prstGeom>
            <a:noFill/>
          </p:spPr>
        </p:pic>
        <p:pic>
          <p:nvPicPr>
            <p:cNvPr id="14" name="Picture 4" descr="F:\Dropbox\JB - LO-FTF\Activity Concept Catalogue\Design elements\DTDF Cyan.png"/>
            <p:cNvPicPr>
              <a:picLocks noChangeAspect="1" noChangeArrowheads="1"/>
            </p:cNvPicPr>
            <p:nvPr userDrawn="1"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42845" y="1"/>
              <a:ext cx="428610" cy="42861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9311C-DE45-46E3-82F5-AC6F4677889C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AD789-31A0-485D-9EBB-46F6B4E248A9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611998"/>
            <a:ext cx="2057400" cy="4388644"/>
          </a:xfrm>
        </p:spPr>
        <p:txBody>
          <a:bodyPr vert="eaVert"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611998"/>
            <a:ext cx="6019800" cy="4388644"/>
          </a:xfrm>
        </p:spPr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9311C-DE45-46E3-82F5-AC6F4677889C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AD789-31A0-485D-9EBB-46F6B4E248A9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9311C-DE45-46E3-82F5-AC6F4677889C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AD789-31A0-485D-9EBB-46F6B4E248A9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9311C-DE45-46E3-82F5-AC6F4677889C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AD789-31A0-485D-9EBB-46F6B4E248A9}" type="slidenum">
              <a:rPr lang="da-DK" smtClean="0"/>
              <a:pPr/>
              <a:t>‹nr.›</a:t>
            </a:fld>
            <a:endParaRPr lang="da-DK"/>
          </a:p>
        </p:txBody>
      </p:sp>
      <p:sp>
        <p:nvSpPr>
          <p:cNvPr id="7" name="Rektangel 6"/>
          <p:cNvSpPr/>
          <p:nvPr/>
        </p:nvSpPr>
        <p:spPr>
          <a:xfrm>
            <a:off x="-71470" y="0"/>
            <a:ext cx="9358378" cy="521495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>
              <a:solidFill>
                <a:srgbClr val="008CD7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>
                <a:solidFill>
                  <a:srgbClr val="00598A"/>
                </a:solidFill>
              </a:defRPr>
            </a:lvl1pPr>
          </a:lstStyle>
          <a:p>
            <a:r>
              <a:rPr lang="da-DK" smtClean="0"/>
              <a:t>Klik for at redigere titeltypografi i masteren</a:t>
            </a:r>
            <a:endParaRPr lang="da-DK" dirty="0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008CD7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534732"/>
            <a:ext cx="4038600" cy="339447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534732"/>
            <a:ext cx="4038600" cy="339447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9311C-DE45-46E3-82F5-AC6F4677889C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AD789-31A0-485D-9EBB-46F6B4E248A9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485917"/>
            <a:ext cx="4040188" cy="47982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1965738"/>
            <a:ext cx="4040188" cy="296346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6" y="1485917"/>
            <a:ext cx="4041775" cy="47982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6" y="1965738"/>
            <a:ext cx="4041775" cy="296346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9311C-DE45-46E3-82F5-AC6F4677889C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dias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AD789-31A0-485D-9EBB-46F6B4E248A9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9311C-DE45-46E3-82F5-AC6F4677889C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AD789-31A0-485D-9EBB-46F6B4E248A9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9311C-DE45-46E3-82F5-AC6F4677889C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AD789-31A0-485D-9EBB-46F6B4E248A9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610806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610807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1" y="1482345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9311C-DE45-46E3-82F5-AC6F4677889C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AD789-31A0-485D-9EBB-46F6B4E248A9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3900504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75963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a-DK" smtClean="0"/>
              <a:t>Klik på ikonet for at tilføje et billede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4325557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9311C-DE45-46E3-82F5-AC6F4677889C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AD789-31A0-485D-9EBB-46F6B4E248A9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428596" y="571486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a-DK" dirty="0" smtClean="0"/>
              <a:t>Klik for at redigere titeltypografi i masteren</a:t>
            </a:r>
            <a:endParaRPr lang="da-DK" dirty="0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28596" y="1534732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dirty="0" smtClean="0"/>
              <a:t>Klik for at redigere typografi i masteren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7" name="Rektangel 6"/>
          <p:cNvSpPr/>
          <p:nvPr/>
        </p:nvSpPr>
        <p:spPr>
          <a:xfrm>
            <a:off x="0" y="0"/>
            <a:ext cx="9144000" cy="571486"/>
          </a:xfrm>
          <a:prstGeom prst="rect">
            <a:avLst/>
          </a:prstGeom>
          <a:gradFill>
            <a:gsLst>
              <a:gs pos="0">
                <a:srgbClr val="008CD7"/>
              </a:gs>
              <a:gs pos="39999">
                <a:srgbClr val="008CD7"/>
              </a:gs>
              <a:gs pos="70000">
                <a:srgbClr val="008CD7"/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pic>
        <p:nvPicPr>
          <p:cNvPr id="8" name="Picture 2" descr="F:\Dropbox\JB - LO-FTF\Activity Concept Catalogue\Design elements\#F-Cyan 2000x2000.png"/>
          <p:cNvPicPr>
            <a:picLocks noChangeAspect="1" noChangeArrowheads="1"/>
          </p:cNvPicPr>
          <p:nvPr/>
        </p:nvPicPr>
        <p:blipFill>
          <a:blip r:embed="rId13"/>
          <a:srcRect l="8534" t="17067" r="8976" b="18931"/>
          <a:stretch>
            <a:fillRect/>
          </a:stretch>
        </p:blipFill>
        <p:spPr bwMode="auto">
          <a:xfrm>
            <a:off x="1571604" y="71420"/>
            <a:ext cx="428628" cy="332556"/>
          </a:xfrm>
          <a:prstGeom prst="rect">
            <a:avLst/>
          </a:prstGeom>
          <a:noFill/>
        </p:spPr>
      </p:pic>
      <p:pic>
        <p:nvPicPr>
          <p:cNvPr id="9" name="Picture 3" descr="F:\Dropbox\JB - LO-FTF\Activity Concept Catalogue\Design elements\DI-Cyan 2000x2000.png"/>
          <p:cNvPicPr>
            <a:picLocks noChangeAspect="1" noChangeArrowheads="1"/>
          </p:cNvPicPr>
          <p:nvPr/>
        </p:nvPicPr>
        <p:blipFill>
          <a:blip r:embed="rId14" cstate="print"/>
          <a:srcRect l="7018" t="26669" r="7360" b="27011"/>
          <a:stretch>
            <a:fillRect/>
          </a:stretch>
        </p:blipFill>
        <p:spPr bwMode="auto">
          <a:xfrm>
            <a:off x="785786" y="71420"/>
            <a:ext cx="571504" cy="309174"/>
          </a:xfrm>
          <a:prstGeom prst="rect">
            <a:avLst/>
          </a:prstGeom>
          <a:noFill/>
        </p:spPr>
      </p:pic>
      <p:pic>
        <p:nvPicPr>
          <p:cNvPr id="10" name="Picture 4" descr="F:\Dropbox\JB - LO-FTF\Activity Concept Catalogue\Design elements\DTDF Cyan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42845" y="1"/>
            <a:ext cx="428610" cy="428610"/>
          </a:xfrm>
          <a:prstGeom prst="rect">
            <a:avLst/>
          </a:prstGeom>
          <a:noFill/>
        </p:spPr>
      </p:pic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8358214" y="142858"/>
            <a:ext cx="704840" cy="2143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8E7AD789-31A0-485D-9EBB-46F6B4E248A9}" type="slidenum">
              <a:rPr lang="da-DK" smtClean="0"/>
              <a:pPr/>
              <a:t>‹nr.›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2357422" y="142858"/>
            <a:ext cx="4214842" cy="2143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6643702" y="154748"/>
            <a:ext cx="1643074" cy="202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1089311C-DE45-46E3-82F5-AC6F4677889C}" type="datetimeFigureOut">
              <a:rPr lang="da-DK" smtClean="0"/>
              <a:pPr/>
              <a:t>31-08-2019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UN Global Compact </a:t>
            </a:r>
            <a:br>
              <a:rPr lang="en-US" dirty="0" smtClean="0"/>
            </a:br>
            <a:r>
              <a:rPr lang="en-US" dirty="0" smtClean="0"/>
              <a:t>Self – Assessment Tool</a:t>
            </a:r>
            <a:endParaRPr lang="da-DK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UN Global </a:t>
            </a:r>
            <a:r>
              <a:rPr lang="da-DK" dirty="0" err="1" smtClean="0"/>
              <a:t>Compact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a-DK" dirty="0" err="1" smtClean="0"/>
              <a:t>Personal</a:t>
            </a:r>
            <a:r>
              <a:rPr lang="da-DK" dirty="0" smtClean="0"/>
              <a:t> </a:t>
            </a:r>
            <a:r>
              <a:rPr lang="da-DK" dirty="0" err="1" smtClean="0"/>
              <a:t>initiative</a:t>
            </a:r>
            <a:r>
              <a:rPr lang="da-DK" dirty="0" smtClean="0"/>
              <a:t> of Kofi Annan</a:t>
            </a:r>
          </a:p>
          <a:p>
            <a:r>
              <a:rPr lang="en-US" dirty="0" smtClean="0"/>
              <a:t>“I propose that you, the business leaders … and we, the United Nations, initiate </a:t>
            </a:r>
            <a:r>
              <a:rPr lang="en-US" i="1" dirty="0" smtClean="0"/>
              <a:t>a global compact of shared values and principles, which will give a human face to the global market</a:t>
            </a:r>
            <a:r>
              <a:rPr lang="en-US" dirty="0" smtClean="0"/>
              <a:t>.” </a:t>
            </a:r>
          </a:p>
          <a:p>
            <a:r>
              <a:rPr lang="en-US" dirty="0" smtClean="0"/>
              <a:t>With </a:t>
            </a:r>
            <a:r>
              <a:rPr lang="en-US" dirty="0" smtClean="0"/>
              <a:t>several thousand participants from 130 countries, the UN Global Compact has emerged as a truly global initiative with a strong presence in both North and </a:t>
            </a:r>
            <a:r>
              <a:rPr lang="en-US" dirty="0" smtClean="0"/>
              <a:t>South</a:t>
            </a:r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 Global Compact </a:t>
            </a:r>
            <a:r>
              <a:rPr lang="en-US" dirty="0" smtClean="0"/>
              <a:t>ten </a:t>
            </a:r>
            <a:r>
              <a:rPr lang="en-US" dirty="0" smtClean="0"/>
              <a:t>universal principles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n-US" b="1" dirty="0" smtClean="0"/>
              <a:t>Human Rights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dirty="0" smtClean="0"/>
              <a:t>Principle 1: Businesses should support and respect the protection of internationally proclaimed human rights; and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dirty="0" smtClean="0"/>
              <a:t>Principle 2: make sure that they are not complicit in human rights abuses.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dirty="0" smtClean="0"/>
              <a:t> 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b="1" dirty="0" err="1" smtClean="0"/>
              <a:t>Labour</a:t>
            </a:r>
            <a:endParaRPr lang="en-US" b="1" dirty="0" smtClean="0"/>
          </a:p>
          <a:p>
            <a:pPr marL="0" indent="0">
              <a:lnSpc>
                <a:spcPct val="110000"/>
              </a:lnSpc>
              <a:buNone/>
            </a:pPr>
            <a:r>
              <a:rPr lang="en-US" dirty="0" smtClean="0"/>
              <a:t>Principle 3: Businesses should uphold the freedom of association and the effective recognition of the right to collective bargaining;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dirty="0" smtClean="0"/>
              <a:t>Principle 4: the elimination of all forms of forced and compulsory </a:t>
            </a:r>
            <a:r>
              <a:rPr lang="en-US" dirty="0" err="1" smtClean="0"/>
              <a:t>labour</a:t>
            </a:r>
            <a:r>
              <a:rPr lang="en-US" dirty="0" smtClean="0"/>
              <a:t>;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dirty="0" smtClean="0"/>
              <a:t>Principle 5: the effective abolition of child </a:t>
            </a:r>
            <a:r>
              <a:rPr lang="en-US" dirty="0" err="1" smtClean="0"/>
              <a:t>labour</a:t>
            </a:r>
            <a:r>
              <a:rPr lang="en-US" dirty="0" smtClean="0"/>
              <a:t>; and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dirty="0" smtClean="0"/>
              <a:t>Principle 6: the elimination of discrimination in respect of employment and occupation.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dirty="0" smtClean="0"/>
              <a:t> 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b="1" dirty="0" smtClean="0"/>
              <a:t>Environment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dirty="0" smtClean="0"/>
              <a:t>Principle 7: Businesses should support a precautionary approach to environmental challenges;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dirty="0" smtClean="0"/>
              <a:t>Principle 8: undertake initiatives to promote greater environmental responsibility; and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dirty="0" smtClean="0"/>
              <a:t>Principle 9: encourage the development and diffusion of environmentally friendly technologies.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dirty="0" smtClean="0"/>
              <a:t> 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b="1" dirty="0" smtClean="0"/>
              <a:t>Anti-Corruption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dirty="0" smtClean="0"/>
              <a:t>Principle 10: Businesses should work against corruption in all its forms, including extortion and bribery</a:t>
            </a:r>
            <a:r>
              <a:rPr lang="en-US" dirty="0" smtClean="0"/>
              <a:t>.</a:t>
            </a:r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UN Global Compact is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a </a:t>
            </a:r>
            <a:r>
              <a:rPr lang="en-US" dirty="0" smtClean="0"/>
              <a:t>voluntary initiative to promote sustainable development and good corporate citizenship</a:t>
            </a:r>
            <a:endParaRPr lang="da-DK" dirty="0" smtClean="0"/>
          </a:p>
          <a:p>
            <a:pPr lvl="0"/>
            <a:r>
              <a:rPr lang="en-US" dirty="0" smtClean="0"/>
              <a:t>a set of values based on universally accepted principles</a:t>
            </a:r>
            <a:endParaRPr lang="da-DK" dirty="0" smtClean="0"/>
          </a:p>
          <a:p>
            <a:pPr lvl="0"/>
            <a:r>
              <a:rPr lang="en-US" dirty="0" smtClean="0"/>
              <a:t>a network of companies and other stakeholders</a:t>
            </a:r>
            <a:endParaRPr lang="da-DK" dirty="0" smtClean="0"/>
          </a:p>
          <a:p>
            <a:pPr lvl="0"/>
            <a:r>
              <a:rPr lang="en-US" dirty="0" smtClean="0"/>
              <a:t>a forum for learning and exchange of experiences</a:t>
            </a:r>
            <a:endParaRPr lang="da-DK" dirty="0" smtClean="0"/>
          </a:p>
          <a:p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UN Global Compact is not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legally </a:t>
            </a:r>
            <a:r>
              <a:rPr lang="en-US" dirty="0" smtClean="0"/>
              <a:t>binding</a:t>
            </a:r>
            <a:endParaRPr lang="da-DK" dirty="0" smtClean="0"/>
          </a:p>
          <a:p>
            <a:pPr lvl="0"/>
            <a:r>
              <a:rPr lang="en-US" dirty="0" smtClean="0"/>
              <a:t>a means of monitoring company behavior and enforcing compliance</a:t>
            </a:r>
            <a:endParaRPr lang="da-DK" dirty="0" smtClean="0"/>
          </a:p>
          <a:p>
            <a:pPr lvl="0"/>
            <a:r>
              <a:rPr lang="en-US" dirty="0" smtClean="0"/>
              <a:t>a standard, management system, or code of conduct</a:t>
            </a:r>
            <a:endParaRPr lang="da-DK" dirty="0" smtClean="0"/>
          </a:p>
          <a:p>
            <a:pPr lvl="0"/>
            <a:r>
              <a:rPr lang="en-US" dirty="0" smtClean="0"/>
              <a:t>a regulatory body</a:t>
            </a:r>
            <a:endParaRPr lang="da-DK" dirty="0" smtClean="0"/>
          </a:p>
          <a:p>
            <a:pPr lvl="0"/>
            <a:r>
              <a:rPr lang="en-US" dirty="0" smtClean="0"/>
              <a:t>a public relations channel</a:t>
            </a:r>
            <a:endParaRPr lang="da-DK" dirty="0" smtClean="0"/>
          </a:p>
          <a:p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UN Global </a:t>
            </a:r>
            <a:r>
              <a:rPr lang="da-DK" dirty="0" err="1" smtClean="0"/>
              <a:t>Compact</a:t>
            </a:r>
            <a:r>
              <a:rPr lang="da-DK" smtClean="0"/>
              <a:t> Assessment</a:t>
            </a:r>
            <a:r>
              <a:rPr lang="da-DK" dirty="0" smtClean="0"/>
              <a:t> </a:t>
            </a:r>
            <a:r>
              <a:rPr lang="da-DK" dirty="0" err="1" smtClean="0"/>
              <a:t>tool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Designed </a:t>
            </a:r>
            <a:r>
              <a:rPr lang="en-US" dirty="0" smtClean="0"/>
              <a:t>for use by all company sizes </a:t>
            </a:r>
            <a:r>
              <a:rPr lang="en-US" dirty="0" smtClean="0"/>
              <a:t>and sectors</a:t>
            </a:r>
            <a:endParaRPr lang="da-DK" dirty="0" smtClean="0"/>
          </a:p>
          <a:p>
            <a:r>
              <a:rPr lang="en-US" dirty="0" smtClean="0"/>
              <a:t>It is designed to be easy to </a:t>
            </a:r>
            <a:r>
              <a:rPr lang="en-US" dirty="0" smtClean="0"/>
              <a:t>use</a:t>
            </a:r>
          </a:p>
          <a:p>
            <a:r>
              <a:rPr lang="en-US" dirty="0" smtClean="0"/>
              <a:t>The </a:t>
            </a:r>
            <a:r>
              <a:rPr lang="en-US" dirty="0" smtClean="0"/>
              <a:t>tool consists of 45 questions with a set of 3-9 indicators for </a:t>
            </a:r>
            <a:r>
              <a:rPr lang="da-DK" dirty="0" err="1" smtClean="0"/>
              <a:t>each</a:t>
            </a:r>
            <a:r>
              <a:rPr lang="da-DK" dirty="0" smtClean="0"/>
              <a:t> </a:t>
            </a:r>
            <a:r>
              <a:rPr lang="da-DK" dirty="0" err="1" smtClean="0"/>
              <a:t>question</a:t>
            </a:r>
            <a:r>
              <a:rPr lang="da-DK" dirty="0" smtClean="0"/>
              <a:t>.</a:t>
            </a:r>
          </a:p>
          <a:p>
            <a:r>
              <a:rPr lang="en-US" dirty="0" smtClean="0"/>
              <a:t>The management section </a:t>
            </a:r>
            <a:r>
              <a:rPr lang="en-US" dirty="0" smtClean="0"/>
              <a:t> - To which extent are </a:t>
            </a:r>
            <a:r>
              <a:rPr lang="en-US" dirty="0" smtClean="0"/>
              <a:t>issues covered by the UN Global Compact </a:t>
            </a:r>
            <a:r>
              <a:rPr lang="en-US" dirty="0" smtClean="0"/>
              <a:t>principles </a:t>
            </a:r>
            <a:r>
              <a:rPr lang="en-US" dirty="0" smtClean="0"/>
              <a:t>anchored in the company strategy and integrated in </a:t>
            </a:r>
            <a:r>
              <a:rPr lang="da-DK" dirty="0" smtClean="0"/>
              <a:t>decisions and management systems.</a:t>
            </a:r>
          </a:p>
          <a:p>
            <a:r>
              <a:rPr lang="en-US" dirty="0" smtClean="0"/>
              <a:t>The other four sections </a:t>
            </a:r>
            <a:r>
              <a:rPr lang="en-US" dirty="0" smtClean="0"/>
              <a:t>– To assess the </a:t>
            </a:r>
            <a:r>
              <a:rPr lang="en-US" dirty="0" smtClean="0"/>
              <a:t>company performance in relation to the four areas of the UN Global Compact.</a:t>
            </a:r>
          </a:p>
          <a:p>
            <a:r>
              <a:rPr lang="en-US" dirty="0" smtClean="0"/>
              <a:t>The tool is in line with the UN Guiding Principles on Business and Human Rights.</a:t>
            </a:r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Overview</a:t>
            </a:r>
            <a:endParaRPr lang="da-DK" dirty="0"/>
          </a:p>
        </p:txBody>
      </p:sp>
      <p:graphicFrame>
        <p:nvGraphicFramePr>
          <p:cNvPr id="4" name="Pladsholder til indhold 3"/>
          <p:cNvGraphicFramePr>
            <a:graphicFrameLocks noGrp="1"/>
          </p:cNvGraphicFramePr>
          <p:nvPr>
            <p:ph idx="1"/>
          </p:nvPr>
        </p:nvGraphicFramePr>
        <p:xfrm>
          <a:off x="428625" y="1535113"/>
          <a:ext cx="8229600" cy="3322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0840">
                <a:tc gridSpan="5">
                  <a:txBody>
                    <a:bodyPr/>
                    <a:lstStyle/>
                    <a:p>
                      <a:r>
                        <a:rPr lang="da-DK" sz="1200" dirty="0" err="1" smtClean="0"/>
                        <a:t>About</a:t>
                      </a:r>
                      <a:r>
                        <a:rPr lang="da-DK" sz="1200" dirty="0" smtClean="0"/>
                        <a:t> </a:t>
                      </a:r>
                      <a:r>
                        <a:rPr lang="da-DK" sz="1200" dirty="0" err="1" smtClean="0"/>
                        <a:t>this</a:t>
                      </a:r>
                      <a:r>
                        <a:rPr lang="da-DK" sz="1200" dirty="0" smtClean="0"/>
                        <a:t> </a:t>
                      </a:r>
                      <a:r>
                        <a:rPr lang="da-DK" sz="1200" dirty="0" err="1" smtClean="0"/>
                        <a:t>tool</a:t>
                      </a:r>
                      <a:endParaRPr lang="da-DK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a-DK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a-DK" sz="1200" b="1" dirty="0" smtClean="0">
                          <a:solidFill>
                            <a:schemeClr val="bg1"/>
                          </a:solidFill>
                        </a:rPr>
                        <a:t>Management</a:t>
                      </a:r>
                      <a:endParaRPr lang="da-DK" sz="12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a-DK" sz="1200" b="1" dirty="0" smtClean="0">
                          <a:solidFill>
                            <a:schemeClr val="bg1"/>
                          </a:solidFill>
                        </a:rPr>
                        <a:t>Human </a:t>
                      </a:r>
                      <a:r>
                        <a:rPr lang="da-DK" sz="1200" b="1" dirty="0" err="1" smtClean="0">
                          <a:solidFill>
                            <a:schemeClr val="bg1"/>
                          </a:solidFill>
                        </a:rPr>
                        <a:t>rights</a:t>
                      </a:r>
                      <a:endParaRPr lang="da-DK" sz="12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a-DK" sz="1200" b="1" dirty="0" smtClean="0">
                          <a:solidFill>
                            <a:schemeClr val="bg1"/>
                          </a:solidFill>
                        </a:rPr>
                        <a:t>Labour</a:t>
                      </a:r>
                      <a:endParaRPr lang="da-DK" sz="12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2E3E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a-DK" sz="1200" b="1" dirty="0" smtClean="0">
                          <a:solidFill>
                            <a:schemeClr val="bg1"/>
                          </a:solidFill>
                        </a:rPr>
                        <a:t>Environment</a:t>
                      </a:r>
                      <a:endParaRPr lang="da-DK" sz="12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66663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a-DK" sz="1200" b="1" dirty="0" smtClean="0">
                          <a:solidFill>
                            <a:schemeClr val="bg1"/>
                          </a:solidFill>
                        </a:rPr>
                        <a:t>Anti </a:t>
                      </a:r>
                      <a:r>
                        <a:rPr lang="da-DK" sz="1200" b="1" dirty="0" err="1" smtClean="0">
                          <a:solidFill>
                            <a:schemeClr val="bg1"/>
                          </a:solidFill>
                        </a:rPr>
                        <a:t>Corruption</a:t>
                      </a:r>
                      <a:endParaRPr lang="da-DK" sz="12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a-DK" sz="12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Assess</a:t>
                      </a:r>
                      <a:endParaRPr lang="da-DK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Health and Safety</a:t>
                      </a:r>
                      <a:endParaRPr lang="da-DK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Freedom Of</a:t>
                      </a:r>
                    </a:p>
                    <a:p>
                      <a:r>
                        <a:rPr lang="da-DK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Association</a:t>
                      </a:r>
                      <a:endParaRPr lang="da-DK" sz="1200" dirty="0" smtClean="0"/>
                    </a:p>
                    <a:p>
                      <a:endParaRPr lang="da-DK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sz="12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Precaution</a:t>
                      </a:r>
                      <a:endParaRPr lang="da-DK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Company </a:t>
                      </a:r>
                      <a:r>
                        <a:rPr lang="da-DK" sz="12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culture</a:t>
                      </a:r>
                      <a:endParaRPr lang="da-DK" sz="12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da-DK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and </a:t>
                      </a:r>
                      <a:r>
                        <a:rPr lang="da-DK" sz="12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proccedures</a:t>
                      </a:r>
                      <a:endParaRPr lang="da-DK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a-DK" sz="1200" dirty="0" err="1" smtClean="0"/>
                        <a:t>Define</a:t>
                      </a:r>
                      <a:endParaRPr lang="da-DK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sz="12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Hours</a:t>
                      </a:r>
                      <a:r>
                        <a:rPr lang="da-DK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da-DK" sz="12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Wages</a:t>
                      </a:r>
                      <a:r>
                        <a:rPr lang="da-DK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and </a:t>
                      </a: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Leave</a:t>
                      </a:r>
                      <a:endParaRPr lang="da-DK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Forced </a:t>
                      </a:r>
                      <a:r>
                        <a:rPr lang="en-US" sz="12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Labour</a:t>
                      </a: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da-DK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Responsibility </a:t>
                      </a:r>
                      <a:endParaRPr lang="da-DK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Joint Actions</a:t>
                      </a:r>
                      <a:endParaRPr lang="da-DK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a-DK" sz="1200" dirty="0" err="1" smtClean="0"/>
                        <a:t>Implement</a:t>
                      </a:r>
                      <a:endParaRPr lang="da-DK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Fair Treatment</a:t>
                      </a:r>
                      <a:endParaRPr lang="da-DK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Child </a:t>
                      </a:r>
                      <a:r>
                        <a:rPr lang="en-US" sz="12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Labour</a:t>
                      </a: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da-DK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Performance</a:t>
                      </a:r>
                      <a:endParaRPr lang="da-DK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 sz="12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a-DK" sz="1200" dirty="0" err="1" smtClean="0"/>
                        <a:t>Communicate</a:t>
                      </a:r>
                      <a:endParaRPr lang="da-DK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sz="12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Commnity</a:t>
                      </a:r>
                      <a:r>
                        <a:rPr lang="da-DK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a-DK" sz="12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Inpact</a:t>
                      </a:r>
                      <a:endParaRPr lang="da-DK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sz="12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Discrimination</a:t>
                      </a:r>
                      <a:endParaRPr lang="da-DK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sz="12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Technology</a:t>
                      </a:r>
                      <a:endParaRPr lang="da-DK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 sz="12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a-DK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sz="12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Product</a:t>
                      </a:r>
                      <a:r>
                        <a:rPr lang="da-DK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a-DK" sz="12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Stewardship</a:t>
                      </a:r>
                      <a:endParaRPr lang="da-DK" sz="12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 sz="12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a-DK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a-DK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Country </a:t>
                      </a:r>
                      <a:r>
                        <a:rPr lang="da-DK" sz="12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Risk</a:t>
                      </a:r>
                      <a:endParaRPr lang="da-DK" sz="11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 sz="1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D Consortium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verdådig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7270EE79A760F45A45B3BED0EC22C2C" ma:contentTypeVersion="4" ma:contentTypeDescription="Opret et nyt dokument." ma:contentTypeScope="" ma:versionID="704adfbed89f60c772d05e2399fbe0d0">
  <xsd:schema xmlns:xsd="http://www.w3.org/2001/XMLSchema" xmlns:xs="http://www.w3.org/2001/XMLSchema" xmlns:p="http://schemas.microsoft.com/office/2006/metadata/properties" xmlns:ns2="657f2235-9ab7-41c6-8404-d6c7c0b84593" targetNamespace="http://schemas.microsoft.com/office/2006/metadata/properties" ma:root="true" ma:fieldsID="f4b96c8a4fd273e0a9ae991773bb8662" ns2:_="">
    <xsd:import namespace="657f2235-9ab7-41c6-8404-d6c7c0b8459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57f2235-9ab7-41c6-8404-d6c7c0b8459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C595D33-59A0-467C-A5A2-1FA124C39AEE}"/>
</file>

<file path=customXml/itemProps2.xml><?xml version="1.0" encoding="utf-8"?>
<ds:datastoreItem xmlns:ds="http://schemas.openxmlformats.org/officeDocument/2006/customXml" ds:itemID="{A5E912F7-8D2A-41EC-8E5A-EBD4C8896613}"/>
</file>

<file path=customXml/itemProps3.xml><?xml version="1.0" encoding="utf-8"?>
<ds:datastoreItem xmlns:ds="http://schemas.openxmlformats.org/officeDocument/2006/customXml" ds:itemID="{1A779E20-5848-4872-BA74-184A0F8AD49E}"/>
</file>

<file path=docProps/app.xml><?xml version="1.0" encoding="utf-8"?>
<Properties xmlns="http://schemas.openxmlformats.org/officeDocument/2006/extended-properties" xmlns:vt="http://schemas.openxmlformats.org/officeDocument/2006/docPropsVTypes">
  <Template>SD Consortium</Template>
  <TotalTime>27</TotalTime>
  <Words>347</Words>
  <Application>Microsoft Office PowerPoint</Application>
  <PresentationFormat>Skærmshow (16:9)</PresentationFormat>
  <Paragraphs>70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Diastitler</vt:lpstr>
      </vt:variant>
      <vt:variant>
        <vt:i4>7</vt:i4>
      </vt:variant>
    </vt:vector>
  </HeadingPairs>
  <TitlesOfParts>
    <vt:vector size="8" baseType="lpstr">
      <vt:lpstr>SD Consortium</vt:lpstr>
      <vt:lpstr>The UN Global Compact  Self – Assessment Tool</vt:lpstr>
      <vt:lpstr>UN Global Compact</vt:lpstr>
      <vt:lpstr>UN Global Compact ten universal principles</vt:lpstr>
      <vt:lpstr>The UN Global Compact is</vt:lpstr>
      <vt:lpstr>The UN Global Compact is not</vt:lpstr>
      <vt:lpstr>UN Global Compact Assessment tool</vt:lpstr>
      <vt:lpstr>Overview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UN Global Compact  Self – Assessment Tool</dc:title>
  <dc:creator>Jens Bundvad</dc:creator>
  <cp:lastModifiedBy>Jens Bundvad</cp:lastModifiedBy>
  <cp:revision>6</cp:revision>
  <dcterms:created xsi:type="dcterms:W3CDTF">2019-08-29T21:47:10Z</dcterms:created>
  <dcterms:modified xsi:type="dcterms:W3CDTF">2019-08-31T07:40:31Z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0x01010007270EE79A760F45A45B3BED0EC22C2C</vt:lpwstr>
  </property>
</Properties>
</file>