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drawing1.xml" ContentType="application/vnd.ms-office.drawingml.diagramDrawing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15"/>
  </p:notesMasterIdLst>
  <p:sldIdLst>
    <p:sldId id="262" r:id="rId2"/>
    <p:sldId id="263" r:id="rId3"/>
    <p:sldId id="279" r:id="rId4"/>
    <p:sldId id="271" r:id="rId5"/>
    <p:sldId id="272" r:id="rId6"/>
    <p:sldId id="277" r:id="rId7"/>
    <p:sldId id="273" r:id="rId8"/>
    <p:sldId id="286" r:id="rId9"/>
    <p:sldId id="276" r:id="rId10"/>
    <p:sldId id="282" r:id="rId11"/>
    <p:sldId id="287" r:id="rId12"/>
    <p:sldId id="281" r:id="rId13"/>
    <p:sldId id="264" r:id="rId1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067" autoAdjust="0"/>
    <p:restoredTop sz="86425" autoAdjust="0"/>
  </p:normalViewPr>
  <p:slideViewPr>
    <p:cSldViewPr snapToGrid="0">
      <p:cViewPr varScale="1">
        <p:scale>
          <a:sx n="102" d="100"/>
          <a:sy n="102" d="100"/>
        </p:scale>
        <p:origin x="-691" y="-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73C1A9-0C9B-42E2-812C-562C068AAAE6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2F6F534-2201-4C1B-A1AA-352DC9081CAC}">
      <dgm:prSet phldrT="[Tekst]" custT="1"/>
      <dgm:spPr>
        <a:solidFill>
          <a:schemeClr val="accent1">
            <a:lumMod val="60000"/>
            <a:lumOff val="40000"/>
            <a:alpha val="80000"/>
          </a:schemeClr>
        </a:solidFill>
      </dgm:spPr>
      <dgm:t>
        <a:bodyPr/>
        <a:lstStyle/>
        <a:p>
          <a:r>
            <a:rPr lang="da-DK" sz="1800" dirty="0" err="1" smtClean="0">
              <a:latin typeface="Zawgyi-One"/>
            </a:rPr>
            <a:t>Court</a:t>
          </a:r>
          <a:r>
            <a:rPr lang="da-DK" sz="1800" dirty="0" smtClean="0">
              <a:latin typeface="Zawgyi-One"/>
            </a:rPr>
            <a:t/>
          </a:r>
          <a:br>
            <a:rPr lang="da-DK" sz="1800" dirty="0" smtClean="0">
              <a:latin typeface="Zawgyi-One"/>
            </a:rPr>
          </a:br>
          <a:r>
            <a:rPr lang="da-DK" sz="1800" dirty="0" err="1" smtClean="0">
              <a:latin typeface="Zawgyi-One"/>
            </a:rPr>
            <a:t>Arbitration</a:t>
          </a:r>
          <a:r>
            <a:rPr lang="da-DK" sz="1800" dirty="0" smtClean="0">
              <a:latin typeface="Zawgyi-One"/>
            </a:rPr>
            <a:t/>
          </a:r>
          <a:br>
            <a:rPr lang="da-DK" sz="1800" dirty="0" smtClean="0">
              <a:latin typeface="Zawgyi-One"/>
            </a:rPr>
          </a:br>
          <a:r>
            <a:rPr lang="da-DK" sz="1800" dirty="0" smtClean="0">
              <a:latin typeface="Zawgyi-One"/>
            </a:rPr>
            <a:t>Industrial action</a:t>
          </a:r>
          <a:endParaRPr lang="da-DK" sz="1800" dirty="0">
            <a:latin typeface="Zawgyi-One"/>
          </a:endParaRPr>
        </a:p>
      </dgm:t>
    </dgm:pt>
    <dgm:pt modelId="{90FCAA31-1D26-4E7B-B1EA-0A5D292DCBD7}" type="parTrans" cxnId="{C8565119-BF82-4A37-8FEF-902CF8A40B17}">
      <dgm:prSet/>
      <dgm:spPr/>
      <dgm:t>
        <a:bodyPr/>
        <a:lstStyle/>
        <a:p>
          <a:endParaRPr lang="da-DK" sz="1800"/>
        </a:p>
      </dgm:t>
    </dgm:pt>
    <dgm:pt modelId="{679DE926-856D-422D-B181-5F6E66A32316}" type="sibTrans" cxnId="{C8565119-BF82-4A37-8FEF-902CF8A40B17}">
      <dgm:prSet/>
      <dgm:spPr/>
      <dgm:t>
        <a:bodyPr/>
        <a:lstStyle/>
        <a:p>
          <a:endParaRPr lang="da-DK" sz="1800"/>
        </a:p>
      </dgm:t>
    </dgm:pt>
    <dgm:pt modelId="{F21623A7-458C-4018-B9C4-66E9AD2A79C9}">
      <dgm:prSet phldrT="[Tekst]" custT="1"/>
      <dgm:spPr>
        <a:solidFill>
          <a:schemeClr val="accent1">
            <a:lumMod val="40000"/>
            <a:lumOff val="60000"/>
            <a:alpha val="80000"/>
          </a:schemeClr>
        </a:solidFill>
      </dgm:spPr>
      <dgm:t>
        <a:bodyPr/>
        <a:lstStyle/>
        <a:p>
          <a:r>
            <a:rPr lang="da-DK" sz="1800" dirty="0" err="1" smtClean="0">
              <a:latin typeface="Zawgyi-One"/>
            </a:rPr>
            <a:t>Conciliation/Mediation</a:t>
          </a:r>
          <a:endParaRPr lang="da-DK" sz="1800" dirty="0">
            <a:latin typeface="Zawgyi-One"/>
          </a:endParaRPr>
        </a:p>
      </dgm:t>
    </dgm:pt>
    <dgm:pt modelId="{B825749D-6FE1-4D87-AA85-E4ADE516E058}" type="parTrans" cxnId="{C4485F52-AF03-4FD6-BB18-F5F65D2C3ECA}">
      <dgm:prSet/>
      <dgm:spPr/>
      <dgm:t>
        <a:bodyPr/>
        <a:lstStyle/>
        <a:p>
          <a:endParaRPr lang="da-DK" sz="1800"/>
        </a:p>
      </dgm:t>
    </dgm:pt>
    <dgm:pt modelId="{54E5E858-23C8-48FB-9742-E531B2F038D0}" type="sibTrans" cxnId="{C4485F52-AF03-4FD6-BB18-F5F65D2C3ECA}">
      <dgm:prSet/>
      <dgm:spPr/>
      <dgm:t>
        <a:bodyPr/>
        <a:lstStyle/>
        <a:p>
          <a:endParaRPr lang="da-DK" sz="1800"/>
        </a:p>
      </dgm:t>
    </dgm:pt>
    <dgm:pt modelId="{DFA8C7BB-A7AB-4F08-88F1-8E2AA04A8C86}">
      <dgm:prSet phldrT="[Tekst]" custT="1"/>
      <dgm:spPr>
        <a:solidFill>
          <a:schemeClr val="accent1">
            <a:lumMod val="20000"/>
            <a:lumOff val="80000"/>
            <a:alpha val="80000"/>
          </a:schemeClr>
        </a:solidFill>
      </dgm:spPr>
      <dgm:t>
        <a:bodyPr/>
        <a:lstStyle/>
        <a:p>
          <a:r>
            <a:rPr lang="da-DK" sz="1800" dirty="0" err="1" smtClean="0">
              <a:latin typeface="Zawgyi-One"/>
            </a:rPr>
            <a:t>Negotiation</a:t>
          </a:r>
          <a:r>
            <a:rPr lang="da-DK" sz="1800" dirty="0" smtClean="0">
              <a:latin typeface="Zawgyi-One"/>
            </a:rPr>
            <a:t> /</a:t>
          </a:r>
          <a:r>
            <a:rPr lang="da-DK" sz="1800" dirty="0" err="1" smtClean="0">
              <a:latin typeface="Zawgyi-One"/>
            </a:rPr>
            <a:t>collective</a:t>
          </a:r>
          <a:r>
            <a:rPr lang="da-DK" sz="1800" dirty="0" smtClean="0">
              <a:latin typeface="Zawgyi-One"/>
            </a:rPr>
            <a:t> </a:t>
          </a:r>
          <a:r>
            <a:rPr lang="da-DK" sz="1800" dirty="0" err="1" smtClean="0">
              <a:latin typeface="Zawgyi-One"/>
            </a:rPr>
            <a:t>bargaining</a:t>
          </a:r>
          <a:r>
            <a:rPr lang="da-DK" sz="1800" dirty="0" smtClean="0">
              <a:latin typeface="Zawgyi-One"/>
            </a:rPr>
            <a:t/>
          </a:r>
          <a:br>
            <a:rPr lang="da-DK" sz="1800" dirty="0" smtClean="0">
              <a:latin typeface="Zawgyi-One"/>
            </a:rPr>
          </a:br>
          <a:r>
            <a:rPr lang="da-DK" sz="1800" dirty="0" smtClean="0">
              <a:latin typeface="Zawgyi-One"/>
            </a:rPr>
            <a:t>Social </a:t>
          </a:r>
          <a:r>
            <a:rPr lang="da-DK" sz="1800" dirty="0" err="1" smtClean="0">
              <a:latin typeface="Zawgyi-One"/>
            </a:rPr>
            <a:t>dialogue</a:t>
          </a:r>
          <a:r>
            <a:rPr lang="da-DK" sz="1800" dirty="0" smtClean="0">
              <a:latin typeface="Zawgyi-One"/>
            </a:rPr>
            <a:t/>
          </a:r>
          <a:br>
            <a:rPr lang="da-DK" sz="1800" dirty="0" smtClean="0">
              <a:latin typeface="Zawgyi-One"/>
            </a:rPr>
          </a:br>
          <a:r>
            <a:rPr lang="da-DK" sz="1800" dirty="0" err="1" smtClean="0">
              <a:latin typeface="Zawgyi-One"/>
            </a:rPr>
            <a:t>Workplace</a:t>
          </a:r>
          <a:r>
            <a:rPr lang="da-DK" sz="1800" dirty="0" smtClean="0">
              <a:latin typeface="Zawgyi-One"/>
            </a:rPr>
            <a:t> </a:t>
          </a:r>
          <a:r>
            <a:rPr lang="da-DK" sz="1800" dirty="0" err="1" smtClean="0">
              <a:latin typeface="Zawgyi-One"/>
            </a:rPr>
            <a:t>cooperation</a:t>
          </a:r>
          <a:endParaRPr lang="da-DK" sz="1800" dirty="0">
            <a:latin typeface="Zawgyi-One"/>
          </a:endParaRPr>
        </a:p>
      </dgm:t>
    </dgm:pt>
    <dgm:pt modelId="{2DE04380-A69A-43CD-BD47-330A75D6001A}" type="parTrans" cxnId="{DFB0E94D-5E5A-4E60-8458-15928CB3824C}">
      <dgm:prSet/>
      <dgm:spPr/>
      <dgm:t>
        <a:bodyPr/>
        <a:lstStyle/>
        <a:p>
          <a:endParaRPr lang="da-DK" sz="1800"/>
        </a:p>
      </dgm:t>
    </dgm:pt>
    <dgm:pt modelId="{5CABBBBE-8F34-454B-B502-03AC93B95917}" type="sibTrans" cxnId="{DFB0E94D-5E5A-4E60-8458-15928CB3824C}">
      <dgm:prSet/>
      <dgm:spPr/>
      <dgm:t>
        <a:bodyPr/>
        <a:lstStyle/>
        <a:p>
          <a:endParaRPr lang="da-DK" sz="1800"/>
        </a:p>
      </dgm:t>
    </dgm:pt>
    <dgm:pt modelId="{89E1D5F1-909E-47F4-9E05-4DF13AF761DC}" type="pres">
      <dgm:prSet presAssocID="{7873C1A9-0C9B-42E2-812C-562C068AAAE6}" presName="Name0" presStyleCnt="0">
        <dgm:presLayoutVars>
          <dgm:dir/>
          <dgm:animLvl val="lvl"/>
          <dgm:resizeHandles val="exact"/>
        </dgm:presLayoutVars>
      </dgm:prSet>
      <dgm:spPr/>
    </dgm:pt>
    <dgm:pt modelId="{6783DF6F-BD96-4296-AEA2-B42F27300078}" type="pres">
      <dgm:prSet presAssocID="{42F6F534-2201-4C1B-A1AA-352DC9081CAC}" presName="Name8" presStyleCnt="0"/>
      <dgm:spPr/>
    </dgm:pt>
    <dgm:pt modelId="{3B0DB399-42E5-40A9-88E5-C392BB8D584B}" type="pres">
      <dgm:prSet presAssocID="{42F6F534-2201-4C1B-A1AA-352DC9081CA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2EE3FC4-933F-4026-9CF8-828227BF4CAE}" type="pres">
      <dgm:prSet presAssocID="{42F6F534-2201-4C1B-A1AA-352DC9081CA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EB81982F-F4FE-4D2E-A1B5-C635C44400D8}" type="pres">
      <dgm:prSet presAssocID="{F21623A7-458C-4018-B9C4-66E9AD2A79C9}" presName="Name8" presStyleCnt="0"/>
      <dgm:spPr/>
    </dgm:pt>
    <dgm:pt modelId="{8D27D635-B87D-4D0D-85C1-38236AFD3E07}" type="pres">
      <dgm:prSet presAssocID="{F21623A7-458C-4018-B9C4-66E9AD2A79C9}" presName="level" presStyleLbl="node1" presStyleIdx="1" presStyleCnt="3" custLinFactNeighborX="551" custLinFactNeighborY="-889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0CB05C0-6642-48B0-BDBD-614B56567DC2}" type="pres">
      <dgm:prSet presAssocID="{F21623A7-458C-4018-B9C4-66E9AD2A79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762440E-1008-460A-962A-9ACA7262A91F}" type="pres">
      <dgm:prSet presAssocID="{DFA8C7BB-A7AB-4F08-88F1-8E2AA04A8C86}" presName="Name8" presStyleCnt="0"/>
      <dgm:spPr/>
    </dgm:pt>
    <dgm:pt modelId="{270132A5-0FD7-411E-A032-056AF4A7B868}" type="pres">
      <dgm:prSet presAssocID="{DFA8C7BB-A7AB-4F08-88F1-8E2AA04A8C86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2291A21D-B732-4697-A8DD-DF63EB860309}" type="pres">
      <dgm:prSet presAssocID="{DFA8C7BB-A7AB-4F08-88F1-8E2AA04A8C8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AC9940CD-40CD-4E47-B646-39AC4284DCDA}" type="presOf" srcId="{F21623A7-458C-4018-B9C4-66E9AD2A79C9}" destId="{10CB05C0-6642-48B0-BDBD-614B56567DC2}" srcOrd="1" destOrd="0" presId="urn:microsoft.com/office/officeart/2005/8/layout/pyramid1"/>
    <dgm:cxn modelId="{C8565119-BF82-4A37-8FEF-902CF8A40B17}" srcId="{7873C1A9-0C9B-42E2-812C-562C068AAAE6}" destId="{42F6F534-2201-4C1B-A1AA-352DC9081CAC}" srcOrd="0" destOrd="0" parTransId="{90FCAA31-1D26-4E7B-B1EA-0A5D292DCBD7}" sibTransId="{679DE926-856D-422D-B181-5F6E66A32316}"/>
    <dgm:cxn modelId="{C4485F52-AF03-4FD6-BB18-F5F65D2C3ECA}" srcId="{7873C1A9-0C9B-42E2-812C-562C068AAAE6}" destId="{F21623A7-458C-4018-B9C4-66E9AD2A79C9}" srcOrd="1" destOrd="0" parTransId="{B825749D-6FE1-4D87-AA85-E4ADE516E058}" sibTransId="{54E5E858-23C8-48FB-9742-E531B2F038D0}"/>
    <dgm:cxn modelId="{37030139-2268-4459-AA83-6472166506E4}" type="presOf" srcId="{42F6F534-2201-4C1B-A1AA-352DC9081CAC}" destId="{C2EE3FC4-933F-4026-9CF8-828227BF4CAE}" srcOrd="1" destOrd="0" presId="urn:microsoft.com/office/officeart/2005/8/layout/pyramid1"/>
    <dgm:cxn modelId="{DFB0E94D-5E5A-4E60-8458-15928CB3824C}" srcId="{7873C1A9-0C9B-42E2-812C-562C068AAAE6}" destId="{DFA8C7BB-A7AB-4F08-88F1-8E2AA04A8C86}" srcOrd="2" destOrd="0" parTransId="{2DE04380-A69A-43CD-BD47-330A75D6001A}" sibTransId="{5CABBBBE-8F34-454B-B502-03AC93B95917}"/>
    <dgm:cxn modelId="{14A66B06-9B99-46CE-A1F3-1C9E699FF220}" type="presOf" srcId="{7873C1A9-0C9B-42E2-812C-562C068AAAE6}" destId="{89E1D5F1-909E-47F4-9E05-4DF13AF761DC}" srcOrd="0" destOrd="0" presId="urn:microsoft.com/office/officeart/2005/8/layout/pyramid1"/>
    <dgm:cxn modelId="{E75EF97B-B6C5-4A52-A06C-A48407FDA81B}" type="presOf" srcId="{DFA8C7BB-A7AB-4F08-88F1-8E2AA04A8C86}" destId="{2291A21D-B732-4697-A8DD-DF63EB860309}" srcOrd="1" destOrd="0" presId="urn:microsoft.com/office/officeart/2005/8/layout/pyramid1"/>
    <dgm:cxn modelId="{AC8C0E79-E1FB-4C31-BE9E-4D4C09748DD3}" type="presOf" srcId="{42F6F534-2201-4C1B-A1AA-352DC9081CAC}" destId="{3B0DB399-42E5-40A9-88E5-C392BB8D584B}" srcOrd="0" destOrd="0" presId="urn:microsoft.com/office/officeart/2005/8/layout/pyramid1"/>
    <dgm:cxn modelId="{7E73D407-174F-4F59-9970-6048ECFC1A47}" type="presOf" srcId="{DFA8C7BB-A7AB-4F08-88F1-8E2AA04A8C86}" destId="{270132A5-0FD7-411E-A032-056AF4A7B868}" srcOrd="0" destOrd="0" presId="urn:microsoft.com/office/officeart/2005/8/layout/pyramid1"/>
    <dgm:cxn modelId="{C4A7C9ED-C14C-4D21-956B-1233B9C74C84}" type="presOf" srcId="{F21623A7-458C-4018-B9C4-66E9AD2A79C9}" destId="{8D27D635-B87D-4D0D-85C1-38236AFD3E07}" srcOrd="0" destOrd="0" presId="urn:microsoft.com/office/officeart/2005/8/layout/pyramid1"/>
    <dgm:cxn modelId="{0CABA384-7030-449F-BA1B-3C9B11118EAA}" type="presParOf" srcId="{89E1D5F1-909E-47F4-9E05-4DF13AF761DC}" destId="{6783DF6F-BD96-4296-AEA2-B42F27300078}" srcOrd="0" destOrd="0" presId="urn:microsoft.com/office/officeart/2005/8/layout/pyramid1"/>
    <dgm:cxn modelId="{37F7E197-F093-432E-A9DF-1138C04DD008}" type="presParOf" srcId="{6783DF6F-BD96-4296-AEA2-B42F27300078}" destId="{3B0DB399-42E5-40A9-88E5-C392BB8D584B}" srcOrd="0" destOrd="0" presId="urn:microsoft.com/office/officeart/2005/8/layout/pyramid1"/>
    <dgm:cxn modelId="{104CFAB1-C1AB-4066-9990-A1C6EF2DBBCD}" type="presParOf" srcId="{6783DF6F-BD96-4296-AEA2-B42F27300078}" destId="{C2EE3FC4-933F-4026-9CF8-828227BF4CAE}" srcOrd="1" destOrd="0" presId="urn:microsoft.com/office/officeart/2005/8/layout/pyramid1"/>
    <dgm:cxn modelId="{82E33435-3084-4B92-A7D8-416596FCA507}" type="presParOf" srcId="{89E1D5F1-909E-47F4-9E05-4DF13AF761DC}" destId="{EB81982F-F4FE-4D2E-A1B5-C635C44400D8}" srcOrd="1" destOrd="0" presId="urn:microsoft.com/office/officeart/2005/8/layout/pyramid1"/>
    <dgm:cxn modelId="{C67A4CC0-0D15-4B3B-B72B-719765B1E682}" type="presParOf" srcId="{EB81982F-F4FE-4D2E-A1B5-C635C44400D8}" destId="{8D27D635-B87D-4D0D-85C1-38236AFD3E07}" srcOrd="0" destOrd="0" presId="urn:microsoft.com/office/officeart/2005/8/layout/pyramid1"/>
    <dgm:cxn modelId="{7B8B77E0-996E-4F94-A1D9-7459DD351625}" type="presParOf" srcId="{EB81982F-F4FE-4D2E-A1B5-C635C44400D8}" destId="{10CB05C0-6642-48B0-BDBD-614B56567DC2}" srcOrd="1" destOrd="0" presId="urn:microsoft.com/office/officeart/2005/8/layout/pyramid1"/>
    <dgm:cxn modelId="{6D675722-C710-4C79-A0F2-89C450E618B6}" type="presParOf" srcId="{89E1D5F1-909E-47F4-9E05-4DF13AF761DC}" destId="{9762440E-1008-460A-962A-9ACA7262A91F}" srcOrd="2" destOrd="0" presId="urn:microsoft.com/office/officeart/2005/8/layout/pyramid1"/>
    <dgm:cxn modelId="{73CA1326-09C2-4EA3-81A0-C4C3A1E0AEF6}" type="presParOf" srcId="{9762440E-1008-460A-962A-9ACA7262A91F}" destId="{270132A5-0FD7-411E-A032-056AF4A7B868}" srcOrd="0" destOrd="0" presId="urn:microsoft.com/office/officeart/2005/8/layout/pyramid1"/>
    <dgm:cxn modelId="{48FF1A1D-8460-4F02-8BA0-3F08C60917AB}" type="presParOf" srcId="{9762440E-1008-460A-962A-9ACA7262A91F}" destId="{2291A21D-B732-4697-A8DD-DF63EB86030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3B682B-E489-4769-B440-635290BD204F}" type="doc">
      <dgm:prSet loTypeId="urn:microsoft.com/office/officeart/2005/8/layout/hProcess9" loCatId="process" qsTypeId="urn:microsoft.com/office/officeart/2005/8/quickstyle/simple4" qsCatId="simple" csTypeId="urn:microsoft.com/office/officeart/2005/8/colors/accent4_2" csCatId="accent4" phldr="1"/>
      <dgm:spPr/>
    </dgm:pt>
    <dgm:pt modelId="{C98F44C6-A805-4EAB-987C-3E84EC6455DC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Workplace relations and dialogue</a:t>
          </a:r>
          <a:endParaRPr lang="da-DK" dirty="0"/>
        </a:p>
      </dgm:t>
    </dgm:pt>
    <dgm:pt modelId="{1569F491-2873-4DDF-B977-5E8236D68FEA}" type="parTrans" cxnId="{C96B7A3E-6620-4EC0-AD87-3E567629E55A}">
      <dgm:prSet/>
      <dgm:spPr/>
      <dgm:t>
        <a:bodyPr/>
        <a:lstStyle/>
        <a:p>
          <a:endParaRPr lang="da-DK"/>
        </a:p>
      </dgm:t>
    </dgm:pt>
    <dgm:pt modelId="{B36E4382-EFDD-426B-967D-13AB6BD0204B}" type="sibTrans" cxnId="{C96B7A3E-6620-4EC0-AD87-3E567629E55A}">
      <dgm:prSet/>
      <dgm:spPr/>
      <dgm:t>
        <a:bodyPr/>
        <a:lstStyle/>
        <a:p>
          <a:endParaRPr lang="da-DK"/>
        </a:p>
      </dgm:t>
    </dgm:pt>
    <dgm:pt modelId="{72587CA1-F4CB-4C4D-A47A-2CDA24311389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Negotiations</a:t>
          </a:r>
          <a:endParaRPr lang="da-DK" dirty="0"/>
        </a:p>
      </dgm:t>
    </dgm:pt>
    <dgm:pt modelId="{7EF5C00D-C9DC-4C6F-93CF-984AED739DEF}" type="parTrans" cxnId="{AD454066-58C9-4555-923D-B93FCBE6F7D9}">
      <dgm:prSet/>
      <dgm:spPr/>
      <dgm:t>
        <a:bodyPr/>
        <a:lstStyle/>
        <a:p>
          <a:endParaRPr lang="da-DK"/>
        </a:p>
      </dgm:t>
    </dgm:pt>
    <dgm:pt modelId="{6920C1A5-2C12-43BA-AAAB-E21CC9984281}" type="sibTrans" cxnId="{AD454066-58C9-4555-923D-B93FCBE6F7D9}">
      <dgm:prSet/>
      <dgm:spPr/>
      <dgm:t>
        <a:bodyPr/>
        <a:lstStyle/>
        <a:p>
          <a:endParaRPr lang="da-DK"/>
        </a:p>
      </dgm:t>
    </dgm:pt>
    <dgm:pt modelId="{5B2CE207-20F4-4086-A1E4-789643966A1D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Arbitration</a:t>
          </a:r>
          <a:endParaRPr lang="da-DK" dirty="0"/>
        </a:p>
      </dgm:t>
    </dgm:pt>
    <dgm:pt modelId="{3539FC09-1028-4C49-A536-2720977C5F2E}" type="parTrans" cxnId="{8BB1B749-3253-46D7-AD86-79ECAB18668F}">
      <dgm:prSet/>
      <dgm:spPr/>
      <dgm:t>
        <a:bodyPr/>
        <a:lstStyle/>
        <a:p>
          <a:endParaRPr lang="da-DK"/>
        </a:p>
      </dgm:t>
    </dgm:pt>
    <dgm:pt modelId="{DCAE9123-2111-4BB2-99B5-76E2F09FB73A}" type="sibTrans" cxnId="{8BB1B749-3253-46D7-AD86-79ECAB18668F}">
      <dgm:prSet/>
      <dgm:spPr/>
      <dgm:t>
        <a:bodyPr/>
        <a:lstStyle/>
        <a:p>
          <a:endParaRPr lang="da-DK"/>
        </a:p>
      </dgm:t>
    </dgm:pt>
    <dgm:pt modelId="{9439688D-C715-4565-8398-B9A5E22BA318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Judiciary</a:t>
          </a:r>
          <a:endParaRPr lang="da-DK" dirty="0"/>
        </a:p>
      </dgm:t>
    </dgm:pt>
    <dgm:pt modelId="{7E8C4F05-9E2B-4BB0-974D-9F9FAAA063AD}" type="parTrans" cxnId="{9B220CCA-CE72-4F22-94B1-55ACAC1958D0}">
      <dgm:prSet/>
      <dgm:spPr/>
      <dgm:t>
        <a:bodyPr/>
        <a:lstStyle/>
        <a:p>
          <a:endParaRPr lang="da-DK"/>
        </a:p>
      </dgm:t>
    </dgm:pt>
    <dgm:pt modelId="{EEC26DF4-3633-455B-82CA-94712A0DE376}" type="sibTrans" cxnId="{9B220CCA-CE72-4F22-94B1-55ACAC1958D0}">
      <dgm:prSet/>
      <dgm:spPr/>
      <dgm:t>
        <a:bodyPr/>
        <a:lstStyle/>
        <a:p>
          <a:endParaRPr lang="da-DK"/>
        </a:p>
      </dgm:t>
    </dgm:pt>
    <dgm:pt modelId="{531DDBDF-C1B5-4BBB-8E03-882CB5A31464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Conciliation</a:t>
          </a:r>
          <a:endParaRPr lang="da-DK" dirty="0"/>
        </a:p>
      </dgm:t>
    </dgm:pt>
    <dgm:pt modelId="{C47971EE-3C97-4BF5-BCBC-09B3B5E42F63}" type="parTrans" cxnId="{FB9A3777-AD6A-4278-AB41-DF22DD10EC29}">
      <dgm:prSet/>
      <dgm:spPr/>
      <dgm:t>
        <a:bodyPr/>
        <a:lstStyle/>
        <a:p>
          <a:endParaRPr lang="da-DK"/>
        </a:p>
      </dgm:t>
    </dgm:pt>
    <dgm:pt modelId="{90CFCFB6-1716-4412-8F3A-08B40B5EFF80}" type="sibTrans" cxnId="{FB9A3777-AD6A-4278-AB41-DF22DD10EC29}">
      <dgm:prSet/>
      <dgm:spPr/>
      <dgm:t>
        <a:bodyPr/>
        <a:lstStyle/>
        <a:p>
          <a:endParaRPr lang="da-DK"/>
        </a:p>
      </dgm:t>
    </dgm:pt>
    <dgm:pt modelId="{F0126C26-B82D-4BB3-8C1C-32DCC172EF09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Mediation</a:t>
          </a:r>
          <a:endParaRPr lang="da-DK" dirty="0"/>
        </a:p>
      </dgm:t>
    </dgm:pt>
    <dgm:pt modelId="{FFD914DC-4121-4235-8DF9-E73B4BB64CDD}" type="parTrans" cxnId="{72000F0B-61A5-4995-8329-C4B704522704}">
      <dgm:prSet/>
      <dgm:spPr/>
      <dgm:t>
        <a:bodyPr/>
        <a:lstStyle/>
        <a:p>
          <a:endParaRPr lang="da-DK"/>
        </a:p>
      </dgm:t>
    </dgm:pt>
    <dgm:pt modelId="{58CFC9DC-FBFC-4160-9E27-75AFBDE93456}" type="sibTrans" cxnId="{72000F0B-61A5-4995-8329-C4B704522704}">
      <dgm:prSet/>
      <dgm:spPr/>
      <dgm:t>
        <a:bodyPr/>
        <a:lstStyle/>
        <a:p>
          <a:endParaRPr lang="da-DK"/>
        </a:p>
      </dgm:t>
    </dgm:pt>
    <dgm:pt modelId="{AD063E3F-B1A0-4962-8788-3882D23E4479}">
      <dgm:prSet phldrT="[Tekst]"/>
      <dgm:spPr>
        <a:solidFill>
          <a:schemeClr val="accent1">
            <a:alpha val="80000"/>
          </a:schemeClr>
        </a:solidFill>
      </dgm:spPr>
      <dgm:t>
        <a:bodyPr/>
        <a:lstStyle/>
        <a:p>
          <a:r>
            <a:rPr lang="da-DK" dirty="0" smtClean="0"/>
            <a:t>Power</a:t>
          </a:r>
          <a:endParaRPr lang="da-DK" dirty="0"/>
        </a:p>
      </dgm:t>
    </dgm:pt>
    <dgm:pt modelId="{BD95A0C3-66C0-418A-A608-B71D523C528C}" type="parTrans" cxnId="{155BD4D7-4170-4999-8DE6-1DE05374C317}">
      <dgm:prSet/>
      <dgm:spPr/>
      <dgm:t>
        <a:bodyPr/>
        <a:lstStyle/>
        <a:p>
          <a:endParaRPr lang="da-DK"/>
        </a:p>
      </dgm:t>
    </dgm:pt>
    <dgm:pt modelId="{B17D0D2D-AB93-4990-BD0A-12B96C5A4795}" type="sibTrans" cxnId="{155BD4D7-4170-4999-8DE6-1DE05374C317}">
      <dgm:prSet/>
      <dgm:spPr/>
      <dgm:t>
        <a:bodyPr/>
        <a:lstStyle/>
        <a:p>
          <a:endParaRPr lang="da-DK"/>
        </a:p>
      </dgm:t>
    </dgm:pt>
    <dgm:pt modelId="{4617064D-B5F1-412B-8B84-F89B7698CB2A}" type="pres">
      <dgm:prSet presAssocID="{943B682B-E489-4769-B440-635290BD204F}" presName="CompostProcess" presStyleCnt="0">
        <dgm:presLayoutVars>
          <dgm:dir/>
          <dgm:resizeHandles val="exact"/>
        </dgm:presLayoutVars>
      </dgm:prSet>
      <dgm:spPr/>
    </dgm:pt>
    <dgm:pt modelId="{BD68AE27-A900-4C0D-A87B-A566C4B27A48}" type="pres">
      <dgm:prSet presAssocID="{943B682B-E489-4769-B440-635290BD204F}" presName="arrow" presStyleLbl="bgShp" presStyleIdx="0" presStyleCnt="1"/>
      <dgm:spPr>
        <a:prstGeom prst="rightArrow">
          <a:avLst/>
        </a:prstGeom>
        <a:noFill/>
      </dgm:spPr>
    </dgm:pt>
    <dgm:pt modelId="{E84275D4-523E-4290-A333-2AF41076F85B}" type="pres">
      <dgm:prSet presAssocID="{943B682B-E489-4769-B440-635290BD204F}" presName="linearProcess" presStyleCnt="0"/>
      <dgm:spPr/>
    </dgm:pt>
    <dgm:pt modelId="{FBAA1C28-36DD-48D6-B43A-243D10FA339E}" type="pres">
      <dgm:prSet presAssocID="{C98F44C6-A805-4EAB-987C-3E84EC6455DC}" presName="textNode" presStyleLbl="node1" presStyleIdx="0" presStyleCnt="7" custLinFactNeighborX="-52002" custLinFactNeighborY="-7792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7A3A4F67-516E-4F05-B87C-C9706E0CC838}" type="pres">
      <dgm:prSet presAssocID="{B36E4382-EFDD-426B-967D-13AB6BD0204B}" presName="sibTrans" presStyleCnt="0"/>
      <dgm:spPr/>
    </dgm:pt>
    <dgm:pt modelId="{00D6877E-8F1D-4A99-BEF3-3E6A960F0B0C}" type="pres">
      <dgm:prSet presAssocID="{72587CA1-F4CB-4C4D-A47A-2CDA24311389}" presName="textNode" presStyleLbl="node1" presStyleIdx="1" presStyleCnt="7" custLinFactNeighborY="-51637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0E8E39AB-3843-45B3-B86E-46C42770A01A}" type="pres">
      <dgm:prSet presAssocID="{6920C1A5-2C12-43BA-AAAB-E21CC9984281}" presName="sibTrans" presStyleCnt="0"/>
      <dgm:spPr/>
    </dgm:pt>
    <dgm:pt modelId="{155A3255-E979-47E9-9A15-3F99F0036EE5}" type="pres">
      <dgm:prSet presAssocID="{531DDBDF-C1B5-4BBB-8E03-882CB5A31464}" presName="textNode" presStyleLbl="node1" presStyleIdx="2" presStyleCnt="7" custLinFactNeighborY="-25327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CB38ED8-2634-41C1-BA69-FFEB33F4E848}" type="pres">
      <dgm:prSet presAssocID="{90CFCFB6-1716-4412-8F3A-08B40B5EFF80}" presName="sibTrans" presStyleCnt="0"/>
      <dgm:spPr/>
    </dgm:pt>
    <dgm:pt modelId="{0B0074A6-74A0-4BB4-9E16-5281E4C26559}" type="pres">
      <dgm:prSet presAssocID="{F0126C26-B82D-4BB3-8C1C-32DCC172EF09}" presName="textNode" presStyleLbl="node1" presStyleIdx="3" presStyleCnt="7" custLinFactNeighborY="-4257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C871661-2254-4D67-97D2-0DF9C5446DD8}" type="pres">
      <dgm:prSet presAssocID="{58CFC9DC-FBFC-4160-9E27-75AFBDE93456}" presName="sibTrans" presStyleCnt="0"/>
      <dgm:spPr/>
    </dgm:pt>
    <dgm:pt modelId="{B296233B-3FD1-4F7D-AE92-FA158DFCB1EC}" type="pres">
      <dgm:prSet presAssocID="{5B2CE207-20F4-4086-A1E4-789643966A1D}" presName="textNode" presStyleLbl="node1" presStyleIdx="4" presStyleCnt="7" custLinFactNeighborY="2203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76B098F-CA51-475E-A655-C85A90E22594}" type="pres">
      <dgm:prSet presAssocID="{DCAE9123-2111-4BB2-99B5-76E2F09FB73A}" presName="sibTrans" presStyleCnt="0"/>
      <dgm:spPr/>
    </dgm:pt>
    <dgm:pt modelId="{07BF7610-9026-4924-9898-1DC909E49A72}" type="pres">
      <dgm:prSet presAssocID="{9439688D-C715-4565-8398-B9A5E22BA318}" presName="textNode" presStyleLbl="node1" presStyleIdx="5" presStyleCnt="7" custLinFactNeighborY="4310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6FD94E4-1889-4212-9E3B-2B644189BB83}" type="pres">
      <dgm:prSet presAssocID="{EEC26DF4-3633-455B-82CA-94712A0DE376}" presName="sibTrans" presStyleCnt="0"/>
      <dgm:spPr/>
    </dgm:pt>
    <dgm:pt modelId="{D013A8AD-4D72-427E-95E5-4768FBC0400C}" type="pres">
      <dgm:prSet presAssocID="{AD063E3F-B1A0-4962-8788-3882D23E4479}" presName="textNode" presStyleLbl="node1" presStyleIdx="6" presStyleCnt="7" custLinFactNeighborX="1248" custLinFactNeighborY="69388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02739963-9C22-46DB-BE3F-3A9F3D945DA6}" type="presOf" srcId="{C98F44C6-A805-4EAB-987C-3E84EC6455DC}" destId="{FBAA1C28-36DD-48D6-B43A-243D10FA339E}" srcOrd="0" destOrd="0" presId="urn:microsoft.com/office/officeart/2005/8/layout/hProcess9"/>
    <dgm:cxn modelId="{155BD4D7-4170-4999-8DE6-1DE05374C317}" srcId="{943B682B-E489-4769-B440-635290BD204F}" destId="{AD063E3F-B1A0-4962-8788-3882D23E4479}" srcOrd="6" destOrd="0" parTransId="{BD95A0C3-66C0-418A-A608-B71D523C528C}" sibTransId="{B17D0D2D-AB93-4990-BD0A-12B96C5A4795}"/>
    <dgm:cxn modelId="{9B220CCA-CE72-4F22-94B1-55ACAC1958D0}" srcId="{943B682B-E489-4769-B440-635290BD204F}" destId="{9439688D-C715-4565-8398-B9A5E22BA318}" srcOrd="5" destOrd="0" parTransId="{7E8C4F05-9E2B-4BB0-974D-9F9FAAA063AD}" sibTransId="{EEC26DF4-3633-455B-82CA-94712A0DE376}"/>
    <dgm:cxn modelId="{DCB308CA-F94B-42D7-8C30-4D49A18C00AA}" type="presOf" srcId="{9439688D-C715-4565-8398-B9A5E22BA318}" destId="{07BF7610-9026-4924-9898-1DC909E49A72}" srcOrd="0" destOrd="0" presId="urn:microsoft.com/office/officeart/2005/8/layout/hProcess9"/>
    <dgm:cxn modelId="{D15A08DA-9714-427A-9686-EA169731963E}" type="presOf" srcId="{531DDBDF-C1B5-4BBB-8E03-882CB5A31464}" destId="{155A3255-E979-47E9-9A15-3F99F0036EE5}" srcOrd="0" destOrd="0" presId="urn:microsoft.com/office/officeart/2005/8/layout/hProcess9"/>
    <dgm:cxn modelId="{8BB1B749-3253-46D7-AD86-79ECAB18668F}" srcId="{943B682B-E489-4769-B440-635290BD204F}" destId="{5B2CE207-20F4-4086-A1E4-789643966A1D}" srcOrd="4" destOrd="0" parTransId="{3539FC09-1028-4C49-A536-2720977C5F2E}" sibTransId="{DCAE9123-2111-4BB2-99B5-76E2F09FB73A}"/>
    <dgm:cxn modelId="{72000F0B-61A5-4995-8329-C4B704522704}" srcId="{943B682B-E489-4769-B440-635290BD204F}" destId="{F0126C26-B82D-4BB3-8C1C-32DCC172EF09}" srcOrd="3" destOrd="0" parTransId="{FFD914DC-4121-4235-8DF9-E73B4BB64CDD}" sibTransId="{58CFC9DC-FBFC-4160-9E27-75AFBDE93456}"/>
    <dgm:cxn modelId="{56DCCAD4-C972-4C78-A859-E5A9308BD426}" type="presOf" srcId="{5B2CE207-20F4-4086-A1E4-789643966A1D}" destId="{B296233B-3FD1-4F7D-AE92-FA158DFCB1EC}" srcOrd="0" destOrd="0" presId="urn:microsoft.com/office/officeart/2005/8/layout/hProcess9"/>
    <dgm:cxn modelId="{C96B7A3E-6620-4EC0-AD87-3E567629E55A}" srcId="{943B682B-E489-4769-B440-635290BD204F}" destId="{C98F44C6-A805-4EAB-987C-3E84EC6455DC}" srcOrd="0" destOrd="0" parTransId="{1569F491-2873-4DDF-B977-5E8236D68FEA}" sibTransId="{B36E4382-EFDD-426B-967D-13AB6BD0204B}"/>
    <dgm:cxn modelId="{B6CD3571-C5AE-4E5A-9A68-07038222D9BA}" type="presOf" srcId="{943B682B-E489-4769-B440-635290BD204F}" destId="{4617064D-B5F1-412B-8B84-F89B7698CB2A}" srcOrd="0" destOrd="0" presId="urn:microsoft.com/office/officeart/2005/8/layout/hProcess9"/>
    <dgm:cxn modelId="{EF94654C-1FC6-47C6-BC85-B67B712EB8ED}" type="presOf" srcId="{AD063E3F-B1A0-4962-8788-3882D23E4479}" destId="{D013A8AD-4D72-427E-95E5-4768FBC0400C}" srcOrd="0" destOrd="0" presId="urn:microsoft.com/office/officeart/2005/8/layout/hProcess9"/>
    <dgm:cxn modelId="{303B08D5-E846-4ABF-9A8F-65DD9DEBE0DB}" type="presOf" srcId="{72587CA1-F4CB-4C4D-A47A-2CDA24311389}" destId="{00D6877E-8F1D-4A99-BEF3-3E6A960F0B0C}" srcOrd="0" destOrd="0" presId="urn:microsoft.com/office/officeart/2005/8/layout/hProcess9"/>
    <dgm:cxn modelId="{A04AA91E-AB57-4D47-B051-BC0500DBE65F}" type="presOf" srcId="{F0126C26-B82D-4BB3-8C1C-32DCC172EF09}" destId="{0B0074A6-74A0-4BB4-9E16-5281E4C26559}" srcOrd="0" destOrd="0" presId="urn:microsoft.com/office/officeart/2005/8/layout/hProcess9"/>
    <dgm:cxn modelId="{FB9A3777-AD6A-4278-AB41-DF22DD10EC29}" srcId="{943B682B-E489-4769-B440-635290BD204F}" destId="{531DDBDF-C1B5-4BBB-8E03-882CB5A31464}" srcOrd="2" destOrd="0" parTransId="{C47971EE-3C97-4BF5-BCBC-09B3B5E42F63}" sibTransId="{90CFCFB6-1716-4412-8F3A-08B40B5EFF80}"/>
    <dgm:cxn modelId="{AD454066-58C9-4555-923D-B93FCBE6F7D9}" srcId="{943B682B-E489-4769-B440-635290BD204F}" destId="{72587CA1-F4CB-4C4D-A47A-2CDA24311389}" srcOrd="1" destOrd="0" parTransId="{7EF5C00D-C9DC-4C6F-93CF-984AED739DEF}" sibTransId="{6920C1A5-2C12-43BA-AAAB-E21CC9984281}"/>
    <dgm:cxn modelId="{3EB0B073-33BE-4D34-AAA8-87A8BCBD330D}" type="presParOf" srcId="{4617064D-B5F1-412B-8B84-F89B7698CB2A}" destId="{BD68AE27-A900-4C0D-A87B-A566C4B27A48}" srcOrd="0" destOrd="0" presId="urn:microsoft.com/office/officeart/2005/8/layout/hProcess9"/>
    <dgm:cxn modelId="{34E0AF9A-996F-4376-A8B1-BC63A211514B}" type="presParOf" srcId="{4617064D-B5F1-412B-8B84-F89B7698CB2A}" destId="{E84275D4-523E-4290-A333-2AF41076F85B}" srcOrd="1" destOrd="0" presId="urn:microsoft.com/office/officeart/2005/8/layout/hProcess9"/>
    <dgm:cxn modelId="{4A14CE48-9AAD-4646-93DE-E3FD6C3F9A9A}" type="presParOf" srcId="{E84275D4-523E-4290-A333-2AF41076F85B}" destId="{FBAA1C28-36DD-48D6-B43A-243D10FA339E}" srcOrd="0" destOrd="0" presId="urn:microsoft.com/office/officeart/2005/8/layout/hProcess9"/>
    <dgm:cxn modelId="{6323A8D8-F3CB-4DDC-939A-6EC785F39526}" type="presParOf" srcId="{E84275D4-523E-4290-A333-2AF41076F85B}" destId="{7A3A4F67-516E-4F05-B87C-C9706E0CC838}" srcOrd="1" destOrd="0" presId="urn:microsoft.com/office/officeart/2005/8/layout/hProcess9"/>
    <dgm:cxn modelId="{A91FC125-9D80-4E8F-AF44-FA4E63732272}" type="presParOf" srcId="{E84275D4-523E-4290-A333-2AF41076F85B}" destId="{00D6877E-8F1D-4A99-BEF3-3E6A960F0B0C}" srcOrd="2" destOrd="0" presId="urn:microsoft.com/office/officeart/2005/8/layout/hProcess9"/>
    <dgm:cxn modelId="{F614D1E8-7378-46DC-A446-A90D0B679EE7}" type="presParOf" srcId="{E84275D4-523E-4290-A333-2AF41076F85B}" destId="{0E8E39AB-3843-45B3-B86E-46C42770A01A}" srcOrd="3" destOrd="0" presId="urn:microsoft.com/office/officeart/2005/8/layout/hProcess9"/>
    <dgm:cxn modelId="{D3F696C1-BC01-4EE2-A981-ABB63B269E43}" type="presParOf" srcId="{E84275D4-523E-4290-A333-2AF41076F85B}" destId="{155A3255-E979-47E9-9A15-3F99F0036EE5}" srcOrd="4" destOrd="0" presId="urn:microsoft.com/office/officeart/2005/8/layout/hProcess9"/>
    <dgm:cxn modelId="{2D9FEA48-2B1C-4509-9003-60311C0413F1}" type="presParOf" srcId="{E84275D4-523E-4290-A333-2AF41076F85B}" destId="{9CB38ED8-2634-41C1-BA69-FFEB33F4E848}" srcOrd="5" destOrd="0" presId="urn:microsoft.com/office/officeart/2005/8/layout/hProcess9"/>
    <dgm:cxn modelId="{BECA5A50-4FC4-4415-9341-A07EC4F3CA20}" type="presParOf" srcId="{E84275D4-523E-4290-A333-2AF41076F85B}" destId="{0B0074A6-74A0-4BB4-9E16-5281E4C26559}" srcOrd="6" destOrd="0" presId="urn:microsoft.com/office/officeart/2005/8/layout/hProcess9"/>
    <dgm:cxn modelId="{F3023606-AE60-4723-B35C-EACFDB43C86E}" type="presParOf" srcId="{E84275D4-523E-4290-A333-2AF41076F85B}" destId="{5C871661-2254-4D67-97D2-0DF9C5446DD8}" srcOrd="7" destOrd="0" presId="urn:microsoft.com/office/officeart/2005/8/layout/hProcess9"/>
    <dgm:cxn modelId="{909F5FCF-2BBF-42D7-8AD8-D2FD5F9BFA4F}" type="presParOf" srcId="{E84275D4-523E-4290-A333-2AF41076F85B}" destId="{B296233B-3FD1-4F7D-AE92-FA158DFCB1EC}" srcOrd="8" destOrd="0" presId="urn:microsoft.com/office/officeart/2005/8/layout/hProcess9"/>
    <dgm:cxn modelId="{004044AD-01CB-462B-B88B-9AEC60BCE42C}" type="presParOf" srcId="{E84275D4-523E-4290-A333-2AF41076F85B}" destId="{F76B098F-CA51-475E-A655-C85A90E22594}" srcOrd="9" destOrd="0" presId="urn:microsoft.com/office/officeart/2005/8/layout/hProcess9"/>
    <dgm:cxn modelId="{18BCA5F6-5B89-4CF8-9D95-62CE5ADB4FBF}" type="presParOf" srcId="{E84275D4-523E-4290-A333-2AF41076F85B}" destId="{07BF7610-9026-4924-9898-1DC909E49A72}" srcOrd="10" destOrd="0" presId="urn:microsoft.com/office/officeart/2005/8/layout/hProcess9"/>
    <dgm:cxn modelId="{87B16B61-B0BE-4C4C-B079-B331ACBD9E13}" type="presParOf" srcId="{E84275D4-523E-4290-A333-2AF41076F85B}" destId="{46FD94E4-1889-4212-9E3B-2B644189BB83}" srcOrd="11" destOrd="0" presId="urn:microsoft.com/office/officeart/2005/8/layout/hProcess9"/>
    <dgm:cxn modelId="{95736209-0339-4F73-B46C-BDEF23FF8CDA}" type="presParOf" srcId="{E84275D4-523E-4290-A333-2AF41076F85B}" destId="{D013A8AD-4D72-427E-95E5-4768FBC0400C}" srcOrd="12" destOrd="0" presId="urn:microsoft.com/office/officeart/2005/8/layout/hProcess9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DB399-42E5-40A9-88E5-C392BB8D584B}">
      <dsp:nvSpPr>
        <dsp:cNvPr id="0" name=""/>
        <dsp:cNvSpPr/>
      </dsp:nvSpPr>
      <dsp:spPr>
        <a:xfrm>
          <a:off x="2513658" y="0"/>
          <a:ext cx="2513658" cy="1558462"/>
        </a:xfrm>
        <a:prstGeom prst="trapezoid">
          <a:avLst>
            <a:gd name="adj" fmla="val 80645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err="1" smtClean="0">
              <a:latin typeface="Zawgyi-One"/>
            </a:rPr>
            <a:t>Court</a:t>
          </a:r>
          <a:r>
            <a:rPr lang="da-DK" sz="1800" kern="1200" dirty="0" smtClean="0">
              <a:latin typeface="Zawgyi-One"/>
            </a:rPr>
            <a:t/>
          </a:r>
          <a:br>
            <a:rPr lang="da-DK" sz="1800" kern="1200" dirty="0" smtClean="0">
              <a:latin typeface="Zawgyi-One"/>
            </a:rPr>
          </a:br>
          <a:r>
            <a:rPr lang="da-DK" sz="1800" kern="1200" dirty="0" err="1" smtClean="0">
              <a:latin typeface="Zawgyi-One"/>
            </a:rPr>
            <a:t>Arbitration</a:t>
          </a:r>
          <a:r>
            <a:rPr lang="da-DK" sz="1800" kern="1200" dirty="0" smtClean="0">
              <a:latin typeface="Zawgyi-One"/>
            </a:rPr>
            <a:t/>
          </a:r>
          <a:br>
            <a:rPr lang="da-DK" sz="1800" kern="1200" dirty="0" smtClean="0">
              <a:latin typeface="Zawgyi-One"/>
            </a:rPr>
          </a:br>
          <a:r>
            <a:rPr lang="da-DK" sz="1800" kern="1200" dirty="0" smtClean="0">
              <a:latin typeface="Zawgyi-One"/>
            </a:rPr>
            <a:t>Industrial action</a:t>
          </a:r>
          <a:endParaRPr lang="da-DK" sz="1800" kern="1200" dirty="0">
            <a:latin typeface="Zawgyi-One"/>
          </a:endParaRPr>
        </a:p>
      </dsp:txBody>
      <dsp:txXfrm>
        <a:off x="2513658" y="0"/>
        <a:ext cx="2513658" cy="1558462"/>
      </dsp:txXfrm>
    </dsp:sp>
    <dsp:sp modelId="{8D27D635-B87D-4D0D-85C1-38236AFD3E07}">
      <dsp:nvSpPr>
        <dsp:cNvPr id="0" name=""/>
        <dsp:cNvSpPr/>
      </dsp:nvSpPr>
      <dsp:spPr>
        <a:xfrm>
          <a:off x="1256829" y="1558462"/>
          <a:ext cx="5027317" cy="1558462"/>
        </a:xfrm>
        <a:prstGeom prst="trapezoid">
          <a:avLst>
            <a:gd name="adj" fmla="val 80645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err="1" smtClean="0">
              <a:latin typeface="Zawgyi-One"/>
            </a:rPr>
            <a:t>Conciliation/Mediation</a:t>
          </a:r>
          <a:endParaRPr lang="da-DK" sz="1800" kern="1200" dirty="0">
            <a:latin typeface="Zawgyi-One"/>
          </a:endParaRPr>
        </a:p>
      </dsp:txBody>
      <dsp:txXfrm>
        <a:off x="2136609" y="1558462"/>
        <a:ext cx="3267756" cy="1558462"/>
      </dsp:txXfrm>
    </dsp:sp>
    <dsp:sp modelId="{270132A5-0FD7-411E-A032-056AF4A7B868}">
      <dsp:nvSpPr>
        <dsp:cNvPr id="0" name=""/>
        <dsp:cNvSpPr/>
      </dsp:nvSpPr>
      <dsp:spPr>
        <a:xfrm>
          <a:off x="0" y="3116924"/>
          <a:ext cx="7540976" cy="1558462"/>
        </a:xfrm>
        <a:prstGeom prst="trapezoid">
          <a:avLst>
            <a:gd name="adj" fmla="val 80645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err="1" smtClean="0">
              <a:latin typeface="Zawgyi-One"/>
            </a:rPr>
            <a:t>Negotiation</a:t>
          </a:r>
          <a:r>
            <a:rPr lang="da-DK" sz="1800" kern="1200" dirty="0" smtClean="0">
              <a:latin typeface="Zawgyi-One"/>
            </a:rPr>
            <a:t> /</a:t>
          </a:r>
          <a:r>
            <a:rPr lang="da-DK" sz="1800" kern="1200" dirty="0" err="1" smtClean="0">
              <a:latin typeface="Zawgyi-One"/>
            </a:rPr>
            <a:t>collective</a:t>
          </a:r>
          <a:r>
            <a:rPr lang="da-DK" sz="1800" kern="1200" dirty="0" smtClean="0">
              <a:latin typeface="Zawgyi-One"/>
            </a:rPr>
            <a:t> </a:t>
          </a:r>
          <a:r>
            <a:rPr lang="da-DK" sz="1800" kern="1200" dirty="0" err="1" smtClean="0">
              <a:latin typeface="Zawgyi-One"/>
            </a:rPr>
            <a:t>bargaining</a:t>
          </a:r>
          <a:r>
            <a:rPr lang="da-DK" sz="1800" kern="1200" dirty="0" smtClean="0">
              <a:latin typeface="Zawgyi-One"/>
            </a:rPr>
            <a:t/>
          </a:r>
          <a:br>
            <a:rPr lang="da-DK" sz="1800" kern="1200" dirty="0" smtClean="0">
              <a:latin typeface="Zawgyi-One"/>
            </a:rPr>
          </a:br>
          <a:r>
            <a:rPr lang="da-DK" sz="1800" kern="1200" dirty="0" smtClean="0">
              <a:latin typeface="Zawgyi-One"/>
            </a:rPr>
            <a:t>Social </a:t>
          </a:r>
          <a:r>
            <a:rPr lang="da-DK" sz="1800" kern="1200" dirty="0" err="1" smtClean="0">
              <a:latin typeface="Zawgyi-One"/>
            </a:rPr>
            <a:t>dialogue</a:t>
          </a:r>
          <a:r>
            <a:rPr lang="da-DK" sz="1800" kern="1200" dirty="0" smtClean="0">
              <a:latin typeface="Zawgyi-One"/>
            </a:rPr>
            <a:t/>
          </a:r>
          <a:br>
            <a:rPr lang="da-DK" sz="1800" kern="1200" dirty="0" smtClean="0">
              <a:latin typeface="Zawgyi-One"/>
            </a:rPr>
          </a:br>
          <a:r>
            <a:rPr lang="da-DK" sz="1800" kern="1200" dirty="0" err="1" smtClean="0">
              <a:latin typeface="Zawgyi-One"/>
            </a:rPr>
            <a:t>Workplace</a:t>
          </a:r>
          <a:r>
            <a:rPr lang="da-DK" sz="1800" kern="1200" dirty="0" smtClean="0">
              <a:latin typeface="Zawgyi-One"/>
            </a:rPr>
            <a:t> </a:t>
          </a:r>
          <a:r>
            <a:rPr lang="da-DK" sz="1800" kern="1200" dirty="0" err="1" smtClean="0">
              <a:latin typeface="Zawgyi-One"/>
            </a:rPr>
            <a:t>cooperation</a:t>
          </a:r>
          <a:endParaRPr lang="da-DK" sz="1800" kern="1200" dirty="0">
            <a:latin typeface="Zawgyi-One"/>
          </a:endParaRPr>
        </a:p>
      </dsp:txBody>
      <dsp:txXfrm>
        <a:off x="1319670" y="3116924"/>
        <a:ext cx="4901634" cy="1558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9CBA5-2C9C-4880-8593-285B8127E0D6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7FC23-2BFA-4614-B8E9-FBBD08638512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97923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1299-B960-4FA4-A64E-D3E5BB24ADBC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 userDrawn="1"/>
        </p:nvSpPr>
        <p:spPr>
          <a:xfrm>
            <a:off x="-95294" y="0"/>
            <a:ext cx="12382587" cy="6953275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53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4" name="Gruppe 14"/>
          <p:cNvGrpSpPr/>
          <p:nvPr/>
        </p:nvGrpSpPr>
        <p:grpSpPr>
          <a:xfrm>
            <a:off x="4857743" y="5619765"/>
            <a:ext cx="2476516" cy="57148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839200" y="815997"/>
            <a:ext cx="27432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09600" y="815997"/>
            <a:ext cx="80264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rea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719667" y="3188974"/>
            <a:ext cx="10747200" cy="1008133"/>
          </a:xfr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719667" y="4293240"/>
            <a:ext cx="10747200" cy="1296000"/>
          </a:xfrm>
        </p:spPr>
        <p:txBody>
          <a:bodyPr/>
          <a:lstStyle>
            <a:lvl1pPr marL="0" indent="0">
              <a:buNone/>
              <a:defRPr sz="2667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a-DK" smtClean="0"/>
              <a:t>Klik for at redigere i master</a:t>
            </a:r>
          </a:p>
        </p:txBody>
      </p:sp>
    </p:spTree>
    <p:extLst>
      <p:ext uri="{BB962C8B-B14F-4D97-AF65-F5344CB8AC3E}">
        <p14:creationId xmlns:p14="http://schemas.microsoft.com/office/powerpoint/2010/main" xmlns="" val="88138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rgbClr val="008CD7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09600" y="2046309"/>
            <a:ext cx="53848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97600" y="2046309"/>
            <a:ext cx="53848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09600" y="1981223"/>
            <a:ext cx="5386917" cy="639763"/>
          </a:xfrm>
        </p:spPr>
        <p:txBody>
          <a:bodyPr anchor="b"/>
          <a:lstStyle>
            <a:lvl1pPr marL="0" indent="0">
              <a:buNone/>
              <a:defRPr sz="2800" b="0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09600" y="2620984"/>
            <a:ext cx="5386917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93369" y="1981223"/>
            <a:ext cx="5389033" cy="639763"/>
          </a:xfrm>
        </p:spPr>
        <p:txBody>
          <a:bodyPr anchor="b"/>
          <a:lstStyle>
            <a:lvl1pPr marL="0" indent="0">
              <a:buNone/>
              <a:defRPr sz="2800" b="0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93369" y="2620984"/>
            <a:ext cx="5389033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814408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766733" y="814410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2" y="1976461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5200672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389717" y="1012847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389717" y="5767410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71461" y="761981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71461" y="2046309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12192000" cy="761981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4"/>
          <a:srcRect l="8534" t="17067" r="8976" b="18931"/>
          <a:stretch>
            <a:fillRect/>
          </a:stretch>
        </p:blipFill>
        <p:spPr bwMode="auto">
          <a:xfrm>
            <a:off x="2095472" y="95227"/>
            <a:ext cx="571504" cy="443408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5" cstate="print"/>
          <a:srcRect l="7018" t="26669" r="7360" b="27011"/>
          <a:stretch>
            <a:fillRect/>
          </a:stretch>
        </p:blipFill>
        <p:spPr bwMode="auto">
          <a:xfrm>
            <a:off x="1047715" y="95227"/>
            <a:ext cx="762005" cy="412232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90460" y="1"/>
            <a:ext cx="571480" cy="57148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1144285" y="190477"/>
            <a:ext cx="939787" cy="28575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43230" y="190477"/>
            <a:ext cx="5619789" cy="28575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Disputes Resolution - Overview of different mechanisms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858270" y="206331"/>
            <a:ext cx="2190765" cy="269899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dt="0"/>
  <p:txStyles>
    <p:titleStyle>
      <a:lvl1pPr algn="ctr" defTabSz="121917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Disputes</a:t>
            </a:r>
            <a:r>
              <a:rPr lang="da-DK" dirty="0" smtClean="0"/>
              <a:t> </a:t>
            </a:r>
            <a:r>
              <a:rPr lang="da-DK" dirty="0" smtClean="0"/>
              <a:t>Resolution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a-DK" sz="3600" dirty="0" err="1" smtClean="0"/>
              <a:t>Overview</a:t>
            </a:r>
            <a:r>
              <a:rPr lang="da-DK" sz="3600" dirty="0" smtClean="0"/>
              <a:t> of </a:t>
            </a:r>
            <a:r>
              <a:rPr lang="da-DK" sz="3600" dirty="0" err="1" smtClean="0"/>
              <a:t>different</a:t>
            </a:r>
            <a:r>
              <a:rPr lang="da-DK" sz="3600" dirty="0" smtClean="0"/>
              <a:t> </a:t>
            </a:r>
            <a:r>
              <a:rPr lang="da-DK" sz="3600" dirty="0" err="1" smtClean="0"/>
              <a:t>mechanisms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xmlns="" val="138915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Process</a:t>
            </a:r>
            <a:r>
              <a:rPr lang="da-DK" dirty="0" smtClean="0"/>
              <a:t> for </a:t>
            </a:r>
            <a:r>
              <a:rPr lang="da-DK" dirty="0" err="1" smtClean="0"/>
              <a:t>different</a:t>
            </a:r>
            <a:r>
              <a:rPr lang="da-DK" dirty="0" smtClean="0"/>
              <a:t> types of </a:t>
            </a:r>
            <a:r>
              <a:rPr lang="da-DK" dirty="0" err="1" smtClean="0"/>
              <a:t>conflct</a:t>
            </a:r>
            <a:endParaRPr lang="da-DK" dirty="0"/>
          </a:p>
        </p:txBody>
      </p:sp>
      <p:sp>
        <p:nvSpPr>
          <p:cNvPr id="35" name="Pladsholder til sidefod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33" name="Pladsholder til diasnumm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10</a:t>
            </a:fld>
            <a:endParaRPr lang="da-DK"/>
          </a:p>
        </p:txBody>
      </p:sp>
      <p:sp>
        <p:nvSpPr>
          <p:cNvPr id="4" name="Rektangel 3"/>
          <p:cNvSpPr/>
          <p:nvPr/>
        </p:nvSpPr>
        <p:spPr bwMode="auto">
          <a:xfrm>
            <a:off x="818213" y="2012429"/>
            <a:ext cx="2668249" cy="1011837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Individual</a:t>
            </a:r>
            <a:r>
              <a: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Rights </a:t>
            </a: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Dispute</a:t>
            </a:r>
            <a:endParaRPr kumimoji="0" lang="da-DK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2" name="Rektangel 11"/>
          <p:cNvSpPr/>
          <p:nvPr/>
        </p:nvSpPr>
        <p:spPr bwMode="auto">
          <a:xfrm>
            <a:off x="818213" y="3478342"/>
            <a:ext cx="2668249" cy="1011837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Collective</a:t>
            </a:r>
            <a:r>
              <a: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Rights </a:t>
            </a: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Dispute</a:t>
            </a:r>
            <a:endParaRPr kumimoji="0" lang="da-DK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3" name="Rektangel 12"/>
          <p:cNvSpPr/>
          <p:nvPr/>
        </p:nvSpPr>
        <p:spPr bwMode="auto">
          <a:xfrm>
            <a:off x="818213" y="4944255"/>
            <a:ext cx="2668249" cy="1011837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Collective</a:t>
            </a:r>
            <a:r>
              <a: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</a:t>
            </a: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Interest</a:t>
            </a:r>
            <a:r>
              <a: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</a:t>
            </a:r>
            <a:r>
              <a:rPr kumimoji="0" lang="da-DK" sz="2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rPr>
              <a:t>Dispute</a:t>
            </a:r>
            <a:endParaRPr kumimoji="0" lang="da-DK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grpSp>
        <p:nvGrpSpPr>
          <p:cNvPr id="62" name="Gruppe 61"/>
          <p:cNvGrpSpPr/>
          <p:nvPr/>
        </p:nvGrpSpPr>
        <p:grpSpPr>
          <a:xfrm>
            <a:off x="3486462" y="2012429"/>
            <a:ext cx="3941775" cy="1011837"/>
            <a:chOff x="3486462" y="2012429"/>
            <a:chExt cx="3941775" cy="1011837"/>
          </a:xfrm>
          <a:solidFill>
            <a:schemeClr val="accent1">
              <a:lumMod val="40000"/>
              <a:lumOff val="60000"/>
              <a:alpha val="80000"/>
            </a:schemeClr>
          </a:solidFill>
        </p:grpSpPr>
        <p:sp>
          <p:nvSpPr>
            <p:cNvPr id="5" name="Rektangel 4"/>
            <p:cNvSpPr/>
            <p:nvPr/>
          </p:nvSpPr>
          <p:spPr bwMode="auto">
            <a:xfrm>
              <a:off x="4759988" y="2012429"/>
              <a:ext cx="2668249" cy="10118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Mediation</a:t>
              </a:r>
              <a: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/>
              </a:r>
              <a:b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</a:b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Conciliation</a:t>
              </a:r>
              <a:endPara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endParaRPr>
            </a:p>
          </p:txBody>
        </p:sp>
        <p:cxnSp>
          <p:nvCxnSpPr>
            <p:cNvPr id="15" name="Lige pilforbindelse 14"/>
            <p:cNvCxnSpPr>
              <a:stCxn id="4" idx="3"/>
              <a:endCxn id="5" idx="1"/>
            </p:cNvCxnSpPr>
            <p:nvPr/>
          </p:nvCxnSpPr>
          <p:spPr bwMode="auto">
            <a:xfrm>
              <a:off x="3486462" y="2518348"/>
              <a:ext cx="1273526" cy="0"/>
            </a:xfrm>
            <a:prstGeom prst="straightConnector1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5" name="Gruppe 64"/>
          <p:cNvGrpSpPr/>
          <p:nvPr/>
        </p:nvGrpSpPr>
        <p:grpSpPr>
          <a:xfrm>
            <a:off x="7428237" y="2012429"/>
            <a:ext cx="3941776" cy="1011837"/>
            <a:chOff x="7428237" y="2012429"/>
            <a:chExt cx="3941776" cy="1011837"/>
          </a:xfrm>
          <a:solidFill>
            <a:schemeClr val="accent1">
              <a:lumMod val="60000"/>
              <a:lumOff val="40000"/>
              <a:alpha val="80000"/>
            </a:schemeClr>
          </a:solidFill>
        </p:grpSpPr>
        <p:sp>
          <p:nvSpPr>
            <p:cNvPr id="6" name="Rektangel 5"/>
            <p:cNvSpPr/>
            <p:nvPr/>
          </p:nvSpPr>
          <p:spPr bwMode="auto">
            <a:xfrm>
              <a:off x="8701764" y="2012429"/>
              <a:ext cx="2668249" cy="10118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Industrial </a:t>
              </a: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Court</a:t>
              </a:r>
              <a:endPara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endParaRPr>
            </a:p>
          </p:txBody>
        </p:sp>
        <p:cxnSp>
          <p:nvCxnSpPr>
            <p:cNvPr id="17" name="Lige pilforbindelse 16"/>
            <p:cNvCxnSpPr>
              <a:stCxn id="5" idx="3"/>
              <a:endCxn id="6" idx="1"/>
            </p:cNvCxnSpPr>
            <p:nvPr/>
          </p:nvCxnSpPr>
          <p:spPr bwMode="auto">
            <a:xfrm>
              <a:off x="7428237" y="2518348"/>
              <a:ext cx="1273527" cy="0"/>
            </a:xfrm>
            <a:prstGeom prst="straightConnector1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3" name="Gruppe 62"/>
          <p:cNvGrpSpPr/>
          <p:nvPr/>
        </p:nvGrpSpPr>
        <p:grpSpPr>
          <a:xfrm>
            <a:off x="3486462" y="3478342"/>
            <a:ext cx="3941775" cy="1011837"/>
            <a:chOff x="3486462" y="3478342"/>
            <a:chExt cx="3941775" cy="1011837"/>
          </a:xfrm>
          <a:solidFill>
            <a:schemeClr val="accent1">
              <a:lumMod val="40000"/>
              <a:lumOff val="60000"/>
              <a:alpha val="80000"/>
            </a:schemeClr>
          </a:solidFill>
        </p:grpSpPr>
        <p:sp>
          <p:nvSpPr>
            <p:cNvPr id="10" name="Rektangel 9"/>
            <p:cNvSpPr/>
            <p:nvPr/>
          </p:nvSpPr>
          <p:spPr bwMode="auto">
            <a:xfrm>
              <a:off x="4759988" y="3478342"/>
              <a:ext cx="2668249" cy="10118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Mediation</a:t>
              </a:r>
              <a: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/>
              </a:r>
              <a:b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</a:b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Conciliation</a:t>
              </a:r>
              <a:endPara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endParaRPr>
            </a:p>
          </p:txBody>
        </p:sp>
        <p:cxnSp>
          <p:nvCxnSpPr>
            <p:cNvPr id="19" name="Lige pilforbindelse 18"/>
            <p:cNvCxnSpPr>
              <a:stCxn id="12" idx="3"/>
              <a:endCxn id="10" idx="1"/>
            </p:cNvCxnSpPr>
            <p:nvPr/>
          </p:nvCxnSpPr>
          <p:spPr bwMode="auto">
            <a:xfrm>
              <a:off x="3486462" y="3984261"/>
              <a:ext cx="1273526" cy="0"/>
            </a:xfrm>
            <a:prstGeom prst="straightConnector1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4" name="Gruppe 63"/>
          <p:cNvGrpSpPr/>
          <p:nvPr/>
        </p:nvGrpSpPr>
        <p:grpSpPr>
          <a:xfrm>
            <a:off x="3486462" y="4944255"/>
            <a:ext cx="3941775" cy="1011837"/>
            <a:chOff x="3486462" y="4944255"/>
            <a:chExt cx="3941775" cy="1011837"/>
          </a:xfrm>
          <a:solidFill>
            <a:schemeClr val="accent1">
              <a:lumMod val="40000"/>
              <a:lumOff val="60000"/>
              <a:alpha val="80000"/>
            </a:schemeClr>
          </a:solidFill>
        </p:grpSpPr>
        <p:sp>
          <p:nvSpPr>
            <p:cNvPr id="11" name="Rektangel 10"/>
            <p:cNvSpPr/>
            <p:nvPr/>
          </p:nvSpPr>
          <p:spPr bwMode="auto">
            <a:xfrm>
              <a:off x="4759988" y="4944255"/>
              <a:ext cx="2668249" cy="10118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Mediation</a:t>
              </a:r>
              <a: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/>
              </a:r>
              <a:br>
                <a:rPr kumimoji="0" lang="da-DK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</a:b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Conciliation</a:t>
              </a:r>
              <a:endPara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endParaRPr>
            </a:p>
          </p:txBody>
        </p:sp>
        <p:cxnSp>
          <p:nvCxnSpPr>
            <p:cNvPr id="23" name="Lige pilforbindelse 22"/>
            <p:cNvCxnSpPr>
              <a:stCxn id="13" idx="3"/>
              <a:endCxn id="11" idx="1"/>
            </p:cNvCxnSpPr>
            <p:nvPr/>
          </p:nvCxnSpPr>
          <p:spPr bwMode="auto">
            <a:xfrm>
              <a:off x="3486462" y="5450174"/>
              <a:ext cx="1273526" cy="0"/>
            </a:xfrm>
            <a:prstGeom prst="straightConnector1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7" name="Gruppe 66"/>
          <p:cNvGrpSpPr/>
          <p:nvPr/>
        </p:nvGrpSpPr>
        <p:grpSpPr>
          <a:xfrm>
            <a:off x="7428237" y="4944255"/>
            <a:ext cx="3941776" cy="1011837"/>
            <a:chOff x="7428237" y="4944255"/>
            <a:chExt cx="3941776" cy="1011837"/>
          </a:xfrm>
          <a:solidFill>
            <a:schemeClr val="accent1">
              <a:lumMod val="60000"/>
              <a:lumOff val="40000"/>
              <a:alpha val="80000"/>
            </a:schemeClr>
          </a:solidFill>
        </p:grpSpPr>
        <p:sp>
          <p:nvSpPr>
            <p:cNvPr id="9" name="Rektangel 8"/>
            <p:cNvSpPr/>
            <p:nvPr/>
          </p:nvSpPr>
          <p:spPr bwMode="auto">
            <a:xfrm>
              <a:off x="8701764" y="4944255"/>
              <a:ext cx="2668249" cy="10118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a-DK" sz="2100" dirty="0" smtClean="0">
                  <a:latin typeface="Georgia" pitchFamily="18" charset="0"/>
                </a:rPr>
                <a:t>Industrial </a:t>
              </a:r>
              <a:r>
                <a:rPr lang="da-DK" sz="2100" dirty="0" err="1" smtClean="0">
                  <a:latin typeface="Georgia" pitchFamily="18" charset="0"/>
                </a:rPr>
                <a:t>Conflict</a:t>
              </a:r>
              <a:endPara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endParaRPr>
            </a:p>
          </p:txBody>
        </p:sp>
        <p:cxnSp>
          <p:nvCxnSpPr>
            <p:cNvPr id="25" name="Lige pilforbindelse 24"/>
            <p:cNvCxnSpPr>
              <a:stCxn id="11" idx="3"/>
              <a:endCxn id="9" idx="1"/>
            </p:cNvCxnSpPr>
            <p:nvPr/>
          </p:nvCxnSpPr>
          <p:spPr bwMode="auto">
            <a:xfrm>
              <a:off x="7428237" y="5450174"/>
              <a:ext cx="1273527" cy="0"/>
            </a:xfrm>
            <a:prstGeom prst="straightConnector1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9" name="Gruppe 68"/>
          <p:cNvGrpSpPr/>
          <p:nvPr/>
        </p:nvGrpSpPr>
        <p:grpSpPr>
          <a:xfrm>
            <a:off x="2152338" y="5956092"/>
            <a:ext cx="7883551" cy="594611"/>
            <a:chOff x="2152338" y="5956092"/>
            <a:chExt cx="7883551" cy="594611"/>
          </a:xfrm>
        </p:grpSpPr>
        <p:cxnSp>
          <p:nvCxnSpPr>
            <p:cNvPr id="32" name="Figur 31"/>
            <p:cNvCxnSpPr>
              <a:stCxn id="9" idx="2"/>
            </p:cNvCxnSpPr>
            <p:nvPr/>
          </p:nvCxnSpPr>
          <p:spPr bwMode="auto">
            <a:xfrm rot="5400000">
              <a:off x="7902302" y="4154787"/>
              <a:ext cx="332282" cy="3934892"/>
            </a:xfrm>
            <a:prstGeom prst="bentConnector2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Lige pilforbindelse 33"/>
            <p:cNvCxnSpPr>
              <a:endCxn id="11" idx="2"/>
            </p:cNvCxnSpPr>
            <p:nvPr/>
          </p:nvCxnSpPr>
          <p:spPr bwMode="auto">
            <a:xfrm flipH="1" flipV="1">
              <a:off x="6094113" y="5956092"/>
              <a:ext cx="6884" cy="339777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Figur 39"/>
            <p:cNvCxnSpPr>
              <a:stCxn id="9" idx="2"/>
            </p:cNvCxnSpPr>
            <p:nvPr/>
          </p:nvCxnSpPr>
          <p:spPr bwMode="auto">
            <a:xfrm rot="5400000">
              <a:off x="5807427" y="2322240"/>
              <a:ext cx="594610" cy="7862315"/>
            </a:xfrm>
            <a:prstGeom prst="bentConnector2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Lige pilforbindelse 41"/>
            <p:cNvCxnSpPr>
              <a:endCxn id="13" idx="2"/>
            </p:cNvCxnSpPr>
            <p:nvPr/>
          </p:nvCxnSpPr>
          <p:spPr bwMode="auto">
            <a:xfrm flipH="1" flipV="1">
              <a:off x="2152338" y="5956092"/>
              <a:ext cx="6246" cy="59461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6" name="Gruppe 65"/>
          <p:cNvGrpSpPr/>
          <p:nvPr/>
        </p:nvGrpSpPr>
        <p:grpSpPr>
          <a:xfrm>
            <a:off x="7428237" y="2518348"/>
            <a:ext cx="3941776" cy="1971831"/>
            <a:chOff x="7428237" y="2518348"/>
            <a:chExt cx="3941776" cy="1971831"/>
          </a:xfrm>
          <a:solidFill>
            <a:schemeClr val="accent1">
              <a:lumMod val="60000"/>
              <a:lumOff val="40000"/>
              <a:alpha val="80000"/>
            </a:schemeClr>
          </a:solidFill>
        </p:grpSpPr>
        <p:sp>
          <p:nvSpPr>
            <p:cNvPr id="8" name="Rektangel 7"/>
            <p:cNvSpPr/>
            <p:nvPr/>
          </p:nvSpPr>
          <p:spPr bwMode="auto">
            <a:xfrm>
              <a:off x="8701764" y="3478342"/>
              <a:ext cx="2668249" cy="10118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2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</a:rPr>
                <a:t>Arbitration</a:t>
              </a:r>
              <a:endParaRPr kumimoji="0" lang="da-DK" sz="2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</a:endParaRPr>
            </a:p>
          </p:txBody>
        </p:sp>
        <p:cxnSp>
          <p:nvCxnSpPr>
            <p:cNvPr id="55" name="Vinklet forbindelse 54"/>
            <p:cNvCxnSpPr>
              <a:stCxn id="5" idx="3"/>
            </p:cNvCxnSpPr>
            <p:nvPr/>
          </p:nvCxnSpPr>
          <p:spPr bwMode="auto">
            <a:xfrm>
              <a:off x="7428237" y="2518348"/>
              <a:ext cx="1273553" cy="1229193"/>
            </a:xfrm>
            <a:prstGeom prst="bentConnector3">
              <a:avLst>
                <a:gd name="adj1" fmla="val 57062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68" name="Gruppe 67"/>
          <p:cNvGrpSpPr/>
          <p:nvPr/>
        </p:nvGrpSpPr>
        <p:grpSpPr>
          <a:xfrm>
            <a:off x="7428237" y="2765685"/>
            <a:ext cx="1273553" cy="1218576"/>
            <a:chOff x="7428237" y="2765685"/>
            <a:chExt cx="1273553" cy="1218576"/>
          </a:xfrm>
          <a:solidFill>
            <a:schemeClr val="accent1">
              <a:lumMod val="60000"/>
              <a:lumOff val="40000"/>
              <a:alpha val="80000"/>
            </a:schemeClr>
          </a:solidFill>
        </p:grpSpPr>
        <p:cxnSp>
          <p:nvCxnSpPr>
            <p:cNvPr id="21" name="Lige pilforbindelse 20"/>
            <p:cNvCxnSpPr>
              <a:stCxn id="10" idx="3"/>
              <a:endCxn id="8" idx="1"/>
            </p:cNvCxnSpPr>
            <p:nvPr/>
          </p:nvCxnSpPr>
          <p:spPr bwMode="auto">
            <a:xfrm>
              <a:off x="7428237" y="3984261"/>
              <a:ext cx="1273527" cy="0"/>
            </a:xfrm>
            <a:prstGeom prst="straightConnector1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7" name="Vinklet forbindelse 56"/>
            <p:cNvCxnSpPr/>
            <p:nvPr/>
          </p:nvCxnSpPr>
          <p:spPr bwMode="auto">
            <a:xfrm flipV="1">
              <a:off x="7442616" y="2765685"/>
              <a:ext cx="1259174" cy="981856"/>
            </a:xfrm>
            <a:prstGeom prst="bentConnector3">
              <a:avLst>
                <a:gd name="adj1" fmla="val 36310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cxnSp>
        <p:nvCxnSpPr>
          <p:cNvPr id="71" name="Lige forbindelse 70"/>
          <p:cNvCxnSpPr/>
          <p:nvPr/>
        </p:nvCxnSpPr>
        <p:spPr bwMode="auto">
          <a:xfrm>
            <a:off x="382249" y="4691921"/>
            <a:ext cx="11482466" cy="7495"/>
          </a:xfrm>
          <a:prstGeom prst="line">
            <a:avLst/>
          </a:prstGeom>
          <a:solidFill>
            <a:schemeClr val="tx2"/>
          </a:solidFill>
          <a:ln w="3175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Alternatives to official </a:t>
            </a:r>
            <a:r>
              <a:rPr lang="da-DK" dirty="0" err="1" smtClean="0"/>
              <a:t>disputes</a:t>
            </a:r>
            <a:r>
              <a:rPr lang="da-DK" dirty="0" smtClean="0"/>
              <a:t> resolution </a:t>
            </a:r>
            <a:r>
              <a:rPr lang="da-DK" dirty="0" err="1" smtClean="0"/>
              <a:t>process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Industrial </a:t>
            </a:r>
            <a:r>
              <a:rPr lang="da-DK" dirty="0" err="1" smtClean="0"/>
              <a:t>courts</a:t>
            </a:r>
            <a:r>
              <a:rPr lang="da-DK" dirty="0" smtClean="0"/>
              <a:t> </a:t>
            </a:r>
            <a:r>
              <a:rPr lang="da-DK" dirty="0" smtClean="0"/>
              <a:t>and tribunals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overburdened</a:t>
            </a:r>
            <a:r>
              <a:rPr lang="da-DK" dirty="0" smtClean="0"/>
              <a:t> and </a:t>
            </a:r>
            <a:r>
              <a:rPr lang="da-DK" dirty="0" err="1" smtClean="0"/>
              <a:t>slow</a:t>
            </a:r>
            <a:endParaRPr lang="da-DK" dirty="0" smtClean="0"/>
          </a:p>
          <a:p>
            <a:r>
              <a:rPr lang="da-DK" dirty="0" err="1" smtClean="0"/>
              <a:t>Rules</a:t>
            </a:r>
            <a:r>
              <a:rPr lang="da-DK" dirty="0" smtClean="0"/>
              <a:t> at </a:t>
            </a:r>
            <a:r>
              <a:rPr lang="da-DK" dirty="0" err="1" smtClean="0"/>
              <a:t>enterprise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unclear</a:t>
            </a:r>
            <a:r>
              <a:rPr lang="da-DK" dirty="0" smtClean="0"/>
              <a:t> and the social </a:t>
            </a:r>
            <a:r>
              <a:rPr lang="da-DK" dirty="0" err="1" smtClean="0"/>
              <a:t>dialogue</a:t>
            </a:r>
            <a:r>
              <a:rPr lang="da-DK" dirty="0" smtClean="0"/>
              <a:t> </a:t>
            </a:r>
            <a:r>
              <a:rPr lang="da-DK" dirty="0" err="1" smtClean="0"/>
              <a:t>weak</a:t>
            </a:r>
            <a:endParaRPr lang="da-DK" dirty="0" smtClean="0"/>
          </a:p>
          <a:p>
            <a:r>
              <a:rPr lang="da-DK" dirty="0" err="1" smtClean="0"/>
              <a:t>Disputes</a:t>
            </a:r>
            <a:r>
              <a:rPr lang="da-DK" dirty="0" smtClean="0"/>
              <a:t> </a:t>
            </a:r>
            <a:r>
              <a:rPr lang="da-DK" dirty="0" smtClean="0"/>
              <a:t>at </a:t>
            </a:r>
            <a:r>
              <a:rPr lang="da-DK" dirty="0" err="1" smtClean="0"/>
              <a:t>enterprise</a:t>
            </a:r>
            <a:r>
              <a:rPr lang="da-DK" dirty="0" smtClean="0"/>
              <a:t> </a:t>
            </a:r>
            <a:r>
              <a:rPr lang="da-DK" dirty="0" err="1" smtClean="0"/>
              <a:t>levels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not </a:t>
            </a:r>
            <a:r>
              <a:rPr lang="da-DK" dirty="0" err="1" smtClean="0"/>
              <a:t>resolved</a:t>
            </a:r>
            <a:r>
              <a:rPr lang="da-DK" dirty="0" smtClean="0"/>
              <a:t>, and the problems </a:t>
            </a:r>
            <a:r>
              <a:rPr lang="da-DK" dirty="0" err="1" smtClean="0"/>
              <a:t>either</a:t>
            </a:r>
            <a:r>
              <a:rPr lang="da-DK" dirty="0" smtClean="0"/>
              <a:t> fester </a:t>
            </a:r>
            <a:r>
              <a:rPr lang="da-DK" dirty="0" err="1" smtClean="0"/>
              <a:t>or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sent </a:t>
            </a:r>
            <a:r>
              <a:rPr lang="da-DK" dirty="0" err="1" smtClean="0"/>
              <a:t>through</a:t>
            </a:r>
            <a:r>
              <a:rPr lang="da-DK" dirty="0" smtClean="0"/>
              <a:t> the official system </a:t>
            </a:r>
            <a:r>
              <a:rPr lang="da-DK" dirty="0" err="1" smtClean="0"/>
              <a:t>too</a:t>
            </a:r>
            <a:r>
              <a:rPr lang="da-DK" dirty="0" smtClean="0"/>
              <a:t> </a:t>
            </a:r>
            <a:r>
              <a:rPr lang="da-DK" dirty="0" err="1" smtClean="0"/>
              <a:t>easily</a:t>
            </a:r>
            <a:endParaRPr lang="da-DK" dirty="0" smtClean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11</a:t>
            </a:fld>
            <a:endParaRPr lang="da-DK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Representing the parties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interests of the parties must be taken into account</a:t>
            </a:r>
          </a:p>
          <a:p>
            <a:r>
              <a:rPr lang="en-US" dirty="0" smtClean="0"/>
              <a:t>At  enterprise level</a:t>
            </a:r>
          </a:p>
          <a:p>
            <a:pPr lvl="1"/>
            <a:r>
              <a:rPr lang="en-US" dirty="0" smtClean="0"/>
              <a:t>Both parties need to be represented in social dialogue. It is not the individual employee, but his elected representative in the enterprise</a:t>
            </a:r>
          </a:p>
          <a:p>
            <a:pPr lvl="1"/>
            <a:r>
              <a:rPr lang="en-US" dirty="0" smtClean="0"/>
              <a:t>The employers representative in the dialogue needs to have the authorization to agree to a resolution.</a:t>
            </a:r>
            <a:endParaRPr lang="en-US" dirty="0" smtClean="0"/>
          </a:p>
          <a:p>
            <a:r>
              <a:rPr lang="en-US" dirty="0" smtClean="0"/>
              <a:t>At regional or national level</a:t>
            </a:r>
          </a:p>
          <a:p>
            <a:pPr lvl="1"/>
            <a:r>
              <a:rPr lang="en-US" dirty="0" smtClean="0"/>
              <a:t>Representatives from both sides are representing the parties to the conflict.</a:t>
            </a:r>
          </a:p>
          <a:p>
            <a:pPr lvl="1"/>
            <a:r>
              <a:rPr lang="en-US" dirty="0" smtClean="0"/>
              <a:t>Must have </a:t>
            </a:r>
            <a:r>
              <a:rPr lang="en-US" dirty="0" err="1" smtClean="0"/>
              <a:t>authorisation</a:t>
            </a:r>
            <a:r>
              <a:rPr lang="en-US" dirty="0" smtClean="0"/>
              <a:t> to agree to a solution</a:t>
            </a:r>
          </a:p>
          <a:p>
            <a:pPr lvl="1"/>
            <a:r>
              <a:rPr lang="en-US" dirty="0" smtClean="0"/>
              <a:t>If the parties </a:t>
            </a:r>
            <a:r>
              <a:rPr lang="en-US" dirty="0" err="1" smtClean="0"/>
              <a:t>ot</a:t>
            </a:r>
            <a:r>
              <a:rPr lang="en-US" dirty="0" smtClean="0"/>
              <a:t> the conflict participates, both sides should be involved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solutions depends on the acceptance of </a:t>
            </a:r>
            <a:r>
              <a:rPr lang="en-US" dirty="0" smtClean="0"/>
              <a:t>both of the </a:t>
            </a:r>
            <a:r>
              <a:rPr lang="en-US" dirty="0" smtClean="0"/>
              <a:t>parties to the conflict</a:t>
            </a:r>
          </a:p>
          <a:p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12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Timing of </a:t>
            </a:r>
            <a:r>
              <a:rPr lang="da-DK" dirty="0" err="1" smtClean="0"/>
              <a:t>mediation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For </a:t>
            </a:r>
            <a:r>
              <a:rPr lang="da-DK" dirty="0" err="1" smtClean="0"/>
              <a:t>conflicts</a:t>
            </a:r>
            <a:r>
              <a:rPr lang="da-DK" dirty="0" smtClean="0"/>
              <a:t> of right, </a:t>
            </a:r>
            <a:r>
              <a:rPr lang="da-DK" dirty="0" err="1" smtClean="0"/>
              <a:t>mediation</a:t>
            </a:r>
            <a:r>
              <a:rPr lang="da-DK" dirty="0" smtClean="0"/>
              <a:t> </a:t>
            </a:r>
            <a:r>
              <a:rPr lang="da-DK" dirty="0" err="1" smtClean="0"/>
              <a:t>early</a:t>
            </a:r>
            <a:r>
              <a:rPr lang="da-DK" dirty="0" smtClean="0"/>
              <a:t> </a:t>
            </a:r>
            <a:r>
              <a:rPr lang="da-DK" dirty="0" smtClean="0"/>
              <a:t>in the </a:t>
            </a:r>
            <a:r>
              <a:rPr lang="da-DK" dirty="0" err="1" smtClean="0"/>
              <a:t>process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prevent</a:t>
            </a:r>
            <a:r>
              <a:rPr lang="da-DK" dirty="0" smtClean="0"/>
              <a:t> the </a:t>
            </a:r>
            <a:r>
              <a:rPr lang="da-DK" dirty="0" err="1" smtClean="0"/>
              <a:t>dispute</a:t>
            </a:r>
            <a:r>
              <a:rPr lang="da-DK" dirty="0" smtClean="0"/>
              <a:t> from </a:t>
            </a:r>
            <a:r>
              <a:rPr lang="da-DK" dirty="0" err="1" smtClean="0"/>
              <a:t>getting</a:t>
            </a:r>
            <a:r>
              <a:rPr lang="da-DK" dirty="0" smtClean="0"/>
              <a:t> </a:t>
            </a:r>
            <a:r>
              <a:rPr lang="da-DK" dirty="0" err="1" smtClean="0"/>
              <a:t>entrenched</a:t>
            </a:r>
            <a:endParaRPr lang="da-DK" dirty="0" smtClean="0"/>
          </a:p>
          <a:p>
            <a:r>
              <a:rPr lang="da-DK" dirty="0" smtClean="0"/>
              <a:t>For </a:t>
            </a:r>
            <a:r>
              <a:rPr lang="da-DK" dirty="0" err="1" smtClean="0"/>
              <a:t>conflicts</a:t>
            </a:r>
            <a:r>
              <a:rPr lang="da-DK" dirty="0" smtClean="0"/>
              <a:t> of </a:t>
            </a:r>
            <a:r>
              <a:rPr lang="da-DK" dirty="0" err="1" smtClean="0"/>
              <a:t>interest</a:t>
            </a:r>
            <a:r>
              <a:rPr lang="da-DK" dirty="0" smtClean="0"/>
              <a:t>, </a:t>
            </a:r>
            <a:r>
              <a:rPr lang="da-DK" dirty="0" err="1" smtClean="0"/>
              <a:t>mediation</a:t>
            </a:r>
            <a:r>
              <a:rPr lang="da-DK" dirty="0" smtClean="0"/>
              <a:t> has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timed</a:t>
            </a:r>
            <a:r>
              <a:rPr lang="da-DK" dirty="0" smtClean="0"/>
              <a:t>, so the parties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make</a:t>
            </a:r>
            <a:r>
              <a:rPr lang="da-DK" dirty="0" smtClean="0"/>
              <a:t> a real </a:t>
            </a:r>
            <a:r>
              <a:rPr lang="da-DK" dirty="0" err="1" smtClean="0"/>
              <a:t>effort</a:t>
            </a:r>
            <a:r>
              <a:rPr lang="da-DK" dirty="0" smtClean="0"/>
              <a:t> to </a:t>
            </a:r>
            <a:r>
              <a:rPr lang="da-DK" dirty="0" err="1" smtClean="0"/>
              <a:t>solve</a:t>
            </a:r>
            <a:r>
              <a:rPr lang="da-DK" dirty="0" smtClean="0"/>
              <a:t> the </a:t>
            </a:r>
            <a:r>
              <a:rPr lang="da-DK" dirty="0" err="1" smtClean="0"/>
              <a:t>negotiation</a:t>
            </a:r>
            <a:r>
              <a:rPr lang="da-DK" dirty="0" smtClean="0"/>
              <a:t> </a:t>
            </a:r>
            <a:r>
              <a:rPr lang="da-DK" dirty="0" err="1" smtClean="0"/>
              <a:t>themselves</a:t>
            </a:r>
            <a:r>
              <a:rPr lang="da-DK" dirty="0" smtClean="0"/>
              <a:t>.</a:t>
            </a:r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600" dirty="0" smtClean="0"/>
              <a:t>Summary: </a:t>
            </a:r>
            <a:r>
              <a:rPr lang="da-DK" sz="3600" dirty="0" smtClean="0"/>
              <a:t>DR </a:t>
            </a:r>
            <a:r>
              <a:rPr lang="da-DK" sz="3600" dirty="0" smtClean="0"/>
              <a:t>– </a:t>
            </a:r>
            <a:r>
              <a:rPr lang="da-DK" sz="3600" dirty="0" err="1" smtClean="0"/>
              <a:t>Overview</a:t>
            </a:r>
            <a:r>
              <a:rPr lang="da-DK" sz="3600" dirty="0" smtClean="0"/>
              <a:t> of </a:t>
            </a:r>
            <a:r>
              <a:rPr lang="da-DK" sz="3600" dirty="0" err="1" smtClean="0"/>
              <a:t>different</a:t>
            </a:r>
            <a:r>
              <a:rPr lang="da-DK" sz="3600" dirty="0" smtClean="0"/>
              <a:t> </a:t>
            </a:r>
            <a:r>
              <a:rPr lang="da-DK" sz="3600" dirty="0" err="1" smtClean="0"/>
              <a:t>mechanisms</a:t>
            </a:r>
            <a:endParaRPr lang="da-DK" sz="36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ILO</a:t>
            </a:r>
          </a:p>
          <a:p>
            <a:r>
              <a:rPr lang="da-DK" dirty="0" err="1" smtClean="0"/>
              <a:t>Basic</a:t>
            </a:r>
            <a:r>
              <a:rPr lang="da-DK" dirty="0" smtClean="0"/>
              <a:t> elements of </a:t>
            </a:r>
            <a:r>
              <a:rPr lang="da-DK" dirty="0" err="1" smtClean="0"/>
              <a:t>conciliation</a:t>
            </a:r>
            <a:r>
              <a:rPr lang="da-DK" dirty="0" smtClean="0"/>
              <a:t> and </a:t>
            </a:r>
            <a:r>
              <a:rPr lang="da-DK" dirty="0" err="1" smtClean="0"/>
              <a:t>arbitration</a:t>
            </a:r>
            <a:endParaRPr lang="da-DK" dirty="0" smtClean="0"/>
          </a:p>
          <a:p>
            <a:endParaRPr lang="da-DK" dirty="0" smtClean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39596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000" dirty="0" err="1" smtClean="0">
                <a:latin typeface="Zawgyi-One" pitchFamily="34" charset="0"/>
              </a:rPr>
              <a:t>Conciliation</a:t>
            </a:r>
            <a:r>
              <a:rPr lang="da-DK" sz="4000" dirty="0" smtClean="0">
                <a:latin typeface="Zawgyi-One" pitchFamily="34" charset="0"/>
              </a:rPr>
              <a:t> and </a:t>
            </a:r>
            <a:r>
              <a:rPr lang="da-DK" sz="4000" dirty="0" err="1" smtClean="0">
                <a:latin typeface="Zawgyi-One" pitchFamily="34" charset="0"/>
              </a:rPr>
              <a:t>arbitration</a:t>
            </a:r>
            <a:r>
              <a:rPr lang="da-DK" sz="4000" dirty="0" smtClean="0">
                <a:latin typeface="Zawgyi-One" pitchFamily="34" charset="0"/>
              </a:rPr>
              <a:t/>
            </a:r>
            <a:br>
              <a:rPr lang="da-DK" sz="4000" dirty="0" smtClean="0">
                <a:latin typeface="Zawgyi-One" pitchFamily="34" charset="0"/>
              </a:rPr>
            </a:br>
            <a:endParaRPr lang="da-DK" sz="4000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>
              <a:latin typeface="Zawgyi-One" pitchFamily="34" charset="0"/>
            </a:endParaRP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9" name="Pladsholder til sidefod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ILO definition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Conciliation and mediation </a:t>
            </a:r>
            <a:r>
              <a:rPr lang="en-US" sz="2400" dirty="0" smtClean="0"/>
              <a:t>- a third party provides assistance to the parties in the course of negotiations, or when negotiations have reached an impasse, with a view to helping them to reach an agreement. </a:t>
            </a:r>
          </a:p>
          <a:p>
            <a:r>
              <a:rPr lang="en-US" sz="2400" b="1" dirty="0" smtClean="0"/>
              <a:t>Arbitration</a:t>
            </a:r>
            <a:r>
              <a:rPr lang="en-US" sz="2400" dirty="0" smtClean="0"/>
              <a:t> - a third party, not acting as a court of law, is empowered to take a decision which disposes of the dispute. </a:t>
            </a:r>
          </a:p>
          <a:p>
            <a:r>
              <a:rPr lang="en-US" sz="2400" b="1" dirty="0" err="1" smtClean="0"/>
              <a:t>Specialised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labour</a:t>
            </a:r>
            <a:r>
              <a:rPr lang="en-US" sz="2400" b="1" dirty="0" smtClean="0"/>
              <a:t> adjudication - </a:t>
            </a:r>
            <a:r>
              <a:rPr lang="en-US" sz="2400" dirty="0" smtClean="0"/>
              <a:t>ordinary courts or special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courts settle finally any disputes over rights and obligations.</a:t>
            </a:r>
            <a:endParaRPr lang="da-DK" sz="2400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200" dirty="0" smtClean="0"/>
              <a:t>ILO – </a:t>
            </a:r>
            <a:r>
              <a:rPr lang="da-DK" sz="3200" dirty="0" err="1" smtClean="0"/>
              <a:t>Recommendation</a:t>
            </a:r>
            <a:r>
              <a:rPr lang="da-DK" sz="3200" dirty="0" smtClean="0"/>
              <a:t> , 1951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err="1" smtClean="0"/>
              <a:t>Voluntary</a:t>
            </a:r>
            <a:r>
              <a:rPr lang="da-DK" dirty="0" smtClean="0"/>
              <a:t> </a:t>
            </a:r>
            <a:r>
              <a:rPr lang="da-DK" dirty="0" err="1" smtClean="0"/>
              <a:t>Conciliation</a:t>
            </a:r>
            <a:r>
              <a:rPr lang="da-DK" dirty="0" smtClean="0"/>
              <a:t> and </a:t>
            </a:r>
            <a:r>
              <a:rPr lang="da-DK" dirty="0" err="1" smtClean="0"/>
              <a:t>Arbitration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I. Voluntary Conciliation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Voluntary conciliation machinery, appropriate to national conditions, should be made available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It should include equal representation of employers and workers.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Free of charge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Strikes or lockouts should be avoided during voluntary conciliation.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All agreements which the parties may reach during conciliation should be drawn up in writing and be regarded as equivalent to agreements concluded in the usual manner.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3200" dirty="0" smtClean="0">
                <a:solidFill>
                  <a:srgbClr val="000000"/>
                </a:solidFill>
              </a:rPr>
              <a:t>ILO – </a:t>
            </a:r>
            <a:r>
              <a:rPr lang="da-DK" sz="3200" dirty="0" err="1" smtClean="0">
                <a:solidFill>
                  <a:srgbClr val="000000"/>
                </a:solidFill>
              </a:rPr>
              <a:t>Recommendation</a:t>
            </a:r>
            <a:r>
              <a:rPr lang="da-DK" sz="3200" dirty="0" smtClean="0">
                <a:solidFill>
                  <a:srgbClr val="000000"/>
                </a:solidFill>
              </a:rPr>
              <a:t> , 1951</a:t>
            </a:r>
            <a:br>
              <a:rPr lang="da-DK" sz="3200" dirty="0" smtClean="0">
                <a:solidFill>
                  <a:srgbClr val="000000"/>
                </a:solidFill>
              </a:rPr>
            </a:br>
            <a:r>
              <a:rPr lang="da-DK" dirty="0" err="1" smtClean="0">
                <a:solidFill>
                  <a:srgbClr val="000000"/>
                </a:solidFill>
              </a:rPr>
              <a:t>Voluntary</a:t>
            </a:r>
            <a:r>
              <a:rPr lang="da-DK" dirty="0" smtClean="0">
                <a:solidFill>
                  <a:srgbClr val="000000"/>
                </a:solidFill>
              </a:rPr>
              <a:t> </a:t>
            </a:r>
            <a:r>
              <a:rPr lang="da-DK" dirty="0" err="1" smtClean="0">
                <a:solidFill>
                  <a:srgbClr val="000000"/>
                </a:solidFill>
              </a:rPr>
              <a:t>Conciliation</a:t>
            </a:r>
            <a:r>
              <a:rPr lang="da-DK" dirty="0" smtClean="0">
                <a:solidFill>
                  <a:srgbClr val="000000"/>
                </a:solidFill>
              </a:rPr>
              <a:t> and </a:t>
            </a:r>
            <a:r>
              <a:rPr lang="da-DK" dirty="0" err="1" smtClean="0">
                <a:solidFill>
                  <a:srgbClr val="000000"/>
                </a:solidFill>
              </a:rPr>
              <a:t>Arbitration</a:t>
            </a:r>
            <a:endParaRPr lang="da-DK" sz="40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II. Voluntary Arbitration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sz="2400" dirty="0" smtClean="0"/>
              <a:t>Strikes or lockouts should be avoided during voluntary Arbitration.</a:t>
            </a:r>
          </a:p>
          <a:p>
            <a:pPr>
              <a:buNone/>
            </a:pPr>
            <a:r>
              <a:rPr lang="en-US" sz="2400" b="1" dirty="0" smtClean="0"/>
              <a:t>III. General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sz="2400" dirty="0" smtClean="0"/>
              <a:t>This Recommendation may not be interpreted as limiting, in any way whatsoever, the right to strike.</a:t>
            </a:r>
          </a:p>
          <a:p>
            <a:endParaRPr lang="da-DK" sz="2400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6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000" dirty="0" smtClean="0"/>
              <a:t>An </a:t>
            </a:r>
            <a:r>
              <a:rPr lang="da-DK" sz="4000" dirty="0" err="1" smtClean="0"/>
              <a:t>effective</a:t>
            </a:r>
            <a:r>
              <a:rPr lang="da-DK" sz="4000" dirty="0" smtClean="0"/>
              <a:t> </a:t>
            </a:r>
            <a:r>
              <a:rPr lang="da-DK" sz="4000" dirty="0" err="1" smtClean="0"/>
              <a:t>disputes</a:t>
            </a:r>
            <a:r>
              <a:rPr lang="da-DK" sz="4000" dirty="0" smtClean="0"/>
              <a:t> resolution </a:t>
            </a:r>
            <a:r>
              <a:rPr lang="da-DK" sz="4000" dirty="0" err="1" smtClean="0"/>
              <a:t>systrem</a:t>
            </a:r>
            <a:endParaRPr lang="da-DK" sz="4000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2169468" y="1853076"/>
          <a:ext cx="7540976" cy="4675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Pladsholder til sidefod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10" name="Pladsholder til dias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7</a:t>
            </a:fld>
            <a:endParaRPr lang="da-DK"/>
          </a:p>
        </p:txBody>
      </p:sp>
      <p:sp>
        <p:nvSpPr>
          <p:cNvPr id="7" name="Tekstboks 6"/>
          <p:cNvSpPr txBox="1"/>
          <p:nvPr/>
        </p:nvSpPr>
        <p:spPr>
          <a:xfrm>
            <a:off x="1294725" y="2281954"/>
            <a:ext cx="2807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2400" dirty="0" smtClean="0">
                <a:latin typeface="Zawgyi-One"/>
              </a:rPr>
              <a:t>Participation of </a:t>
            </a:r>
            <a:br>
              <a:rPr lang="da-DK" sz="2400" dirty="0" smtClean="0">
                <a:latin typeface="Zawgyi-One"/>
              </a:rPr>
            </a:br>
            <a:r>
              <a:rPr lang="da-DK" sz="2400" dirty="0" smtClean="0">
                <a:latin typeface="Zawgyi-One"/>
              </a:rPr>
              <a:t>Social partners</a:t>
            </a:r>
            <a:endParaRPr lang="da-DK" sz="2400" dirty="0">
              <a:latin typeface="Zawgyi-One"/>
            </a:endParaRPr>
          </a:p>
        </p:txBody>
      </p:sp>
      <p:sp>
        <p:nvSpPr>
          <p:cNvPr id="8" name="Tekstboks 7"/>
          <p:cNvSpPr txBox="1"/>
          <p:nvPr/>
        </p:nvSpPr>
        <p:spPr>
          <a:xfrm>
            <a:off x="419437" y="3251646"/>
            <a:ext cx="3707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2400" dirty="0" err="1" smtClean="0">
                <a:latin typeface="Zawgyi-One"/>
              </a:rPr>
              <a:t>Consensus</a:t>
            </a:r>
            <a:r>
              <a:rPr lang="da-DK" sz="2400" dirty="0" smtClean="0">
                <a:latin typeface="Zawgyi-One"/>
              </a:rPr>
              <a:t> </a:t>
            </a:r>
            <a:r>
              <a:rPr lang="da-DK" sz="2400" dirty="0" err="1" smtClean="0">
                <a:latin typeface="Zawgyi-One"/>
              </a:rPr>
              <a:t>based</a:t>
            </a:r>
            <a:endParaRPr lang="da-DK" sz="2400" dirty="0">
              <a:latin typeface="Zawgyi-One"/>
            </a:endParaRPr>
          </a:p>
        </p:txBody>
      </p:sp>
      <p:sp>
        <p:nvSpPr>
          <p:cNvPr id="9" name="Højrepil 8"/>
          <p:cNvSpPr/>
          <p:nvPr/>
        </p:nvSpPr>
        <p:spPr bwMode="auto">
          <a:xfrm rot="16200000">
            <a:off x="8476409" y="3070927"/>
            <a:ext cx="4434435" cy="2419519"/>
          </a:xfrm>
          <a:prstGeom prst="rightArrow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3200" b="0" i="0" u="none" strike="noStrike" cap="none" normalizeH="0" baseline="0" dirty="0" smtClean="0">
                <a:ln>
                  <a:noFill/>
                </a:ln>
                <a:effectLst/>
                <a:latin typeface="Zawgyi-One"/>
              </a:rPr>
              <a:t>COST</a:t>
            </a:r>
            <a:endParaRPr kumimoji="0" lang="da-DK" sz="2100" b="0" i="0" u="none" strike="noStrike" cap="none" normalizeH="0" baseline="0" dirty="0" smtClean="0">
              <a:ln>
                <a:noFill/>
              </a:ln>
              <a:effectLst/>
              <a:latin typeface="Zawgyi-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" grpId="0"/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øjrepil 4"/>
          <p:cNvSpPr/>
          <p:nvPr/>
        </p:nvSpPr>
        <p:spPr>
          <a:xfrm rot="723763">
            <a:off x="675558" y="2169301"/>
            <a:ext cx="11170844" cy="3953509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Workplace social partners are losing control</a:t>
            </a:r>
            <a:endParaRPr lang="en-GB" noProof="0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571500" y="2413423"/>
          <a:ext cx="10972800" cy="3581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8</a:t>
            </a:fld>
            <a:endParaRPr lang="da-DK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</a:t>
            </a:r>
            <a:r>
              <a:rPr lang="da-DK" dirty="0" err="1" smtClean="0"/>
              <a:t>results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Mediation</a:t>
            </a:r>
            <a:r>
              <a:rPr lang="da-DK" dirty="0" smtClean="0"/>
              <a:t> - </a:t>
            </a:r>
            <a:r>
              <a:rPr lang="da-DK" dirty="0" err="1" smtClean="0"/>
              <a:t>Conciliation</a:t>
            </a:r>
            <a:endParaRPr lang="da-DK" dirty="0" smtClean="0"/>
          </a:p>
          <a:p>
            <a:pPr lvl="1"/>
            <a:r>
              <a:rPr lang="da-DK" dirty="0" err="1" smtClean="0"/>
              <a:t>Individual</a:t>
            </a:r>
            <a:r>
              <a:rPr lang="da-DK" dirty="0" smtClean="0"/>
              <a:t> </a:t>
            </a:r>
            <a:r>
              <a:rPr lang="da-DK" dirty="0" err="1" smtClean="0"/>
              <a:t>Disputes</a:t>
            </a:r>
            <a:endParaRPr lang="da-DK" dirty="0" smtClean="0"/>
          </a:p>
          <a:p>
            <a:pPr lvl="1"/>
            <a:r>
              <a:rPr lang="da-DK" dirty="0" err="1" smtClean="0"/>
              <a:t>Collective</a:t>
            </a:r>
            <a:r>
              <a:rPr lang="da-DK" dirty="0" smtClean="0"/>
              <a:t> </a:t>
            </a:r>
            <a:r>
              <a:rPr lang="da-DK" dirty="0" err="1" smtClean="0"/>
              <a:t>Disputes</a:t>
            </a:r>
            <a:endParaRPr lang="da-DK" dirty="0" smtClean="0"/>
          </a:p>
          <a:p>
            <a:pPr lvl="2"/>
            <a:r>
              <a:rPr lang="da-DK" dirty="0" smtClean="0"/>
              <a:t>Rights </a:t>
            </a:r>
            <a:r>
              <a:rPr lang="da-DK" dirty="0" err="1" smtClean="0"/>
              <a:t>disputes</a:t>
            </a:r>
            <a:endParaRPr lang="da-DK" dirty="0" smtClean="0"/>
          </a:p>
          <a:p>
            <a:pPr lvl="2"/>
            <a:r>
              <a:rPr lang="da-DK" dirty="0" err="1" smtClean="0"/>
              <a:t>Interest</a:t>
            </a:r>
            <a:r>
              <a:rPr lang="da-DK" dirty="0" smtClean="0"/>
              <a:t> </a:t>
            </a:r>
            <a:r>
              <a:rPr lang="da-DK" dirty="0" err="1" smtClean="0"/>
              <a:t>disputes</a:t>
            </a:r>
            <a:endParaRPr lang="da-DK" dirty="0" smtClean="0"/>
          </a:p>
          <a:p>
            <a:pPr lvl="1"/>
            <a:r>
              <a:rPr lang="da-DK" dirty="0" err="1" smtClean="0"/>
              <a:t>Return</a:t>
            </a:r>
            <a:r>
              <a:rPr lang="da-DK" dirty="0" smtClean="0"/>
              <a:t> to </a:t>
            </a:r>
            <a:r>
              <a:rPr lang="da-DK" dirty="0" err="1" smtClean="0"/>
              <a:t>conflict</a:t>
            </a:r>
            <a:r>
              <a:rPr lang="da-DK" dirty="0" smtClean="0"/>
              <a:t> – </a:t>
            </a:r>
            <a:r>
              <a:rPr lang="da-DK" dirty="0" err="1" smtClean="0"/>
              <a:t>possibly</a:t>
            </a:r>
            <a:r>
              <a:rPr lang="da-DK" dirty="0" smtClean="0"/>
              <a:t> </a:t>
            </a:r>
            <a:r>
              <a:rPr lang="da-DK" dirty="0" err="1" smtClean="0"/>
              <a:t>followed</a:t>
            </a:r>
            <a:r>
              <a:rPr lang="da-DK" dirty="0" smtClean="0"/>
              <a:t> by agreement</a:t>
            </a:r>
          </a:p>
          <a:p>
            <a:r>
              <a:rPr lang="da-DK" dirty="0" err="1" smtClean="0"/>
              <a:t>Arbitration</a:t>
            </a:r>
            <a:endParaRPr lang="da-DK" dirty="0" smtClean="0"/>
          </a:p>
          <a:p>
            <a:pPr lvl="1"/>
            <a:r>
              <a:rPr lang="da-DK" dirty="0" smtClean="0"/>
              <a:t>Award</a:t>
            </a:r>
          </a:p>
          <a:p>
            <a:pPr lvl="1"/>
            <a:r>
              <a:rPr lang="da-DK" dirty="0" err="1" smtClean="0"/>
              <a:t>Jurisprudence</a:t>
            </a:r>
            <a:endParaRPr lang="da-DK" dirty="0" smtClean="0"/>
          </a:p>
          <a:p>
            <a:pPr lvl="1"/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Disputes Resolution - Overview of different mechanisms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9</a:t>
            </a:fld>
            <a:endParaRPr lang="da-DK"/>
          </a:p>
        </p:txBody>
      </p:sp>
      <p:sp>
        <p:nvSpPr>
          <p:cNvPr id="4" name="Tekstboks 3"/>
          <p:cNvSpPr txBox="1"/>
          <p:nvPr/>
        </p:nvSpPr>
        <p:spPr>
          <a:xfrm>
            <a:off x="4135923" y="3372333"/>
            <a:ext cx="5913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i="1" dirty="0" err="1" smtClean="0">
                <a:latin typeface="Zawgyi-One" pitchFamily="34" charset="0"/>
                <a:cs typeface="Zawgyi-One" pitchFamily="34" charset="0"/>
              </a:rPr>
              <a:t>Different</a:t>
            </a:r>
            <a:r>
              <a:rPr lang="da-DK" i="1" dirty="0" smtClean="0">
                <a:latin typeface="Zawgyi-One" pitchFamily="34" charset="0"/>
                <a:cs typeface="Zawgyi-One" pitchFamily="34" charset="0"/>
              </a:rPr>
              <a:t> solutions for </a:t>
            </a:r>
            <a:r>
              <a:rPr lang="da-DK" i="1" dirty="0" err="1" smtClean="0">
                <a:latin typeface="Zawgyi-One" pitchFamily="34" charset="0"/>
                <a:cs typeface="Zawgyi-One" pitchFamily="34" charset="0"/>
              </a:rPr>
              <a:t>different</a:t>
            </a:r>
            <a:r>
              <a:rPr lang="da-DK" i="1" dirty="0" smtClean="0">
                <a:latin typeface="Zawgyi-One" pitchFamily="34" charset="0"/>
                <a:cs typeface="Zawgyi-One" pitchFamily="34" charset="0"/>
              </a:rPr>
              <a:t> types</a:t>
            </a:r>
            <a:endParaRPr lang="da-DK" i="1" dirty="0">
              <a:latin typeface="Zawgyi-One" pitchFamily="34" charset="0"/>
              <a:cs typeface="Zawgyi-On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D Consortium">
  <a:themeElements>
    <a:clrScheme name="Brugerdefinere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8D7"/>
      </a:accent1>
      <a:accent2>
        <a:srgbClr val="D93535"/>
      </a:accent2>
      <a:accent3>
        <a:srgbClr val="80BF55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449531-B397-43D2-A866-D56E4AC66460}"/>
</file>

<file path=customXml/itemProps2.xml><?xml version="1.0" encoding="utf-8"?>
<ds:datastoreItem xmlns:ds="http://schemas.openxmlformats.org/officeDocument/2006/customXml" ds:itemID="{0F687A45-676D-4B6E-8789-234A4E35CA5D}"/>
</file>

<file path=customXml/itemProps3.xml><?xml version="1.0" encoding="utf-8"?>
<ds:datastoreItem xmlns:ds="http://schemas.openxmlformats.org/officeDocument/2006/customXml" ds:itemID="{82EB9918-33BD-4C26-B03C-56F152AB9106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4496</TotalTime>
  <Words>606</Words>
  <Application>Microsoft Office PowerPoint</Application>
  <PresentationFormat>Brugerdefineret</PresentationFormat>
  <Paragraphs>99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13</vt:i4>
      </vt:variant>
    </vt:vector>
  </HeadingPairs>
  <TitlesOfParts>
    <vt:vector size="14" baseType="lpstr">
      <vt:lpstr>SD Consortium</vt:lpstr>
      <vt:lpstr>Disputes Resolution</vt:lpstr>
      <vt:lpstr>Summary: DR – Overview of different mechanisms</vt:lpstr>
      <vt:lpstr>Conciliation and arbitration </vt:lpstr>
      <vt:lpstr>ILO definition</vt:lpstr>
      <vt:lpstr>ILO – Recommendation , 1951 Voluntary Conciliation and Arbitration</vt:lpstr>
      <vt:lpstr>ILO – Recommendation , 1951 Voluntary Conciliation and Arbitration</vt:lpstr>
      <vt:lpstr>An effective disputes resolution systrem</vt:lpstr>
      <vt:lpstr>Workplace social partners are losing control</vt:lpstr>
      <vt:lpstr>What are the results?</vt:lpstr>
      <vt:lpstr>Process for different types of conflct</vt:lpstr>
      <vt:lpstr>Alternatives to official disputes resolution process</vt:lpstr>
      <vt:lpstr>Representing the parties</vt:lpstr>
      <vt:lpstr>Timing of mediation</vt:lpstr>
    </vt:vector>
  </TitlesOfParts>
  <Company>IF Metall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facts</dc:title>
  <dc:creator>Jens Bundvad</dc:creator>
  <cp:lastModifiedBy>Jens Bundvad</cp:lastModifiedBy>
  <cp:revision>147</cp:revision>
  <dcterms:created xsi:type="dcterms:W3CDTF">2017-11-30T02:02:37Z</dcterms:created>
  <dcterms:modified xsi:type="dcterms:W3CDTF">2019-08-22T12:03:56Z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