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3" r:id="rId1"/>
  </p:sldMasterIdLst>
  <p:notesMasterIdLst>
    <p:notesMasterId r:id="rId18"/>
  </p:notesMasterIdLst>
  <p:sldIdLst>
    <p:sldId id="259" r:id="rId2"/>
    <p:sldId id="277" r:id="rId3"/>
    <p:sldId id="278" r:id="rId4"/>
    <p:sldId id="27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5143500" type="screen16x9"/>
  <p:notesSz cx="6858000" cy="9144000"/>
  <p:custDataLst>
    <p:tags r:id="rId19"/>
  </p:custDataLst>
  <p:defaultTextStyle>
    <a:defPPr>
      <a:defRPr lang="en-US"/>
    </a:defPPr>
    <a:lvl1pPr algn="l" rtl="0" fontAlgn="base">
      <a:lnSpc>
        <a:spcPct val="83000"/>
      </a:lnSpc>
      <a:spcBef>
        <a:spcPct val="0"/>
      </a:spcBef>
      <a:spcAft>
        <a:spcPct val="0"/>
      </a:spcAft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lnSpc>
        <a:spcPct val="83000"/>
      </a:lnSpc>
      <a:spcBef>
        <a:spcPct val="0"/>
      </a:spcBef>
      <a:spcAft>
        <a:spcPct val="0"/>
      </a:spcAft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lnSpc>
        <a:spcPct val="83000"/>
      </a:lnSpc>
      <a:spcBef>
        <a:spcPct val="0"/>
      </a:spcBef>
      <a:spcAft>
        <a:spcPct val="0"/>
      </a:spcAft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lnSpc>
        <a:spcPct val="83000"/>
      </a:lnSpc>
      <a:spcBef>
        <a:spcPct val="0"/>
      </a:spcBef>
      <a:spcAft>
        <a:spcPct val="0"/>
      </a:spcAft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lnSpc>
        <a:spcPct val="83000"/>
      </a:lnSpc>
      <a:spcBef>
        <a:spcPct val="0"/>
      </a:spcBef>
      <a:spcAft>
        <a:spcPct val="0"/>
      </a:spcAft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49">
          <p15:clr>
            <a:srgbClr val="A4A3A4"/>
          </p15:clr>
        </p15:guide>
        <p15:guide id="2" orient="horz" pos="441">
          <p15:clr>
            <a:srgbClr val="A4A3A4"/>
          </p15:clr>
        </p15:guide>
        <p15:guide id="3" orient="horz" pos="991">
          <p15:clr>
            <a:srgbClr val="A4A3A4"/>
          </p15:clr>
        </p15:guide>
        <p15:guide id="4" orient="horz" pos="2346">
          <p15:clr>
            <a:srgbClr val="A4A3A4"/>
          </p15:clr>
        </p15:guide>
        <p15:guide id="5" orient="horz" pos="2391">
          <p15:clr>
            <a:srgbClr val="A4A3A4"/>
          </p15:clr>
        </p15:guide>
        <p15:guide id="6" orient="horz" pos="3117">
          <p15:clr>
            <a:srgbClr val="A4A3A4"/>
          </p15:clr>
        </p15:guide>
        <p15:guide id="7" orient="horz" pos="2527">
          <p15:clr>
            <a:srgbClr val="A4A3A4"/>
          </p15:clr>
        </p15:guide>
        <p15:guide id="8" pos="2880">
          <p15:clr>
            <a:srgbClr val="A4A3A4"/>
          </p15:clr>
        </p15:guide>
        <p15:guide id="9" pos="340">
          <p15:clr>
            <a:srgbClr val="A4A3A4"/>
          </p15:clr>
        </p15:guide>
        <p15:guide id="10" pos="5420">
          <p15:clr>
            <a:srgbClr val="A4A3A4"/>
          </p15:clr>
        </p15:guide>
        <p15:guide id="11" pos="2830">
          <p15:clr>
            <a:srgbClr val="A4A3A4"/>
          </p15:clr>
        </p15:guide>
        <p15:guide id="12" pos="2925">
          <p15:clr>
            <a:srgbClr val="A4A3A4"/>
          </p15:clr>
        </p15:guide>
        <p15:guide id="13" pos="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10076"/>
    <a:srgbClr val="231E20"/>
    <a:srgbClr val="464646"/>
    <a:srgbClr val="77BFE9"/>
    <a:srgbClr val="6E6E6E"/>
    <a:srgbClr val="007BAD"/>
    <a:srgbClr val="BEBEBE"/>
    <a:srgbClr val="0092D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14" autoAdjust="0"/>
    <p:restoredTop sz="94660"/>
  </p:normalViewPr>
  <p:slideViewPr>
    <p:cSldViewPr>
      <p:cViewPr varScale="1">
        <p:scale>
          <a:sx n="158" d="100"/>
          <a:sy n="158" d="100"/>
        </p:scale>
        <p:origin x="-274" y="-67"/>
      </p:cViewPr>
      <p:guideLst>
        <p:guide orient="horz" pos="849"/>
        <p:guide orient="horz" pos="441"/>
        <p:guide orient="horz" pos="991"/>
        <p:guide orient="horz" pos="2346"/>
        <p:guide orient="horz" pos="2391"/>
        <p:guide orient="horz" pos="3117"/>
        <p:guide orient="horz" pos="2527"/>
        <p:guide pos="2880"/>
        <p:guide pos="340"/>
        <p:guide pos="5420"/>
        <p:guide pos="2830"/>
        <p:guide pos="2925"/>
        <p:guide pos="74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-4008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</a:defRPr>
            </a:lvl1pPr>
          </a:lstStyle>
          <a:p>
            <a:fld id="{CDBE16C9-743F-4D01-A5B7-4C363678855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0142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09191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05912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699762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97595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55033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73662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097702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63137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64414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896146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52691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888795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32867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9678-65A6-40F3-9B38-694D0E497C38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0C5A-46A0-4EBA-9D4A-8938E885BD85}" type="datetimeFigureOut">
              <a:rPr lang="da-DK" smtClean="0"/>
              <a:pPr/>
              <a:t>11-08-2019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1EDB37B5-FB1D-42A6-837E-2C293F80F16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687A0C5A-46A0-4EBA-9D4A-8938E885BD85}" type="datetimeFigureOut">
              <a:rPr lang="da-DK" smtClean="0"/>
              <a:pPr/>
              <a:t>11-08-2019</a:t>
            </a:fld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Negotiation</a:t>
            </a:r>
            <a:endParaRPr lang="en-GB" sz="3200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How to negotiate </a:t>
            </a:r>
            <a:r>
              <a:rPr lang="en-GB" dirty="0" smtClean="0"/>
              <a:t>a collective </a:t>
            </a:r>
            <a:r>
              <a:rPr lang="en-GB" dirty="0" smtClean="0"/>
              <a:t>agreement </a:t>
            </a:r>
            <a:br>
              <a:rPr lang="en-GB" dirty="0" smtClean="0"/>
            </a:br>
            <a:r>
              <a:rPr lang="en-GB" dirty="0" smtClean="0"/>
              <a:t>at enterprise level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Present the problem before the solution – otherwise it will sound like a dictate. </a:t>
            </a:r>
          </a:p>
          <a:p>
            <a:r>
              <a:rPr lang="en-GB" dirty="0" smtClean="0"/>
              <a:t>Don’t go easy on the problem – there is a reason why you are sitting at the table. But go easy on the opposing party.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627949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Best Alternative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Determine your Best Alternative (BA) for a solution – what can we live with?</a:t>
            </a:r>
          </a:p>
          <a:p>
            <a:r>
              <a:rPr lang="en-GB" dirty="0" smtClean="0"/>
              <a:t>It gives you flexibility! All right, it’s not the solution we wanted, but we can live with it.</a:t>
            </a:r>
          </a:p>
          <a:p>
            <a:r>
              <a:rPr lang="en-GB" dirty="0" smtClean="0"/>
              <a:t>If you don’t have a BA, you will have a pessimistic attitude, if the negotiation comes to halt 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11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1583154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486"/>
            <a:ext cx="9144000" cy="857250"/>
          </a:xfrm>
        </p:spPr>
        <p:txBody>
          <a:bodyPr/>
          <a:lstStyle/>
          <a:p>
            <a:r>
              <a:rPr lang="en-GB" sz="3000" dirty="0" smtClean="0"/>
              <a:t>What does it take to </a:t>
            </a:r>
            <a:r>
              <a:rPr lang="en-GB" sz="3000" dirty="0" smtClean="0"/>
              <a:t>develop a </a:t>
            </a:r>
            <a:r>
              <a:rPr lang="en-GB" sz="3000" dirty="0" smtClean="0"/>
              <a:t>Best </a:t>
            </a:r>
            <a:r>
              <a:rPr lang="en-GB" sz="3000" dirty="0" smtClean="0"/>
              <a:t>Alternative?</a:t>
            </a:r>
            <a:endParaRPr lang="en-GB" sz="3000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 going to do if the negotiation has no outcome?</a:t>
            </a:r>
          </a:p>
          <a:p>
            <a:pPr lvl="1"/>
            <a:r>
              <a:rPr lang="en-US" dirty="0" smtClean="0"/>
              <a:t>For example: strike, continue as is, call in a mediator?</a:t>
            </a:r>
          </a:p>
          <a:p>
            <a:r>
              <a:rPr lang="en-US" dirty="0" smtClean="0"/>
              <a:t>Take your best ideas and develop them into something operational.</a:t>
            </a:r>
          </a:p>
          <a:p>
            <a:pPr lvl="1"/>
            <a:r>
              <a:rPr lang="en-US" dirty="0" smtClean="0"/>
              <a:t>For example: What do you need to establish a strike with quick effect?</a:t>
            </a:r>
          </a:p>
          <a:p>
            <a:r>
              <a:rPr lang="en-US" dirty="0" smtClean="0"/>
              <a:t>Make a decision: which of the ideas is the best?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847649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Try to determine your opposing party’s BA</a:t>
            </a:r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to determine your opposing party’s BA!</a:t>
            </a:r>
          </a:p>
          <a:p>
            <a:r>
              <a:rPr lang="en-US" dirty="0" smtClean="0"/>
              <a:t>What can he/ she live with?</a:t>
            </a:r>
          </a:p>
          <a:p>
            <a:r>
              <a:rPr lang="en-US" dirty="0" smtClean="0"/>
              <a:t>What will opposing party do if he/ she doesn’t achieve his/ her goal?</a:t>
            </a:r>
          </a:p>
          <a:p>
            <a:r>
              <a:rPr lang="en-US" dirty="0" smtClean="0"/>
              <a:t>This procedure will help you in developing your own BA.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13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728534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if opposing party doesn’t play the game as it should be played?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Easier said than done, but: You keep on playing the game as it should be played: </a:t>
            </a:r>
          </a:p>
          <a:p>
            <a:pPr lvl="1"/>
            <a:r>
              <a:rPr lang="en-GB" sz="2200" dirty="0" smtClean="0"/>
              <a:t>Don’t hit back!</a:t>
            </a:r>
          </a:p>
          <a:p>
            <a:pPr lvl="1"/>
            <a:r>
              <a:rPr lang="en-GB" sz="2200" dirty="0" smtClean="0"/>
              <a:t>Keep focusing on the ball, not the player!</a:t>
            </a:r>
          </a:p>
          <a:p>
            <a:pPr lvl="1"/>
            <a:r>
              <a:rPr lang="en-GB" sz="2200" dirty="0" smtClean="0"/>
              <a:t>Ask opposing party why he/ she thinks that their approach works.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2802968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you do if the opposing party doesn’t play nice?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Acknowledge the opposing party’s tactics.</a:t>
            </a:r>
          </a:p>
          <a:p>
            <a:r>
              <a:rPr lang="en-US" dirty="0" smtClean="0"/>
              <a:t>2. Raise the issue – tell opposing party that you’re aware of the tactic.</a:t>
            </a:r>
          </a:p>
          <a:p>
            <a:pPr lvl="1"/>
            <a:r>
              <a:rPr lang="en-US" dirty="0" smtClean="0"/>
              <a:t>If opposing party knows that you’re aware of the tactic, it won’t work.</a:t>
            </a:r>
          </a:p>
          <a:p>
            <a:r>
              <a:rPr lang="en-US" dirty="0" smtClean="0"/>
              <a:t>3. Question the merit and the basis of the tactic: why is it necessary?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15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231329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 for the ball – not the player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the tactic, not the opposing party.</a:t>
            </a:r>
          </a:p>
          <a:p>
            <a:r>
              <a:rPr lang="en-US" dirty="0" smtClean="0"/>
              <a:t>Keep focus on the interests of the negotiation – not point of views.</a:t>
            </a:r>
          </a:p>
          <a:p>
            <a:r>
              <a:rPr lang="en-US" dirty="0" smtClean="0"/>
              <a:t>Find common rules to play by during the negotiation.</a:t>
            </a:r>
          </a:p>
          <a:p>
            <a:r>
              <a:rPr lang="en-US" dirty="0" smtClean="0"/>
              <a:t>Or finally: “Call me when you’re willing to negotiate! Bye”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16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2767306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Fundamentals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Set a </a:t>
            </a:r>
            <a:r>
              <a:rPr lang="da-DK" dirty="0" err="1" smtClean="0"/>
              <a:t>timeframe</a:t>
            </a:r>
            <a:r>
              <a:rPr lang="da-DK" dirty="0" smtClean="0"/>
              <a:t> for </a:t>
            </a:r>
            <a:r>
              <a:rPr lang="da-DK" dirty="0" err="1" smtClean="0"/>
              <a:t>negotiations</a:t>
            </a:r>
            <a:endParaRPr lang="da-DK" dirty="0" smtClean="0"/>
          </a:p>
          <a:p>
            <a:r>
              <a:rPr lang="da-DK" dirty="0" err="1" smtClean="0"/>
              <a:t>Negotiate</a:t>
            </a:r>
            <a:r>
              <a:rPr lang="da-DK" dirty="0" smtClean="0"/>
              <a:t> in </a:t>
            </a:r>
            <a:r>
              <a:rPr lang="da-DK" dirty="0" err="1" smtClean="0"/>
              <a:t>good</a:t>
            </a:r>
            <a:r>
              <a:rPr lang="da-DK" dirty="0" smtClean="0"/>
              <a:t> </a:t>
            </a:r>
            <a:r>
              <a:rPr lang="da-DK" dirty="0" err="1" smtClean="0"/>
              <a:t>faith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</a:t>
            </a:r>
            <a:r>
              <a:rPr lang="da-DK" dirty="0" err="1" smtClean="0"/>
              <a:t>respect</a:t>
            </a:r>
            <a:r>
              <a:rPr lang="da-DK" dirty="0" smtClean="0"/>
              <a:t> for </a:t>
            </a:r>
            <a:r>
              <a:rPr lang="da-DK" dirty="0" err="1" smtClean="0"/>
              <a:t>your</a:t>
            </a:r>
            <a:r>
              <a:rPr lang="da-DK" dirty="0" smtClean="0"/>
              <a:t> opponent</a:t>
            </a:r>
          </a:p>
          <a:p>
            <a:pPr lvl="0"/>
            <a:r>
              <a:rPr lang="en-US" dirty="0" smtClean="0"/>
              <a:t>The </a:t>
            </a:r>
            <a:r>
              <a:rPr lang="en-US" dirty="0" smtClean="0"/>
              <a:t>collective bargaining process also covers the phase before actual negotiations </a:t>
            </a:r>
            <a:r>
              <a:rPr lang="en-US" dirty="0" smtClean="0"/>
              <a:t>as </a:t>
            </a:r>
            <a:r>
              <a:rPr lang="en-US" dirty="0" smtClean="0"/>
              <a:t>well as the implementation of collective agreements. </a:t>
            </a:r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571486"/>
            <a:ext cx="8715436" cy="857250"/>
          </a:xfrm>
        </p:spPr>
        <p:txBody>
          <a:bodyPr/>
          <a:lstStyle/>
          <a:p>
            <a:pPr lvl="0"/>
            <a:r>
              <a:rPr lang="en-US" dirty="0" smtClean="0"/>
              <a:t>What does it mean to negotiate in good faith?</a:t>
            </a:r>
            <a:endParaRPr lang="en-US" dirty="0" smtClean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During negotiations</a:t>
            </a:r>
          </a:p>
          <a:p>
            <a:pPr lvl="1"/>
            <a:r>
              <a:rPr lang="en-US" dirty="0" smtClean="0"/>
              <a:t>Making efforts to reach an agreement</a:t>
            </a:r>
          </a:p>
          <a:p>
            <a:pPr lvl="1"/>
            <a:r>
              <a:rPr lang="en-US" dirty="0" smtClean="0"/>
              <a:t>Be truthful </a:t>
            </a:r>
          </a:p>
          <a:p>
            <a:pPr lvl="1"/>
            <a:r>
              <a:rPr lang="en-US" dirty="0" smtClean="0"/>
              <a:t>Carrying </a:t>
            </a:r>
            <a:r>
              <a:rPr lang="en-US" dirty="0" smtClean="0"/>
              <a:t>out genuine and constructive negotiations</a:t>
            </a:r>
          </a:p>
          <a:p>
            <a:pPr lvl="1"/>
            <a:r>
              <a:rPr lang="en-US" dirty="0" smtClean="0"/>
              <a:t>Avoiding unjustified delays</a:t>
            </a:r>
          </a:p>
          <a:p>
            <a:r>
              <a:rPr lang="en-US" dirty="0" smtClean="0"/>
              <a:t>After negotiations</a:t>
            </a:r>
          </a:p>
          <a:p>
            <a:pPr lvl="1"/>
            <a:r>
              <a:rPr lang="en-US" dirty="0" smtClean="0"/>
              <a:t>Respecting the agreements concluded and applying them in good faith</a:t>
            </a:r>
          </a:p>
          <a:p>
            <a:pPr lvl="1"/>
            <a:r>
              <a:rPr lang="en-US" dirty="0" smtClean="0"/>
              <a:t>Giving sufficient time for the parties to discuss and settle collective disputes. </a:t>
            </a:r>
          </a:p>
          <a:p>
            <a:r>
              <a:rPr lang="en-US" dirty="0" smtClean="0"/>
              <a:t>Bargaining in good faith aims at reaching mutually acceptable collective agreements. 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smtClean="0"/>
              <a:t>agreement is not reached, dispute settlement procedures ranging from conciliation through mediation to arbitration may be used</a:t>
            </a:r>
            <a:r>
              <a:rPr lang="en-US" dirty="0" smtClean="0"/>
              <a:t>.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Prepare</a:t>
            </a:r>
            <a:r>
              <a:rPr lang="da-DK" dirty="0" smtClean="0"/>
              <a:t> </a:t>
            </a:r>
            <a:r>
              <a:rPr lang="da-DK" dirty="0" err="1" smtClean="0"/>
              <a:t>well</a:t>
            </a:r>
            <a:r>
              <a:rPr lang="da-DK" dirty="0" smtClean="0"/>
              <a:t> for the </a:t>
            </a:r>
            <a:r>
              <a:rPr lang="da-DK" dirty="0" err="1" smtClean="0"/>
              <a:t>negotiation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do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want</a:t>
            </a:r>
            <a:r>
              <a:rPr lang="da-DK" dirty="0" smtClean="0"/>
              <a:t> to </a:t>
            </a:r>
            <a:r>
              <a:rPr lang="da-DK" dirty="0" err="1" smtClean="0"/>
              <a:t>achieve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the </a:t>
            </a:r>
            <a:r>
              <a:rPr lang="da-DK" dirty="0" err="1" smtClean="0"/>
              <a:t>costs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for </a:t>
            </a:r>
            <a:r>
              <a:rPr lang="da-DK" dirty="0" err="1" smtClean="0"/>
              <a:t>each</a:t>
            </a:r>
            <a:r>
              <a:rPr lang="da-DK" dirty="0" smtClean="0"/>
              <a:t> </a:t>
            </a:r>
            <a:r>
              <a:rPr lang="da-DK" dirty="0" err="1" smtClean="0"/>
              <a:t>demand</a:t>
            </a:r>
            <a:r>
              <a:rPr lang="da-DK" dirty="0" smtClean="0"/>
              <a:t>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raise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there</a:t>
            </a:r>
            <a:r>
              <a:rPr lang="da-DK" dirty="0" smtClean="0"/>
              <a:t> alternative solutions, </a:t>
            </a:r>
            <a:r>
              <a:rPr lang="da-DK" dirty="0" err="1" smtClean="0"/>
              <a:t>which</a:t>
            </a:r>
            <a:r>
              <a:rPr lang="da-DK" dirty="0" smtClean="0"/>
              <a:t> </a:t>
            </a:r>
            <a:r>
              <a:rPr lang="da-DK" dirty="0" err="1" smtClean="0"/>
              <a:t>might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cheaper</a:t>
            </a:r>
            <a:r>
              <a:rPr lang="da-DK" dirty="0" smtClean="0"/>
              <a:t>?</a:t>
            </a:r>
            <a:endParaRPr lang="da-DK" dirty="0" smtClean="0"/>
          </a:p>
          <a:p>
            <a:r>
              <a:rPr lang="da-DK" dirty="0" err="1" smtClean="0"/>
              <a:t>How</a:t>
            </a:r>
            <a:r>
              <a:rPr lang="da-DK" dirty="0" smtClean="0"/>
              <a:t> is </a:t>
            </a:r>
            <a:r>
              <a:rPr lang="da-DK" dirty="0" err="1" smtClean="0"/>
              <a:t>your</a:t>
            </a:r>
            <a:r>
              <a:rPr lang="da-DK" dirty="0" smtClean="0"/>
              <a:t> opponents </a:t>
            </a:r>
            <a:r>
              <a:rPr lang="da-DK" dirty="0" err="1" smtClean="0"/>
              <a:t>possibility</a:t>
            </a:r>
            <a:r>
              <a:rPr lang="da-DK" dirty="0" smtClean="0"/>
              <a:t> to </a:t>
            </a:r>
            <a:r>
              <a:rPr lang="da-DK" dirty="0" err="1" smtClean="0"/>
              <a:t>meet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demand</a:t>
            </a:r>
            <a:r>
              <a:rPr lang="da-DK" dirty="0" smtClean="0"/>
              <a:t>?</a:t>
            </a:r>
          </a:p>
          <a:p>
            <a:r>
              <a:rPr lang="en-US" dirty="0" smtClean="0"/>
              <a:t>Information sharing is </a:t>
            </a:r>
            <a:r>
              <a:rPr lang="en-US" smtClean="0"/>
              <a:t>a useful </a:t>
            </a:r>
            <a:r>
              <a:rPr lang="en-US" dirty="0" smtClean="0"/>
              <a:t>step before negotiations start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en-GB" dirty="0" smtClean="0"/>
              <a:t>Put yourself in your opposing party’s position</a:t>
            </a:r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his/ hers position?</a:t>
            </a:r>
          </a:p>
          <a:p>
            <a:r>
              <a:rPr lang="en-US" dirty="0" smtClean="0"/>
              <a:t>Why is it his/ hers position? – this is an absolute key knowledge you must obtain!</a:t>
            </a:r>
          </a:p>
          <a:p>
            <a:r>
              <a:rPr lang="en-US" dirty="0" smtClean="0"/>
              <a:t>Try to understand your opposing party’s point of view – put yourself in his/ hers shoes – even though they are not your style!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your opposing party</a:t>
            </a:r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your opposing party is not the same thing as agreeing with him/ her. </a:t>
            </a:r>
          </a:p>
          <a:p>
            <a:r>
              <a:rPr lang="en-US" dirty="0" smtClean="0"/>
              <a:t>Understanding your counterpart could make you change your mind!</a:t>
            </a:r>
          </a:p>
          <a:p>
            <a:r>
              <a:rPr lang="en-US" dirty="0" smtClean="0"/>
              <a:t>But is that a bad thing?</a:t>
            </a:r>
          </a:p>
          <a:p>
            <a:r>
              <a:rPr lang="en-US" dirty="0" smtClean="0"/>
              <a:t>Look at the broader picture! 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808773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the unexpected! 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send a message which actually shows that you understand the opposing party. </a:t>
            </a:r>
          </a:p>
          <a:p>
            <a:r>
              <a:rPr lang="en-US" dirty="0" smtClean="0"/>
              <a:t>Don’t underestimate feelings – your own or the ones of your opposing party.</a:t>
            </a:r>
          </a:p>
          <a:p>
            <a:r>
              <a:rPr lang="en-US" dirty="0" smtClean="0"/>
              <a:t>Acknowledge your own and admit them. </a:t>
            </a:r>
          </a:p>
          <a:p>
            <a:r>
              <a:rPr lang="en-US" dirty="0" smtClean="0"/>
              <a:t>Let the opposing party talk about it’s feelings.</a:t>
            </a:r>
          </a:p>
          <a:p>
            <a:r>
              <a:rPr lang="en-US" dirty="0" smtClean="0"/>
              <a:t>Don’t react based on emotions!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094174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 actively and make sure you have understood your opposing party: “So – just to make sure, I have understood you correctly… “</a:t>
            </a:r>
          </a:p>
          <a:p>
            <a:r>
              <a:rPr lang="en-US" dirty="0" smtClean="0"/>
              <a:t>Talk, don’t teach! </a:t>
            </a:r>
          </a:p>
          <a:p>
            <a:r>
              <a:rPr lang="en-US" dirty="0" smtClean="0"/>
              <a:t>Use yourself as a starting point – not your opposing party! “I’m frustrated because… “ instead of “ You frustrate me…”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25958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on your interests, NOT point of views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Focus on your interests at hand, NOT point of views. Otherwise you get nowhere. </a:t>
            </a:r>
            <a:r>
              <a:rPr lang="en-GB" i="1" dirty="0" smtClean="0"/>
              <a:t>Example with the open window.</a:t>
            </a:r>
          </a:p>
          <a:p>
            <a:r>
              <a:rPr lang="en-GB" dirty="0" smtClean="0"/>
              <a:t>Go for the ball – not the player!</a:t>
            </a:r>
          </a:p>
          <a:p>
            <a:r>
              <a:rPr lang="en-GB" dirty="0" smtClean="0"/>
              <a:t>Make your interest clear to the opposing party! And explain why the opposing party’s interest is a part of the dispute.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en-GB" noProof="0" smtClean="0"/>
              <a:pPr/>
              <a:t>9</a:t>
            </a:fld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33943220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DNEW" val="False"/>
</p:tagLst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3AB07B-FB3D-4C35-A7B7-D43A83BD6B82}"/>
</file>

<file path=customXml/itemProps2.xml><?xml version="1.0" encoding="utf-8"?>
<ds:datastoreItem xmlns:ds="http://schemas.openxmlformats.org/officeDocument/2006/customXml" ds:itemID="{8F387720-9D3F-45C3-A426-C169C029970C}"/>
</file>

<file path=customXml/itemProps3.xml><?xml version="1.0" encoding="utf-8"?>
<ds:datastoreItem xmlns:ds="http://schemas.openxmlformats.org/officeDocument/2006/customXml" ds:itemID="{EF825A8D-811D-44BC-B1FF-99C2EC286E93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0</TotalTime>
  <Words>901</Words>
  <Application>Microsoft Office PowerPoint</Application>
  <PresentationFormat>Skærmshow (16:9)</PresentationFormat>
  <Paragraphs>106</Paragraphs>
  <Slides>16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16</vt:i4>
      </vt:variant>
    </vt:vector>
  </HeadingPairs>
  <TitlesOfParts>
    <vt:vector size="17" baseType="lpstr">
      <vt:lpstr>SD Consortium</vt:lpstr>
      <vt:lpstr>Negotiation</vt:lpstr>
      <vt:lpstr>Fundamentals</vt:lpstr>
      <vt:lpstr>What does it mean to negotiate in good faith?</vt:lpstr>
      <vt:lpstr>Prepare well for the negotiation</vt:lpstr>
      <vt:lpstr>Put yourself in your opposing party’s position</vt:lpstr>
      <vt:lpstr>Understanding your opposing party</vt:lpstr>
      <vt:lpstr>Do the unexpected! </vt:lpstr>
      <vt:lpstr>Communication</vt:lpstr>
      <vt:lpstr>Focus on your interests, NOT point of views</vt:lpstr>
      <vt:lpstr>Present the problem</vt:lpstr>
      <vt:lpstr>Best Alternative</vt:lpstr>
      <vt:lpstr>What does it take to develop a Best Alternative?</vt:lpstr>
      <vt:lpstr>Try to determine your opposing party’s BA</vt:lpstr>
      <vt:lpstr>What if opposing party doesn’t play the game as it should be played?</vt:lpstr>
      <vt:lpstr>What do you do if the opposing party doesn’t play nice?</vt:lpstr>
      <vt:lpstr>Go for the ball – not the player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2017-01-16T16:30:52Z</dcterms:created>
  <dcterms:modified xsi:type="dcterms:W3CDTF">2019-08-11T15:02:15Z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CurrentSublogo">
    <vt:lpwstr/>
  </property>
  <property fmtid="{D5CDD505-2E9C-101B-9397-08002B2CF9AE}" pid="4" name="CurrentLogoPath">
    <vt:lpwstr/>
  </property>
  <property fmtid="{D5CDD505-2E9C-101B-9397-08002B2CF9AE}" pid="5" name="CurrentDepartmentName">
    <vt:lpwstr/>
  </property>
  <property fmtid="{D5CDD505-2E9C-101B-9397-08002B2CF9AE}" pid="6" name="CurrentClientLogoPath">
    <vt:lpwstr/>
  </property>
  <property fmtid="{D5CDD505-2E9C-101B-9397-08002B2CF9AE}" pid="7" name="CurrentDate">
    <vt:lpwstr/>
  </property>
  <property fmtid="{D5CDD505-2E9C-101B-9397-08002B2CF9AE}" pid="8" name="CurrentPresentationTitle">
    <vt:lpwstr>Social Dialogue in Myanmar</vt:lpwstr>
  </property>
  <property fmtid="{D5CDD505-2E9C-101B-9397-08002B2CF9AE}" pid="9" name="CurrentAuthor">
    <vt:lpwstr/>
  </property>
  <property fmtid="{D5CDD505-2E9C-101B-9397-08002B2CF9AE}" pid="10" name="CurrentDepartment">
    <vt:lpwstr/>
  </property>
  <property fmtid="{D5CDD505-2E9C-101B-9397-08002B2CF9AE}" pid="11" name="CurrentBusinessLine">
    <vt:lpwstr/>
  </property>
  <property fmtid="{D5CDD505-2E9C-101B-9397-08002B2CF9AE}" pid="12" name="CurrentCountry">
    <vt:lpwstr/>
  </property>
  <property fmtid="{D5CDD505-2E9C-101B-9397-08002B2CF9AE}" pid="13" name="CurrentPaperType">
    <vt:lpwstr/>
  </property>
  <property fmtid="{D5CDD505-2E9C-101B-9397-08002B2CF9AE}" pid="14" name="CurrentInformationClass">
    <vt:lpwstr/>
  </property>
  <property fmtid="{D5CDD505-2E9C-101B-9397-08002B2CF9AE}" pid="15" name="CurrentRestrictedAccess">
    <vt:lpwstr/>
  </property>
  <property fmtid="{D5CDD505-2E9C-101B-9397-08002B2CF9AE}" pid="16" name="CurrentLanguage">
    <vt:lpwstr/>
  </property>
  <property fmtid="{D5CDD505-2E9C-101B-9397-08002B2CF9AE}" pid="17" name="DL_sAMAccountName">
    <vt:lpwstr>pno</vt:lpwstr>
  </property>
  <property fmtid="{D5CDD505-2E9C-101B-9397-08002B2CF9AE}" pid="18" name="DL_AuthorInitials">
    <vt:lpwstr>pno</vt:lpwstr>
  </property>
  <property fmtid="{D5CDD505-2E9C-101B-9397-08002B2CF9AE}" pid="19" name="fInit">
    <vt:lpwstr>pno</vt:lpwstr>
  </property>
  <property fmtid="{D5CDD505-2E9C-101B-9397-08002B2CF9AE}" pid="20" name="fNavn">
    <vt:lpwstr>Philip Nordentoft</vt:lpwstr>
  </property>
  <property fmtid="{D5CDD505-2E9C-101B-9397-08002B2CF9AE}" pid="21" name="fAfdeling">
    <vt:lpwstr>East Africa</vt:lpwstr>
  </property>
  <property fmtid="{D5CDD505-2E9C-101B-9397-08002B2CF9AE}" pid="22" name="fEpost">
    <vt:lpwstr>pno@loftf.dk</vt:lpwstr>
  </property>
  <property fmtid="{D5CDD505-2E9C-101B-9397-08002B2CF9AE}" pid="23" name="fLogo">
    <vt:lpwstr>http://www.exformatics.com/images/logo_new.jpg</vt:lpwstr>
  </property>
  <property fmtid="{D5CDD505-2E9C-101B-9397-08002B2CF9AE}" pid="24" name="fKontor">
    <vt:lpwstr>East Africa</vt:lpwstr>
  </property>
  <property fmtid="{D5CDD505-2E9C-101B-9397-08002B2CF9AE}" pid="25" name="ContentTypeId">
    <vt:lpwstr>0x01010007270EE79A760F45A45B3BED0EC22C2C</vt:lpwstr>
  </property>
</Properties>
</file>