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xml" ContentType="application/xml"/>
  <Override PartName="/ppt/diagrams/data1.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36.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diagrams/colors5.xml" ContentType="application/vnd.openxmlformats-officedocument.drawingml.diagramColors+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quickStyle2.xml" ContentType="application/vnd.openxmlformats-officedocument.drawingml.diagramStyle+xml"/>
  <Override PartName="/ppt/diagrams/layout2.xml" ContentType="application/vnd.openxmlformats-officedocument.drawingml.diagramLayout+xml"/>
  <Override PartName="/ppt/diagrams/colors4.xml" ContentType="application/vnd.openxmlformats-officedocument.drawingml.diagramColors+xml"/>
  <Override PartName="/ppt/theme/theme1.xml" ContentType="application/vnd.openxmlformats-officedocument.theme+xml"/>
  <Override PartName="/ppt/diagrams/layout5.xml" ContentType="application/vnd.openxmlformats-officedocument.drawingml.diagramLayout+xml"/>
  <Override PartName="/ppt/diagrams/quickStyle5.xml" ContentType="application/vnd.openxmlformats-officedocument.drawingml.diagramStyle+xml"/>
  <Override PartName="/ppt/diagrams/layout4.xml" ContentType="application/vnd.openxmlformats-officedocument.drawingml.diagramLayout+xml"/>
  <Override PartName="/ppt/diagrams/quickStyle4.xml" ContentType="application/vnd.openxmlformats-officedocument.drawingml.diagramStyle+xml"/>
  <Override PartName="/ppt/diagrams/colors3.xml" ContentType="application/vnd.openxmlformats-officedocument.drawingml.diagramColors+xml"/>
  <Override PartName="/ppt/diagrams/quickStyle3.xml" ContentType="application/vnd.openxmlformats-officedocument.drawingml.diagramStyle+xml"/>
  <Override PartName="/ppt/diagrams/colors2.xml" ContentType="application/vnd.openxmlformats-officedocument.drawingml.diagramColors+xml"/>
  <Override PartName="/ppt/diagrams/layout3.xml" ContentType="application/vnd.openxmlformats-officedocument.drawingml.diagramLayout+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7" r:id="rId3"/>
    <p:sldId id="282" r:id="rId4"/>
    <p:sldId id="283" r:id="rId5"/>
    <p:sldId id="261" r:id="rId6"/>
    <p:sldId id="262" r:id="rId7"/>
    <p:sldId id="284" r:id="rId8"/>
    <p:sldId id="258" r:id="rId9"/>
    <p:sldId id="289" r:id="rId10"/>
    <p:sldId id="292" r:id="rId11"/>
    <p:sldId id="296" r:id="rId12"/>
    <p:sldId id="301" r:id="rId13"/>
    <p:sldId id="302" r:id="rId14"/>
    <p:sldId id="305" r:id="rId15"/>
    <p:sldId id="304" r:id="rId16"/>
    <p:sldId id="274" r:id="rId17"/>
    <p:sldId id="276" r:id="rId18"/>
    <p:sldId id="277" r:id="rId19"/>
    <p:sldId id="278" r:id="rId20"/>
    <p:sldId id="279" r:id="rId21"/>
    <p:sldId id="297" r:id="rId22"/>
    <p:sldId id="298" r:id="rId23"/>
    <p:sldId id="299" r:id="rId24"/>
    <p:sldId id="275" r:id="rId25"/>
    <p:sldId id="293" r:id="rId26"/>
    <p:sldId id="294" r:id="rId27"/>
    <p:sldId id="312" r:id="rId28"/>
    <p:sldId id="315" r:id="rId29"/>
    <p:sldId id="313" r:id="rId30"/>
    <p:sldId id="316" r:id="rId31"/>
    <p:sldId id="317" r:id="rId32"/>
    <p:sldId id="322" r:id="rId33"/>
    <p:sldId id="318" r:id="rId34"/>
    <p:sldId id="310" r:id="rId35"/>
    <p:sldId id="319" r:id="rId36"/>
    <p:sldId id="320" r:id="rId37"/>
    <p:sldId id="323" r:id="rId38"/>
  </p:sldIdLst>
  <p:sldSz cx="9144000" cy="5143500" type="screen16x9"/>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92" autoAdjust="0"/>
    <p:restoredTop sz="94688" autoAdjust="0"/>
  </p:normalViewPr>
  <p:slideViewPr>
    <p:cSldViewPr>
      <p:cViewPr varScale="1">
        <p:scale>
          <a:sx n="158" d="100"/>
          <a:sy n="158" d="100"/>
        </p:scale>
        <p:origin x="-58" y="-82"/>
      </p:cViewPr>
      <p:guideLst>
        <p:guide orient="horz" pos="1620"/>
        <p:guide pos="2880"/>
      </p:guideLst>
    </p:cSldViewPr>
  </p:slideViewPr>
  <p:outlineViewPr>
    <p:cViewPr>
      <p:scale>
        <a:sx n="33" d="100"/>
        <a:sy n="33" d="100"/>
      </p:scale>
      <p:origin x="0" y="11251"/>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45"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8665A1-DEE2-4DE5-91C4-DF0086A0B010}" type="doc">
      <dgm:prSet loTypeId="urn:microsoft.com/office/officeart/2005/8/layout/arrow5" loCatId="process" qsTypeId="urn:microsoft.com/office/officeart/2005/8/quickstyle/simple1" qsCatId="simple" csTypeId="urn:microsoft.com/office/officeart/2005/8/colors/colorful1" csCatId="colorful" phldr="1"/>
      <dgm:spPr/>
      <dgm:t>
        <a:bodyPr/>
        <a:lstStyle/>
        <a:p>
          <a:endParaRPr lang="da-DK"/>
        </a:p>
      </dgm:t>
    </dgm:pt>
    <dgm:pt modelId="{76C7190D-DD75-450B-B015-B6BC37D88129}">
      <dgm:prSet phldrT="[Tekst]"/>
      <dgm:spPr>
        <a:solidFill>
          <a:schemeClr val="accent6">
            <a:lumMod val="75000"/>
          </a:schemeClr>
        </a:solidFill>
      </dgm:spPr>
      <dgm:t>
        <a:bodyPr/>
        <a:lstStyle/>
        <a:p>
          <a:r>
            <a:rPr lang="da-DK" b="1" dirty="0" smtClean="0"/>
            <a:t>Legal:</a:t>
          </a:r>
        </a:p>
        <a:p>
          <a:r>
            <a:rPr lang="da-DK" dirty="0" smtClean="0"/>
            <a:t>A social </a:t>
          </a:r>
          <a:r>
            <a:rPr lang="da-DK" dirty="0" err="1" smtClean="0"/>
            <a:t>dialogue</a:t>
          </a:r>
          <a:r>
            <a:rPr lang="da-DK" dirty="0" smtClean="0"/>
            <a:t> </a:t>
          </a:r>
          <a:r>
            <a:rPr lang="da-DK" dirty="0" err="1" smtClean="0"/>
            <a:t>based</a:t>
          </a:r>
          <a:r>
            <a:rPr lang="da-DK" dirty="0" smtClean="0"/>
            <a:t> plan for </a:t>
          </a:r>
          <a:r>
            <a:rPr lang="da-DK" dirty="0" err="1" smtClean="0"/>
            <a:t>workforce</a:t>
          </a:r>
          <a:r>
            <a:rPr lang="da-DK" dirty="0" smtClean="0"/>
            <a:t> </a:t>
          </a:r>
          <a:r>
            <a:rPr lang="da-DK" dirty="0" err="1" smtClean="0"/>
            <a:t>tranisition</a:t>
          </a:r>
          <a:r>
            <a:rPr lang="da-DK" dirty="0" smtClean="0"/>
            <a:t> </a:t>
          </a:r>
          <a:r>
            <a:rPr lang="da-DK" dirty="0" err="1" smtClean="0"/>
            <a:t>reduces</a:t>
          </a:r>
          <a:r>
            <a:rPr lang="da-DK" dirty="0" smtClean="0"/>
            <a:t> </a:t>
          </a:r>
          <a:r>
            <a:rPr lang="da-DK" dirty="0" err="1" smtClean="0"/>
            <a:t>risk</a:t>
          </a:r>
          <a:r>
            <a:rPr lang="da-DK" dirty="0" smtClean="0"/>
            <a:t> of </a:t>
          </a:r>
          <a:r>
            <a:rPr lang="da-DK" dirty="0" err="1" smtClean="0"/>
            <a:t>labour</a:t>
          </a:r>
          <a:r>
            <a:rPr lang="da-DK" dirty="0" smtClean="0"/>
            <a:t> </a:t>
          </a:r>
          <a:r>
            <a:rPr lang="da-DK" dirty="0" err="1" smtClean="0"/>
            <a:t>law</a:t>
          </a:r>
          <a:r>
            <a:rPr lang="da-DK" dirty="0" smtClean="0"/>
            <a:t> </a:t>
          </a:r>
          <a:r>
            <a:rPr lang="da-DK" dirty="0" err="1" smtClean="0"/>
            <a:t>violations</a:t>
          </a:r>
          <a:r>
            <a:rPr lang="da-DK" dirty="0" smtClean="0"/>
            <a:t> and </a:t>
          </a:r>
          <a:r>
            <a:rPr lang="da-DK" dirty="0" err="1" smtClean="0"/>
            <a:t>related</a:t>
          </a:r>
          <a:r>
            <a:rPr lang="da-DK" dirty="0" smtClean="0"/>
            <a:t> legal action</a:t>
          </a:r>
          <a:endParaRPr lang="da-DK" dirty="0"/>
        </a:p>
      </dgm:t>
    </dgm:pt>
    <dgm:pt modelId="{7E7C79F9-7831-4F88-A8B0-55F631384548}" type="parTrans" cxnId="{F40A1BBF-3BA2-4CFA-95DA-A733EBC38CCB}">
      <dgm:prSet/>
      <dgm:spPr/>
      <dgm:t>
        <a:bodyPr/>
        <a:lstStyle/>
        <a:p>
          <a:endParaRPr lang="da-DK"/>
        </a:p>
      </dgm:t>
    </dgm:pt>
    <dgm:pt modelId="{9D399D76-38A2-48DF-8446-B7B48E865BA2}" type="sibTrans" cxnId="{F40A1BBF-3BA2-4CFA-95DA-A733EBC38CCB}">
      <dgm:prSet/>
      <dgm:spPr/>
      <dgm:t>
        <a:bodyPr/>
        <a:lstStyle/>
        <a:p>
          <a:endParaRPr lang="da-DK"/>
        </a:p>
      </dgm:t>
    </dgm:pt>
    <dgm:pt modelId="{55E78AF1-6615-4B61-94CD-1D4D0291BEBC}">
      <dgm:prSet phldrT="[Tekst]"/>
      <dgm:spPr>
        <a:solidFill>
          <a:schemeClr val="accent1">
            <a:lumMod val="75000"/>
          </a:schemeClr>
        </a:solidFill>
      </dgm:spPr>
      <dgm:t>
        <a:bodyPr/>
        <a:lstStyle/>
        <a:p>
          <a:r>
            <a:rPr lang="da-DK" b="1" dirty="0" smtClean="0"/>
            <a:t>Industrial Relations:</a:t>
          </a:r>
        </a:p>
        <a:p>
          <a:r>
            <a:rPr lang="en-US" dirty="0" smtClean="0"/>
            <a:t>Companies and unions working together on just transition strategies creates the stability to ensure smooth operations and continued investments</a:t>
          </a:r>
          <a:endParaRPr lang="da-DK" dirty="0"/>
        </a:p>
      </dgm:t>
    </dgm:pt>
    <dgm:pt modelId="{2455C7C0-B08F-4A49-A600-6110C0C09D61}" type="parTrans" cxnId="{05565B51-021B-4F62-8E1E-493C5B246B95}">
      <dgm:prSet/>
      <dgm:spPr/>
      <dgm:t>
        <a:bodyPr/>
        <a:lstStyle/>
        <a:p>
          <a:endParaRPr lang="da-DK"/>
        </a:p>
      </dgm:t>
    </dgm:pt>
    <dgm:pt modelId="{D661515A-DAE4-4FE2-A2B6-AE5090A87436}" type="sibTrans" cxnId="{05565B51-021B-4F62-8E1E-493C5B246B95}">
      <dgm:prSet/>
      <dgm:spPr/>
      <dgm:t>
        <a:bodyPr/>
        <a:lstStyle/>
        <a:p>
          <a:endParaRPr lang="da-DK"/>
        </a:p>
      </dgm:t>
    </dgm:pt>
    <dgm:pt modelId="{1927E1F2-9C8B-4A86-A836-5A652E644DB8}" type="pres">
      <dgm:prSet presAssocID="{9F8665A1-DEE2-4DE5-91C4-DF0086A0B010}" presName="diagram" presStyleCnt="0">
        <dgm:presLayoutVars>
          <dgm:dir/>
          <dgm:resizeHandles val="exact"/>
        </dgm:presLayoutVars>
      </dgm:prSet>
      <dgm:spPr/>
      <dgm:t>
        <a:bodyPr/>
        <a:lstStyle/>
        <a:p>
          <a:endParaRPr lang="da-DK"/>
        </a:p>
      </dgm:t>
    </dgm:pt>
    <dgm:pt modelId="{2EFAD605-AA35-4860-AE24-D1340E2B1BCE}" type="pres">
      <dgm:prSet presAssocID="{76C7190D-DD75-450B-B015-B6BC37D88129}" presName="arrow" presStyleLbl="node1" presStyleIdx="0" presStyleCnt="2" custScaleX="131042">
        <dgm:presLayoutVars>
          <dgm:bulletEnabled val="1"/>
        </dgm:presLayoutVars>
      </dgm:prSet>
      <dgm:spPr/>
      <dgm:t>
        <a:bodyPr/>
        <a:lstStyle/>
        <a:p>
          <a:endParaRPr lang="da-DK"/>
        </a:p>
      </dgm:t>
    </dgm:pt>
    <dgm:pt modelId="{26043E85-848E-49BD-AB08-8A4FD45BD463}" type="pres">
      <dgm:prSet presAssocID="{55E78AF1-6615-4B61-94CD-1D4D0291BEBC}" presName="arrow" presStyleLbl="node1" presStyleIdx="1" presStyleCnt="2" custScaleX="131042">
        <dgm:presLayoutVars>
          <dgm:bulletEnabled val="1"/>
        </dgm:presLayoutVars>
      </dgm:prSet>
      <dgm:spPr/>
      <dgm:t>
        <a:bodyPr/>
        <a:lstStyle/>
        <a:p>
          <a:endParaRPr lang="da-DK"/>
        </a:p>
      </dgm:t>
    </dgm:pt>
  </dgm:ptLst>
  <dgm:cxnLst>
    <dgm:cxn modelId="{F40A1BBF-3BA2-4CFA-95DA-A733EBC38CCB}" srcId="{9F8665A1-DEE2-4DE5-91C4-DF0086A0B010}" destId="{76C7190D-DD75-450B-B015-B6BC37D88129}" srcOrd="0" destOrd="0" parTransId="{7E7C79F9-7831-4F88-A8B0-55F631384548}" sibTransId="{9D399D76-38A2-48DF-8446-B7B48E865BA2}"/>
    <dgm:cxn modelId="{CF983EBD-40FC-41DB-A825-CC23DF2FEE27}" type="presOf" srcId="{9F8665A1-DEE2-4DE5-91C4-DF0086A0B010}" destId="{1927E1F2-9C8B-4A86-A836-5A652E644DB8}" srcOrd="0" destOrd="0" presId="urn:microsoft.com/office/officeart/2005/8/layout/arrow5"/>
    <dgm:cxn modelId="{6A12C4E2-DF4A-4544-986D-F3AD004F4B6E}" type="presOf" srcId="{55E78AF1-6615-4B61-94CD-1D4D0291BEBC}" destId="{26043E85-848E-49BD-AB08-8A4FD45BD463}" srcOrd="0" destOrd="0" presId="urn:microsoft.com/office/officeart/2005/8/layout/arrow5"/>
    <dgm:cxn modelId="{9961E33C-03C3-43AB-B3DC-FE7EC41124B6}" type="presOf" srcId="{76C7190D-DD75-450B-B015-B6BC37D88129}" destId="{2EFAD605-AA35-4860-AE24-D1340E2B1BCE}" srcOrd="0" destOrd="0" presId="urn:microsoft.com/office/officeart/2005/8/layout/arrow5"/>
    <dgm:cxn modelId="{05565B51-021B-4F62-8E1E-493C5B246B95}" srcId="{9F8665A1-DEE2-4DE5-91C4-DF0086A0B010}" destId="{55E78AF1-6615-4B61-94CD-1D4D0291BEBC}" srcOrd="1" destOrd="0" parTransId="{2455C7C0-B08F-4A49-A600-6110C0C09D61}" sibTransId="{D661515A-DAE4-4FE2-A2B6-AE5090A87436}"/>
    <dgm:cxn modelId="{D6F0ED3B-BCEB-4EC5-9264-056E494C89DE}" type="presParOf" srcId="{1927E1F2-9C8B-4A86-A836-5A652E644DB8}" destId="{2EFAD605-AA35-4860-AE24-D1340E2B1BCE}" srcOrd="0" destOrd="0" presId="urn:microsoft.com/office/officeart/2005/8/layout/arrow5"/>
    <dgm:cxn modelId="{A289785E-36B0-4B8E-B7FD-D9F2A132784C}" type="presParOf" srcId="{1927E1F2-9C8B-4A86-A836-5A652E644DB8}" destId="{26043E85-848E-49BD-AB08-8A4FD45BD463}" srcOrd="1" destOrd="0" presId="urn:microsoft.com/office/officeart/2005/8/layout/arrow5"/>
  </dgm:cxnLst>
  <dgm:bg/>
  <dgm:whole/>
</dgm:dataModel>
</file>

<file path=ppt/diagrams/data2.xml><?xml version="1.0" encoding="utf-8"?>
<dgm:dataModel xmlns:dgm="http://schemas.openxmlformats.org/drawingml/2006/diagram" xmlns:a="http://schemas.openxmlformats.org/drawingml/2006/main">
  <dgm:ptLst>
    <dgm:pt modelId="{9F8665A1-DEE2-4DE5-91C4-DF0086A0B010}" type="doc">
      <dgm:prSet loTypeId="urn:microsoft.com/office/officeart/2005/8/layout/arrow5" loCatId="process" qsTypeId="urn:microsoft.com/office/officeart/2005/8/quickstyle/simple1" qsCatId="simple" csTypeId="urn:microsoft.com/office/officeart/2005/8/colors/colorful1" csCatId="colorful" phldr="1"/>
      <dgm:spPr/>
      <dgm:t>
        <a:bodyPr/>
        <a:lstStyle/>
        <a:p>
          <a:endParaRPr lang="da-DK"/>
        </a:p>
      </dgm:t>
    </dgm:pt>
    <dgm:pt modelId="{76C7190D-DD75-450B-B015-B6BC37D88129}">
      <dgm:prSet phldrT="[Tekst]"/>
      <dgm:spPr>
        <a:solidFill>
          <a:schemeClr val="accent6">
            <a:lumMod val="75000"/>
          </a:schemeClr>
        </a:solidFill>
      </dgm:spPr>
      <dgm:t>
        <a:bodyPr/>
        <a:lstStyle/>
        <a:p>
          <a:r>
            <a:rPr lang="en-US" b="1" dirty="0" smtClean="0"/>
            <a:t>• W</a:t>
          </a:r>
          <a:r>
            <a:rPr lang="da-DK" dirty="0" err="1" smtClean="0"/>
            <a:t>ithout</a:t>
          </a:r>
          <a:r>
            <a:rPr lang="da-DK" dirty="0" smtClean="0"/>
            <a:t> a </a:t>
          </a:r>
          <a:r>
            <a:rPr lang="da-DK" dirty="0" err="1" smtClean="0"/>
            <a:t>longer-term</a:t>
          </a:r>
          <a:r>
            <a:rPr lang="da-DK" dirty="0" smtClean="0"/>
            <a:t> plan for </a:t>
          </a:r>
          <a:r>
            <a:rPr lang="da-DK" dirty="0" err="1" smtClean="0"/>
            <a:t>company</a:t>
          </a:r>
          <a:r>
            <a:rPr lang="da-DK" dirty="0" smtClean="0"/>
            <a:t> transition and </a:t>
          </a:r>
          <a:r>
            <a:rPr lang="da-DK" dirty="0" err="1" smtClean="0"/>
            <a:t>worker</a:t>
          </a:r>
          <a:r>
            <a:rPr lang="da-DK" dirty="0" smtClean="0"/>
            <a:t> </a:t>
          </a:r>
          <a:r>
            <a:rPr lang="da-DK" dirty="0" err="1" smtClean="0"/>
            <a:t>retraining/reskilling</a:t>
          </a:r>
          <a:r>
            <a:rPr lang="da-DK" dirty="0" smtClean="0"/>
            <a:t>, </a:t>
          </a:r>
          <a:r>
            <a:rPr lang="da-DK" dirty="0" err="1" smtClean="0"/>
            <a:t>businesses</a:t>
          </a:r>
          <a:r>
            <a:rPr lang="da-DK" dirty="0" smtClean="0"/>
            <a:t> </a:t>
          </a:r>
          <a:r>
            <a:rPr lang="da-DK" dirty="0" err="1" smtClean="0"/>
            <a:t>risk</a:t>
          </a:r>
          <a:r>
            <a:rPr lang="da-DK" dirty="0" smtClean="0"/>
            <a:t> </a:t>
          </a:r>
          <a:r>
            <a:rPr lang="da-DK" dirty="0" err="1" smtClean="0"/>
            <a:t>being</a:t>
          </a:r>
          <a:r>
            <a:rPr lang="da-DK" dirty="0" smtClean="0"/>
            <a:t> </a:t>
          </a:r>
          <a:r>
            <a:rPr lang="da-DK" dirty="0" err="1" smtClean="0"/>
            <a:t>unprepared</a:t>
          </a:r>
          <a:r>
            <a:rPr lang="da-DK" dirty="0" smtClean="0"/>
            <a:t> for new </a:t>
          </a:r>
          <a:r>
            <a:rPr lang="da-DK" dirty="0" err="1" smtClean="0"/>
            <a:t>climate</a:t>
          </a:r>
          <a:r>
            <a:rPr lang="da-DK" dirty="0" smtClean="0"/>
            <a:t> </a:t>
          </a:r>
          <a:r>
            <a:rPr lang="da-DK" dirty="0" err="1" smtClean="0"/>
            <a:t>regulations</a:t>
          </a:r>
          <a:r>
            <a:rPr lang="da-DK" dirty="0" smtClean="0"/>
            <a:t> </a:t>
          </a:r>
          <a:r>
            <a:rPr lang="da-DK" dirty="0" err="1" smtClean="0"/>
            <a:t>such</a:t>
          </a:r>
          <a:r>
            <a:rPr lang="da-DK" dirty="0" smtClean="0"/>
            <a:t> as </a:t>
          </a:r>
          <a:r>
            <a:rPr lang="da-DK" dirty="0" err="1" smtClean="0"/>
            <a:t>carbon</a:t>
          </a:r>
          <a:r>
            <a:rPr lang="da-DK" dirty="0" smtClean="0"/>
            <a:t> </a:t>
          </a:r>
          <a:r>
            <a:rPr lang="da-DK" dirty="0" err="1" smtClean="0"/>
            <a:t>pricing</a:t>
          </a:r>
          <a:r>
            <a:rPr lang="da-DK" dirty="0" smtClean="0"/>
            <a:t>. </a:t>
          </a:r>
          <a:r>
            <a:rPr lang="da-DK" dirty="0" err="1" smtClean="0"/>
            <a:t>They</a:t>
          </a:r>
          <a:r>
            <a:rPr lang="da-DK" dirty="0" smtClean="0"/>
            <a:t> </a:t>
          </a:r>
          <a:r>
            <a:rPr lang="da-DK" dirty="0" err="1" smtClean="0"/>
            <a:t>can</a:t>
          </a:r>
          <a:r>
            <a:rPr lang="da-DK" dirty="0" smtClean="0"/>
            <a:t> </a:t>
          </a:r>
          <a:r>
            <a:rPr lang="da-DK" dirty="0" err="1" smtClean="0"/>
            <a:t>face</a:t>
          </a:r>
          <a:r>
            <a:rPr lang="da-DK" dirty="0" smtClean="0"/>
            <a:t> </a:t>
          </a:r>
          <a:r>
            <a:rPr lang="da-DK" dirty="0" err="1" smtClean="0"/>
            <a:t>increased</a:t>
          </a:r>
          <a:r>
            <a:rPr lang="da-DK" dirty="0" smtClean="0"/>
            <a:t> </a:t>
          </a:r>
          <a:r>
            <a:rPr lang="da-DK" dirty="0" err="1" smtClean="0"/>
            <a:t>costs</a:t>
          </a:r>
          <a:r>
            <a:rPr lang="da-DK" dirty="0" smtClean="0"/>
            <a:t> and </a:t>
          </a:r>
          <a:r>
            <a:rPr lang="da-DK" dirty="0" err="1" smtClean="0"/>
            <a:t>loss</a:t>
          </a:r>
          <a:r>
            <a:rPr lang="da-DK" dirty="0" smtClean="0"/>
            <a:t> of </a:t>
          </a:r>
          <a:r>
            <a:rPr lang="da-DK" dirty="0" err="1" smtClean="0"/>
            <a:t>market</a:t>
          </a:r>
          <a:r>
            <a:rPr lang="da-DK" dirty="0" smtClean="0"/>
            <a:t> </a:t>
          </a:r>
          <a:r>
            <a:rPr lang="da-DK" dirty="0" err="1" smtClean="0"/>
            <a:t>share</a:t>
          </a:r>
          <a:r>
            <a:rPr lang="da-DK" dirty="0" smtClean="0"/>
            <a:t> relative to </a:t>
          </a:r>
          <a:r>
            <a:rPr lang="da-DK" dirty="0" err="1" smtClean="0"/>
            <a:t>competitors</a:t>
          </a:r>
          <a:endParaRPr lang="da-DK" dirty="0"/>
        </a:p>
      </dgm:t>
    </dgm:pt>
    <dgm:pt modelId="{7E7C79F9-7831-4F88-A8B0-55F631384548}" type="parTrans" cxnId="{F40A1BBF-3BA2-4CFA-95DA-A733EBC38CCB}">
      <dgm:prSet/>
      <dgm:spPr/>
      <dgm:t>
        <a:bodyPr/>
        <a:lstStyle/>
        <a:p>
          <a:endParaRPr lang="da-DK"/>
        </a:p>
      </dgm:t>
    </dgm:pt>
    <dgm:pt modelId="{9D399D76-38A2-48DF-8446-B7B48E865BA2}" type="sibTrans" cxnId="{F40A1BBF-3BA2-4CFA-95DA-A733EBC38CCB}">
      <dgm:prSet/>
      <dgm:spPr/>
      <dgm:t>
        <a:bodyPr/>
        <a:lstStyle/>
        <a:p>
          <a:endParaRPr lang="da-DK"/>
        </a:p>
      </dgm:t>
    </dgm:pt>
    <dgm:pt modelId="{55E78AF1-6615-4B61-94CD-1D4D0291BEBC}">
      <dgm:prSet phldrT="[Tekst]"/>
      <dgm:spPr>
        <a:solidFill>
          <a:schemeClr val="accent1">
            <a:lumMod val="75000"/>
          </a:schemeClr>
        </a:solidFill>
      </dgm:spPr>
      <dgm:t>
        <a:bodyPr/>
        <a:lstStyle/>
        <a:p>
          <a:r>
            <a:rPr lang="en-US" b="1" dirty="0" smtClean="0"/>
            <a:t>• Government-led national just transition plans will channel investment towards industries which are able to smoothly transition and provide decent jobs. Businesses that have just transition provisions will be best positioned.</a:t>
          </a:r>
          <a:endParaRPr lang="da-DK" b="1" dirty="0" smtClean="0"/>
        </a:p>
        <a:p>
          <a:r>
            <a:rPr lang="en-US" b="1" dirty="0" smtClean="0"/>
            <a:t>• Prepared businesses can enter into policy dialogues with government and unions to help shape regulations and legal reforms, ensuring these address the needs of workers and enterprises.</a:t>
          </a:r>
          <a:endParaRPr lang="da-DK" dirty="0"/>
        </a:p>
      </dgm:t>
    </dgm:pt>
    <dgm:pt modelId="{2455C7C0-B08F-4A49-A600-6110C0C09D61}" type="parTrans" cxnId="{05565B51-021B-4F62-8E1E-493C5B246B95}">
      <dgm:prSet/>
      <dgm:spPr/>
      <dgm:t>
        <a:bodyPr/>
        <a:lstStyle/>
        <a:p>
          <a:endParaRPr lang="da-DK"/>
        </a:p>
      </dgm:t>
    </dgm:pt>
    <dgm:pt modelId="{D661515A-DAE4-4FE2-A2B6-AE5090A87436}" type="sibTrans" cxnId="{05565B51-021B-4F62-8E1E-493C5B246B95}">
      <dgm:prSet/>
      <dgm:spPr/>
      <dgm:t>
        <a:bodyPr/>
        <a:lstStyle/>
        <a:p>
          <a:endParaRPr lang="da-DK"/>
        </a:p>
      </dgm:t>
    </dgm:pt>
    <dgm:pt modelId="{1927E1F2-9C8B-4A86-A836-5A652E644DB8}" type="pres">
      <dgm:prSet presAssocID="{9F8665A1-DEE2-4DE5-91C4-DF0086A0B010}" presName="diagram" presStyleCnt="0">
        <dgm:presLayoutVars>
          <dgm:dir/>
          <dgm:resizeHandles val="exact"/>
        </dgm:presLayoutVars>
      </dgm:prSet>
      <dgm:spPr/>
      <dgm:t>
        <a:bodyPr/>
        <a:lstStyle/>
        <a:p>
          <a:endParaRPr lang="da-DK"/>
        </a:p>
      </dgm:t>
    </dgm:pt>
    <dgm:pt modelId="{2EFAD605-AA35-4860-AE24-D1340E2B1BCE}" type="pres">
      <dgm:prSet presAssocID="{76C7190D-DD75-450B-B015-B6BC37D88129}" presName="arrow" presStyleLbl="node1" presStyleIdx="0" presStyleCnt="2" custScaleX="131042">
        <dgm:presLayoutVars>
          <dgm:bulletEnabled val="1"/>
        </dgm:presLayoutVars>
      </dgm:prSet>
      <dgm:spPr/>
      <dgm:t>
        <a:bodyPr/>
        <a:lstStyle/>
        <a:p>
          <a:endParaRPr lang="da-DK"/>
        </a:p>
      </dgm:t>
    </dgm:pt>
    <dgm:pt modelId="{26043E85-848E-49BD-AB08-8A4FD45BD463}" type="pres">
      <dgm:prSet presAssocID="{55E78AF1-6615-4B61-94CD-1D4D0291BEBC}" presName="arrow" presStyleLbl="node1" presStyleIdx="1" presStyleCnt="2" custScaleX="131042">
        <dgm:presLayoutVars>
          <dgm:bulletEnabled val="1"/>
        </dgm:presLayoutVars>
      </dgm:prSet>
      <dgm:spPr/>
      <dgm:t>
        <a:bodyPr/>
        <a:lstStyle/>
        <a:p>
          <a:endParaRPr lang="da-DK"/>
        </a:p>
      </dgm:t>
    </dgm:pt>
  </dgm:ptLst>
  <dgm:cxnLst>
    <dgm:cxn modelId="{10811D26-EFDF-401E-8C6F-978D13105784}" type="presOf" srcId="{9F8665A1-DEE2-4DE5-91C4-DF0086A0B010}" destId="{1927E1F2-9C8B-4A86-A836-5A652E644DB8}" srcOrd="0" destOrd="0" presId="urn:microsoft.com/office/officeart/2005/8/layout/arrow5"/>
    <dgm:cxn modelId="{F40A1BBF-3BA2-4CFA-95DA-A733EBC38CCB}" srcId="{9F8665A1-DEE2-4DE5-91C4-DF0086A0B010}" destId="{76C7190D-DD75-450B-B015-B6BC37D88129}" srcOrd="0" destOrd="0" parTransId="{7E7C79F9-7831-4F88-A8B0-55F631384548}" sibTransId="{9D399D76-38A2-48DF-8446-B7B48E865BA2}"/>
    <dgm:cxn modelId="{3D22F4E4-3791-4ACB-9EDA-26D39FB6B5C8}" type="presOf" srcId="{55E78AF1-6615-4B61-94CD-1D4D0291BEBC}" destId="{26043E85-848E-49BD-AB08-8A4FD45BD463}" srcOrd="0" destOrd="0" presId="urn:microsoft.com/office/officeart/2005/8/layout/arrow5"/>
    <dgm:cxn modelId="{05565B51-021B-4F62-8E1E-493C5B246B95}" srcId="{9F8665A1-DEE2-4DE5-91C4-DF0086A0B010}" destId="{55E78AF1-6615-4B61-94CD-1D4D0291BEBC}" srcOrd="1" destOrd="0" parTransId="{2455C7C0-B08F-4A49-A600-6110C0C09D61}" sibTransId="{D661515A-DAE4-4FE2-A2B6-AE5090A87436}"/>
    <dgm:cxn modelId="{C9185250-6545-4FC9-B51F-CC24504173B9}" type="presOf" srcId="{76C7190D-DD75-450B-B015-B6BC37D88129}" destId="{2EFAD605-AA35-4860-AE24-D1340E2B1BCE}" srcOrd="0" destOrd="0" presId="urn:microsoft.com/office/officeart/2005/8/layout/arrow5"/>
    <dgm:cxn modelId="{60432A5C-A529-4C1A-8AAC-09D2AE144E3E}" type="presParOf" srcId="{1927E1F2-9C8B-4A86-A836-5A652E644DB8}" destId="{2EFAD605-AA35-4860-AE24-D1340E2B1BCE}" srcOrd="0" destOrd="0" presId="urn:microsoft.com/office/officeart/2005/8/layout/arrow5"/>
    <dgm:cxn modelId="{3F4DDED5-40F3-4126-A934-A0E581783FA8}" type="presParOf" srcId="{1927E1F2-9C8B-4A86-A836-5A652E644DB8}" destId="{26043E85-848E-49BD-AB08-8A4FD45BD463}" srcOrd="1" destOrd="0" presId="urn:microsoft.com/office/officeart/2005/8/layout/arrow5"/>
  </dgm:cxnLst>
  <dgm:bg/>
  <dgm:whole/>
</dgm:dataModel>
</file>

<file path=ppt/diagrams/data3.xml><?xml version="1.0" encoding="utf-8"?>
<dgm:dataModel xmlns:dgm="http://schemas.openxmlformats.org/drawingml/2006/diagram" xmlns:a="http://schemas.openxmlformats.org/drawingml/2006/main">
  <dgm:ptLst>
    <dgm:pt modelId="{9F8665A1-DEE2-4DE5-91C4-DF0086A0B010}" type="doc">
      <dgm:prSet loTypeId="urn:microsoft.com/office/officeart/2005/8/layout/arrow5" loCatId="process" qsTypeId="urn:microsoft.com/office/officeart/2005/8/quickstyle/simple1" qsCatId="simple" csTypeId="urn:microsoft.com/office/officeart/2005/8/colors/colorful1" csCatId="colorful" phldr="1"/>
      <dgm:spPr/>
      <dgm:t>
        <a:bodyPr/>
        <a:lstStyle/>
        <a:p>
          <a:endParaRPr lang="da-DK"/>
        </a:p>
      </dgm:t>
    </dgm:pt>
    <dgm:pt modelId="{76C7190D-DD75-450B-B015-B6BC37D88129}">
      <dgm:prSet phldrT="[Tekst]"/>
      <dgm:spPr>
        <a:solidFill>
          <a:schemeClr val="accent6">
            <a:lumMod val="75000"/>
          </a:schemeClr>
        </a:solidFill>
      </dgm:spPr>
      <dgm:t>
        <a:bodyPr/>
        <a:lstStyle/>
        <a:p>
          <a:r>
            <a:rPr lang="en-US" b="1" dirty="0" smtClean="0"/>
            <a:t>•</a:t>
          </a:r>
          <a:r>
            <a:rPr lang="en-US" b="0" dirty="0" smtClean="0"/>
            <a:t> Rapid d</a:t>
          </a:r>
          <a:r>
            <a:rPr lang="da-DK" b="0" dirty="0" err="1" smtClean="0"/>
            <a:t>eployment</a:t>
          </a:r>
          <a:r>
            <a:rPr lang="da-DK" b="0" dirty="0" smtClean="0"/>
            <a:t> of </a:t>
          </a:r>
          <a:r>
            <a:rPr lang="da-DK" b="0" dirty="0" err="1" smtClean="0"/>
            <a:t>retraining/hiring</a:t>
          </a:r>
          <a:r>
            <a:rPr lang="da-DK" b="0" dirty="0" smtClean="0"/>
            <a:t> </a:t>
          </a:r>
          <a:r>
            <a:rPr lang="da-DK" b="0" dirty="0" err="1" smtClean="0"/>
            <a:t>schemes</a:t>
          </a:r>
          <a:r>
            <a:rPr lang="da-DK" b="0" dirty="0" smtClean="0"/>
            <a:t>  </a:t>
          </a:r>
          <a:r>
            <a:rPr lang="da-DK" b="0" dirty="0" err="1" smtClean="0"/>
            <a:t>are</a:t>
          </a:r>
          <a:r>
            <a:rPr lang="da-DK" b="0" dirty="0" smtClean="0"/>
            <a:t> more </a:t>
          </a:r>
          <a:r>
            <a:rPr lang="da-DK" b="0" dirty="0" err="1" smtClean="0"/>
            <a:t>costly</a:t>
          </a:r>
          <a:r>
            <a:rPr lang="da-DK" b="0" dirty="0" smtClean="0"/>
            <a:t> </a:t>
          </a:r>
          <a:r>
            <a:rPr lang="da-DK" b="0" dirty="0" err="1" smtClean="0"/>
            <a:t>than</a:t>
          </a:r>
          <a:r>
            <a:rPr lang="da-DK" b="0" dirty="0" smtClean="0"/>
            <a:t> </a:t>
          </a:r>
          <a:r>
            <a:rPr lang="da-DK" b="0" dirty="0" err="1" smtClean="0"/>
            <a:t>long-term</a:t>
          </a:r>
          <a:r>
            <a:rPr lang="da-DK" b="0" dirty="0" smtClean="0"/>
            <a:t>, </a:t>
          </a:r>
          <a:r>
            <a:rPr lang="da-DK" dirty="0" err="1" smtClean="0"/>
            <a:t>pre-planned</a:t>
          </a:r>
          <a:r>
            <a:rPr lang="da-DK" dirty="0" smtClean="0"/>
            <a:t> </a:t>
          </a:r>
          <a:r>
            <a:rPr lang="da-DK" dirty="0" err="1" smtClean="0"/>
            <a:t>schemes</a:t>
          </a:r>
          <a:r>
            <a:rPr lang="da-DK" dirty="0" smtClean="0"/>
            <a:t> </a:t>
          </a:r>
          <a:r>
            <a:rPr lang="da-DK" dirty="0" err="1" smtClean="0"/>
            <a:t>developed</a:t>
          </a:r>
          <a:r>
            <a:rPr lang="da-DK" dirty="0" smtClean="0"/>
            <a:t> </a:t>
          </a:r>
          <a:r>
            <a:rPr lang="da-DK" dirty="0" err="1" smtClean="0"/>
            <a:t>through</a:t>
          </a:r>
          <a:r>
            <a:rPr lang="da-DK" dirty="0" smtClean="0"/>
            <a:t> social </a:t>
          </a:r>
          <a:r>
            <a:rPr lang="da-DK" dirty="0" err="1" smtClean="0"/>
            <a:t>dialogue</a:t>
          </a:r>
          <a:r>
            <a:rPr lang="da-DK" dirty="0" smtClean="0"/>
            <a:t> </a:t>
          </a:r>
          <a:r>
            <a:rPr lang="da-DK" dirty="0" err="1" smtClean="0"/>
            <a:t>This</a:t>
          </a:r>
          <a:r>
            <a:rPr lang="da-DK" dirty="0" smtClean="0"/>
            <a:t> </a:t>
          </a:r>
          <a:r>
            <a:rPr lang="da-DK" dirty="0" err="1" smtClean="0"/>
            <a:t>can</a:t>
          </a:r>
          <a:r>
            <a:rPr lang="da-DK" dirty="0" smtClean="0"/>
            <a:t> </a:t>
          </a:r>
          <a:r>
            <a:rPr lang="da-DK" dirty="0" err="1" smtClean="0"/>
            <a:t>affect</a:t>
          </a:r>
          <a:r>
            <a:rPr lang="da-DK" dirty="0" smtClean="0"/>
            <a:t> </a:t>
          </a:r>
          <a:r>
            <a:rPr lang="da-DK" dirty="0" err="1" smtClean="0"/>
            <a:t>competetiveness</a:t>
          </a:r>
          <a:r>
            <a:rPr lang="da-DK" dirty="0" smtClean="0"/>
            <a:t> and </a:t>
          </a:r>
          <a:r>
            <a:rPr lang="da-DK" dirty="0" err="1" smtClean="0"/>
            <a:t>abiility</a:t>
          </a:r>
          <a:r>
            <a:rPr lang="da-DK" dirty="0" smtClean="0"/>
            <a:t> to </a:t>
          </a:r>
          <a:r>
            <a:rPr lang="da-DK" dirty="0" err="1" smtClean="0"/>
            <a:t>produce</a:t>
          </a:r>
          <a:r>
            <a:rPr lang="da-DK" dirty="0" smtClean="0"/>
            <a:t> new </a:t>
          </a:r>
          <a:r>
            <a:rPr lang="da-DK" dirty="0" err="1" smtClean="0"/>
            <a:t>products</a:t>
          </a:r>
          <a:r>
            <a:rPr lang="da-DK" dirty="0" smtClean="0"/>
            <a:t> and services.</a:t>
          </a:r>
          <a:br>
            <a:rPr lang="da-DK" dirty="0" smtClean="0"/>
          </a:br>
          <a:r>
            <a:rPr lang="da-DK" dirty="0" smtClean="0"/>
            <a:t/>
          </a:r>
          <a:br>
            <a:rPr lang="da-DK" dirty="0" smtClean="0"/>
          </a:br>
          <a:r>
            <a:rPr lang="en-US" b="1" dirty="0" smtClean="0"/>
            <a:t>• </a:t>
          </a:r>
          <a:r>
            <a:rPr lang="da-DK" dirty="0" err="1" smtClean="0"/>
            <a:t>Failing</a:t>
          </a:r>
          <a:r>
            <a:rPr lang="da-DK" dirty="0" smtClean="0"/>
            <a:t> to </a:t>
          </a:r>
          <a:r>
            <a:rPr lang="da-DK" dirty="0" err="1" smtClean="0"/>
            <a:t>consult</a:t>
          </a:r>
          <a:r>
            <a:rPr lang="da-DK" dirty="0" smtClean="0"/>
            <a:t> </a:t>
          </a:r>
          <a:r>
            <a:rPr lang="da-DK" dirty="0" err="1" smtClean="0"/>
            <a:t>with</a:t>
          </a:r>
          <a:r>
            <a:rPr lang="da-DK" dirty="0" smtClean="0"/>
            <a:t> </a:t>
          </a:r>
          <a:r>
            <a:rPr lang="da-DK" dirty="0" err="1" smtClean="0"/>
            <a:t>workers</a:t>
          </a:r>
          <a:r>
            <a:rPr lang="da-DK" dirty="0" smtClean="0"/>
            <a:t> and unions </a:t>
          </a:r>
          <a:r>
            <a:rPr lang="da-DK" dirty="0" err="1" smtClean="0"/>
            <a:t>on</a:t>
          </a:r>
          <a:r>
            <a:rPr lang="da-DK" dirty="0" smtClean="0"/>
            <a:t> </a:t>
          </a:r>
          <a:r>
            <a:rPr lang="da-DK" dirty="0" err="1" smtClean="0"/>
            <a:t>improving</a:t>
          </a:r>
          <a:r>
            <a:rPr lang="da-DK" dirty="0" smtClean="0"/>
            <a:t> </a:t>
          </a:r>
          <a:r>
            <a:rPr lang="da-DK" dirty="0" err="1" smtClean="0"/>
            <a:t>skills</a:t>
          </a:r>
          <a:r>
            <a:rPr lang="da-DK" dirty="0" smtClean="0"/>
            <a:t> and </a:t>
          </a:r>
          <a:r>
            <a:rPr lang="da-DK" dirty="0" err="1" smtClean="0"/>
            <a:t>processes</a:t>
          </a:r>
          <a:r>
            <a:rPr lang="da-DK" dirty="0" smtClean="0"/>
            <a:t> </a:t>
          </a:r>
          <a:r>
            <a:rPr lang="da-DK" dirty="0" err="1" smtClean="0"/>
            <a:t>can</a:t>
          </a:r>
          <a:r>
            <a:rPr lang="da-DK" dirty="0" smtClean="0"/>
            <a:t> </a:t>
          </a:r>
          <a:r>
            <a:rPr lang="da-DK" dirty="0" err="1" smtClean="0"/>
            <a:t>mean</a:t>
          </a:r>
          <a:r>
            <a:rPr lang="da-DK" dirty="0" smtClean="0"/>
            <a:t> missing </a:t>
          </a:r>
          <a:r>
            <a:rPr lang="da-DK" dirty="0" err="1" smtClean="0"/>
            <a:t>on</a:t>
          </a:r>
          <a:r>
            <a:rPr lang="da-DK" dirty="0" smtClean="0"/>
            <a:t> </a:t>
          </a:r>
          <a:r>
            <a:rPr lang="da-DK" dirty="0" err="1" smtClean="0"/>
            <a:t>important</a:t>
          </a:r>
          <a:r>
            <a:rPr lang="da-DK" dirty="0" smtClean="0"/>
            <a:t> </a:t>
          </a:r>
          <a:r>
            <a:rPr lang="da-DK" dirty="0" err="1" smtClean="0"/>
            <a:t>knowledge</a:t>
          </a:r>
          <a:r>
            <a:rPr lang="da-DK" dirty="0" smtClean="0"/>
            <a:t> and </a:t>
          </a:r>
          <a:r>
            <a:rPr lang="da-DK" dirty="0" err="1" smtClean="0"/>
            <a:t>insights</a:t>
          </a:r>
          <a:endParaRPr lang="da-DK" dirty="0"/>
        </a:p>
      </dgm:t>
    </dgm:pt>
    <dgm:pt modelId="{7E7C79F9-7831-4F88-A8B0-55F631384548}" type="parTrans" cxnId="{F40A1BBF-3BA2-4CFA-95DA-A733EBC38CCB}">
      <dgm:prSet/>
      <dgm:spPr/>
      <dgm:t>
        <a:bodyPr/>
        <a:lstStyle/>
        <a:p>
          <a:endParaRPr lang="da-DK"/>
        </a:p>
      </dgm:t>
    </dgm:pt>
    <dgm:pt modelId="{9D399D76-38A2-48DF-8446-B7B48E865BA2}" type="sibTrans" cxnId="{F40A1BBF-3BA2-4CFA-95DA-A733EBC38CCB}">
      <dgm:prSet/>
      <dgm:spPr/>
      <dgm:t>
        <a:bodyPr/>
        <a:lstStyle/>
        <a:p>
          <a:endParaRPr lang="da-DK"/>
        </a:p>
      </dgm:t>
    </dgm:pt>
    <dgm:pt modelId="{55E78AF1-6615-4B61-94CD-1D4D0291BEBC}">
      <dgm:prSet phldrT="[Tekst]"/>
      <dgm:spPr>
        <a:solidFill>
          <a:schemeClr val="accent1">
            <a:lumMod val="75000"/>
          </a:schemeClr>
        </a:solidFill>
      </dgm:spPr>
      <dgm:t>
        <a:bodyPr/>
        <a:lstStyle/>
        <a:p>
          <a:r>
            <a:rPr lang="en-US" b="1" dirty="0" smtClean="0"/>
            <a:t>• Social dialogue to identify skills needs, and business investment in </a:t>
          </a:r>
          <a:r>
            <a:rPr lang="en-US" b="1" dirty="0" err="1" smtClean="0"/>
            <a:t>reskilling</a:t>
          </a:r>
          <a:r>
            <a:rPr lang="en-US" b="1" dirty="0" smtClean="0"/>
            <a:t>/retraining can help companies move up the value chain and grasp new commercial and technical opportunities</a:t>
          </a:r>
        </a:p>
        <a:p>
          <a:r>
            <a:rPr lang="en-US" b="1" dirty="0" smtClean="0"/>
            <a:t>• Employee participation in training decisions can help identify crucial areas for skill and industrial </a:t>
          </a:r>
          <a:r>
            <a:rPr lang="da-DK" b="1" dirty="0" err="1" smtClean="0"/>
            <a:t>upgrading</a:t>
          </a:r>
          <a:r>
            <a:rPr lang="da-DK" b="1" dirty="0" smtClean="0"/>
            <a:t>, </a:t>
          </a:r>
          <a:r>
            <a:rPr lang="da-DK" b="1" dirty="0" err="1" smtClean="0"/>
            <a:t>benefiting</a:t>
          </a:r>
          <a:r>
            <a:rPr lang="da-DK" b="1" dirty="0" smtClean="0"/>
            <a:t> business performance.</a:t>
          </a:r>
          <a:endParaRPr lang="da-DK" dirty="0"/>
        </a:p>
      </dgm:t>
    </dgm:pt>
    <dgm:pt modelId="{2455C7C0-B08F-4A49-A600-6110C0C09D61}" type="parTrans" cxnId="{05565B51-021B-4F62-8E1E-493C5B246B95}">
      <dgm:prSet/>
      <dgm:spPr/>
      <dgm:t>
        <a:bodyPr/>
        <a:lstStyle/>
        <a:p>
          <a:endParaRPr lang="da-DK"/>
        </a:p>
      </dgm:t>
    </dgm:pt>
    <dgm:pt modelId="{D661515A-DAE4-4FE2-A2B6-AE5090A87436}" type="sibTrans" cxnId="{05565B51-021B-4F62-8E1E-493C5B246B95}">
      <dgm:prSet/>
      <dgm:spPr/>
      <dgm:t>
        <a:bodyPr/>
        <a:lstStyle/>
        <a:p>
          <a:endParaRPr lang="da-DK"/>
        </a:p>
      </dgm:t>
    </dgm:pt>
    <dgm:pt modelId="{1927E1F2-9C8B-4A86-A836-5A652E644DB8}" type="pres">
      <dgm:prSet presAssocID="{9F8665A1-DEE2-4DE5-91C4-DF0086A0B010}" presName="diagram" presStyleCnt="0">
        <dgm:presLayoutVars>
          <dgm:dir/>
          <dgm:resizeHandles val="exact"/>
        </dgm:presLayoutVars>
      </dgm:prSet>
      <dgm:spPr/>
      <dgm:t>
        <a:bodyPr/>
        <a:lstStyle/>
        <a:p>
          <a:endParaRPr lang="da-DK"/>
        </a:p>
      </dgm:t>
    </dgm:pt>
    <dgm:pt modelId="{2EFAD605-AA35-4860-AE24-D1340E2B1BCE}" type="pres">
      <dgm:prSet presAssocID="{76C7190D-DD75-450B-B015-B6BC37D88129}" presName="arrow" presStyleLbl="node1" presStyleIdx="0" presStyleCnt="2" custScaleX="126189">
        <dgm:presLayoutVars>
          <dgm:bulletEnabled val="1"/>
        </dgm:presLayoutVars>
      </dgm:prSet>
      <dgm:spPr/>
      <dgm:t>
        <a:bodyPr/>
        <a:lstStyle/>
        <a:p>
          <a:endParaRPr lang="da-DK"/>
        </a:p>
      </dgm:t>
    </dgm:pt>
    <dgm:pt modelId="{26043E85-848E-49BD-AB08-8A4FD45BD463}" type="pres">
      <dgm:prSet presAssocID="{55E78AF1-6615-4B61-94CD-1D4D0291BEBC}" presName="arrow" presStyleLbl="node1" presStyleIdx="1" presStyleCnt="2" custScaleX="126189">
        <dgm:presLayoutVars>
          <dgm:bulletEnabled val="1"/>
        </dgm:presLayoutVars>
      </dgm:prSet>
      <dgm:spPr/>
      <dgm:t>
        <a:bodyPr/>
        <a:lstStyle/>
        <a:p>
          <a:endParaRPr lang="da-DK"/>
        </a:p>
      </dgm:t>
    </dgm:pt>
  </dgm:ptLst>
  <dgm:cxnLst>
    <dgm:cxn modelId="{2E941255-B935-4B43-A48C-E1BFFFDD5E27}" type="presOf" srcId="{55E78AF1-6615-4B61-94CD-1D4D0291BEBC}" destId="{26043E85-848E-49BD-AB08-8A4FD45BD463}" srcOrd="0" destOrd="0" presId="urn:microsoft.com/office/officeart/2005/8/layout/arrow5"/>
    <dgm:cxn modelId="{F40A1BBF-3BA2-4CFA-95DA-A733EBC38CCB}" srcId="{9F8665A1-DEE2-4DE5-91C4-DF0086A0B010}" destId="{76C7190D-DD75-450B-B015-B6BC37D88129}" srcOrd="0" destOrd="0" parTransId="{7E7C79F9-7831-4F88-A8B0-55F631384548}" sibTransId="{9D399D76-38A2-48DF-8446-B7B48E865BA2}"/>
    <dgm:cxn modelId="{F83EE0FE-6E2C-4149-8EF2-5F948C5E57B8}" type="presOf" srcId="{9F8665A1-DEE2-4DE5-91C4-DF0086A0B010}" destId="{1927E1F2-9C8B-4A86-A836-5A652E644DB8}" srcOrd="0" destOrd="0" presId="urn:microsoft.com/office/officeart/2005/8/layout/arrow5"/>
    <dgm:cxn modelId="{BD96700E-3C72-422B-8472-3DC6414EFEA7}" type="presOf" srcId="{76C7190D-DD75-450B-B015-B6BC37D88129}" destId="{2EFAD605-AA35-4860-AE24-D1340E2B1BCE}" srcOrd="0" destOrd="0" presId="urn:microsoft.com/office/officeart/2005/8/layout/arrow5"/>
    <dgm:cxn modelId="{05565B51-021B-4F62-8E1E-493C5B246B95}" srcId="{9F8665A1-DEE2-4DE5-91C4-DF0086A0B010}" destId="{55E78AF1-6615-4B61-94CD-1D4D0291BEBC}" srcOrd="1" destOrd="0" parTransId="{2455C7C0-B08F-4A49-A600-6110C0C09D61}" sibTransId="{D661515A-DAE4-4FE2-A2B6-AE5090A87436}"/>
    <dgm:cxn modelId="{830CBB0B-BB60-4587-86EF-EC1B27F68C25}" type="presParOf" srcId="{1927E1F2-9C8B-4A86-A836-5A652E644DB8}" destId="{2EFAD605-AA35-4860-AE24-D1340E2B1BCE}" srcOrd="0" destOrd="0" presId="urn:microsoft.com/office/officeart/2005/8/layout/arrow5"/>
    <dgm:cxn modelId="{0B545CE8-5933-40DB-A6BA-E25D917C735D}" type="presParOf" srcId="{1927E1F2-9C8B-4A86-A836-5A652E644DB8}" destId="{26043E85-848E-49BD-AB08-8A4FD45BD463}" srcOrd="1" destOrd="0" presId="urn:microsoft.com/office/officeart/2005/8/layout/arrow5"/>
  </dgm:cxnLst>
  <dgm:bg/>
  <dgm:whole/>
</dgm:dataModel>
</file>

<file path=ppt/diagrams/data4.xml><?xml version="1.0" encoding="utf-8"?>
<dgm:dataModel xmlns:dgm="http://schemas.openxmlformats.org/drawingml/2006/diagram" xmlns:a="http://schemas.openxmlformats.org/drawingml/2006/main">
  <dgm:ptLst>
    <dgm:pt modelId="{9F8665A1-DEE2-4DE5-91C4-DF0086A0B010}" type="doc">
      <dgm:prSet loTypeId="urn:microsoft.com/office/officeart/2005/8/layout/arrow5" loCatId="process" qsTypeId="urn:microsoft.com/office/officeart/2005/8/quickstyle/simple1" qsCatId="simple" csTypeId="urn:microsoft.com/office/officeart/2005/8/colors/colorful1" csCatId="colorful" phldr="1"/>
      <dgm:spPr/>
      <dgm:t>
        <a:bodyPr/>
        <a:lstStyle/>
        <a:p>
          <a:endParaRPr lang="da-DK"/>
        </a:p>
      </dgm:t>
    </dgm:pt>
    <dgm:pt modelId="{76C7190D-DD75-450B-B015-B6BC37D88129}">
      <dgm:prSet phldrT="[Tekst]"/>
      <dgm:spPr>
        <a:solidFill>
          <a:schemeClr val="accent6">
            <a:lumMod val="75000"/>
          </a:schemeClr>
        </a:solidFill>
      </dgm:spPr>
      <dgm:t>
        <a:bodyPr/>
        <a:lstStyle/>
        <a:p>
          <a:r>
            <a:rPr lang="en-US" b="1" dirty="0" smtClean="0"/>
            <a:t>• S</a:t>
          </a:r>
          <a:r>
            <a:rPr lang="en-US" dirty="0" smtClean="0"/>
            <a:t>udden market shifts can </a:t>
          </a:r>
          <a:r>
            <a:rPr lang="da-DK" dirty="0" err="1" smtClean="0"/>
            <a:t>impact</a:t>
          </a:r>
          <a:r>
            <a:rPr lang="da-DK" dirty="0" smtClean="0"/>
            <a:t> </a:t>
          </a:r>
          <a:r>
            <a:rPr lang="da-DK" dirty="0" err="1" smtClean="0"/>
            <a:t>businesses</a:t>
          </a:r>
          <a:r>
            <a:rPr lang="da-DK" dirty="0" smtClean="0"/>
            <a:t> and </a:t>
          </a:r>
          <a:r>
            <a:rPr lang="da-DK" dirty="0" err="1" smtClean="0"/>
            <a:t>workers</a:t>
          </a:r>
          <a:r>
            <a:rPr lang="da-DK" dirty="0" smtClean="0"/>
            <a:t>, </a:t>
          </a:r>
          <a:r>
            <a:rPr lang="da-DK" dirty="0" err="1" smtClean="0"/>
            <a:t>threatening</a:t>
          </a:r>
          <a:r>
            <a:rPr lang="da-DK" dirty="0" smtClean="0"/>
            <a:t> </a:t>
          </a:r>
          <a:r>
            <a:rPr lang="da-DK" dirty="0" err="1" smtClean="0"/>
            <a:t>revenues</a:t>
          </a:r>
          <a:r>
            <a:rPr lang="da-DK" dirty="0" smtClean="0"/>
            <a:t> and jobs. </a:t>
          </a:r>
          <a:r>
            <a:rPr lang="da-DK" dirty="0" err="1" smtClean="0"/>
            <a:t>Businesses</a:t>
          </a:r>
          <a:r>
            <a:rPr lang="da-DK" dirty="0" smtClean="0"/>
            <a:t> </a:t>
          </a:r>
          <a:r>
            <a:rPr lang="da-DK" dirty="0" err="1" smtClean="0"/>
            <a:t>with</a:t>
          </a:r>
          <a:r>
            <a:rPr lang="da-DK" dirty="0" smtClean="0"/>
            <a:t> </a:t>
          </a:r>
          <a:r>
            <a:rPr lang="da-DK" dirty="0" err="1" smtClean="0"/>
            <a:t>poor</a:t>
          </a:r>
          <a:r>
            <a:rPr lang="da-DK" dirty="0" smtClean="0"/>
            <a:t> </a:t>
          </a:r>
          <a:r>
            <a:rPr lang="en-US" dirty="0" err="1" smtClean="0"/>
            <a:t>labour</a:t>
          </a:r>
          <a:r>
            <a:rPr lang="en-US" dirty="0" smtClean="0"/>
            <a:t> practices may be less able to adapt quickly while </a:t>
          </a:r>
          <a:r>
            <a:rPr lang="da-DK" dirty="0" err="1" smtClean="0"/>
            <a:t>maintaining</a:t>
          </a:r>
          <a:r>
            <a:rPr lang="da-DK" dirty="0" smtClean="0"/>
            <a:t> </a:t>
          </a:r>
          <a:r>
            <a:rPr lang="da-DK" dirty="0" err="1" smtClean="0"/>
            <a:t>productivity</a:t>
          </a:r>
          <a:r>
            <a:rPr lang="da-DK" dirty="0" smtClean="0"/>
            <a:t>.</a:t>
          </a:r>
          <a:endParaRPr lang="da-DK" dirty="0"/>
        </a:p>
      </dgm:t>
    </dgm:pt>
    <dgm:pt modelId="{7E7C79F9-7831-4F88-A8B0-55F631384548}" type="parTrans" cxnId="{F40A1BBF-3BA2-4CFA-95DA-A733EBC38CCB}">
      <dgm:prSet/>
      <dgm:spPr/>
      <dgm:t>
        <a:bodyPr/>
        <a:lstStyle/>
        <a:p>
          <a:endParaRPr lang="da-DK"/>
        </a:p>
      </dgm:t>
    </dgm:pt>
    <dgm:pt modelId="{9D399D76-38A2-48DF-8446-B7B48E865BA2}" type="sibTrans" cxnId="{F40A1BBF-3BA2-4CFA-95DA-A733EBC38CCB}">
      <dgm:prSet/>
      <dgm:spPr/>
      <dgm:t>
        <a:bodyPr/>
        <a:lstStyle/>
        <a:p>
          <a:endParaRPr lang="da-DK"/>
        </a:p>
      </dgm:t>
    </dgm:pt>
    <dgm:pt modelId="{55E78AF1-6615-4B61-94CD-1D4D0291BEBC}">
      <dgm:prSet phldrT="[Tekst]"/>
      <dgm:spPr>
        <a:solidFill>
          <a:schemeClr val="accent1">
            <a:lumMod val="75000"/>
          </a:schemeClr>
        </a:solidFill>
      </dgm:spPr>
      <dgm:t>
        <a:bodyPr/>
        <a:lstStyle/>
        <a:p>
          <a:r>
            <a:rPr lang="en-US" b="1" dirty="0" smtClean="0"/>
            <a:t>• Social dialogue can help reduce the impact of adverse shocks in the short-term by facilitating adjustments in wages and working time, so that layoffs can be avoided and the business and its workers can adapt to sudden market shifts</a:t>
          </a:r>
        </a:p>
        <a:p>
          <a:r>
            <a:rPr lang="en-US" b="1" dirty="0" smtClean="0"/>
            <a:t>• Good </a:t>
          </a:r>
          <a:r>
            <a:rPr lang="en-US" b="1" dirty="0" err="1" smtClean="0"/>
            <a:t>labour</a:t>
          </a:r>
          <a:r>
            <a:rPr lang="en-US" b="1" dirty="0" smtClean="0"/>
            <a:t> practices and good workforce relations are likely to increase productivity as well as employee creativity and flexibility.</a:t>
          </a:r>
          <a:endParaRPr lang="da-DK" dirty="0"/>
        </a:p>
      </dgm:t>
    </dgm:pt>
    <dgm:pt modelId="{2455C7C0-B08F-4A49-A600-6110C0C09D61}" type="parTrans" cxnId="{05565B51-021B-4F62-8E1E-493C5B246B95}">
      <dgm:prSet/>
      <dgm:spPr/>
      <dgm:t>
        <a:bodyPr/>
        <a:lstStyle/>
        <a:p>
          <a:endParaRPr lang="da-DK"/>
        </a:p>
      </dgm:t>
    </dgm:pt>
    <dgm:pt modelId="{D661515A-DAE4-4FE2-A2B6-AE5090A87436}" type="sibTrans" cxnId="{05565B51-021B-4F62-8E1E-493C5B246B95}">
      <dgm:prSet/>
      <dgm:spPr/>
      <dgm:t>
        <a:bodyPr/>
        <a:lstStyle/>
        <a:p>
          <a:endParaRPr lang="da-DK"/>
        </a:p>
      </dgm:t>
    </dgm:pt>
    <dgm:pt modelId="{1927E1F2-9C8B-4A86-A836-5A652E644DB8}" type="pres">
      <dgm:prSet presAssocID="{9F8665A1-DEE2-4DE5-91C4-DF0086A0B010}" presName="diagram" presStyleCnt="0">
        <dgm:presLayoutVars>
          <dgm:dir/>
          <dgm:resizeHandles val="exact"/>
        </dgm:presLayoutVars>
      </dgm:prSet>
      <dgm:spPr/>
      <dgm:t>
        <a:bodyPr/>
        <a:lstStyle/>
        <a:p>
          <a:endParaRPr lang="da-DK"/>
        </a:p>
      </dgm:t>
    </dgm:pt>
    <dgm:pt modelId="{2EFAD605-AA35-4860-AE24-D1340E2B1BCE}" type="pres">
      <dgm:prSet presAssocID="{76C7190D-DD75-450B-B015-B6BC37D88129}" presName="arrow" presStyleLbl="node1" presStyleIdx="0" presStyleCnt="2" custScaleX="121336">
        <dgm:presLayoutVars>
          <dgm:bulletEnabled val="1"/>
        </dgm:presLayoutVars>
      </dgm:prSet>
      <dgm:spPr/>
      <dgm:t>
        <a:bodyPr/>
        <a:lstStyle/>
        <a:p>
          <a:endParaRPr lang="da-DK"/>
        </a:p>
      </dgm:t>
    </dgm:pt>
    <dgm:pt modelId="{26043E85-848E-49BD-AB08-8A4FD45BD463}" type="pres">
      <dgm:prSet presAssocID="{55E78AF1-6615-4B61-94CD-1D4D0291BEBC}" presName="arrow" presStyleLbl="node1" presStyleIdx="1" presStyleCnt="2" custScaleX="121336">
        <dgm:presLayoutVars>
          <dgm:bulletEnabled val="1"/>
        </dgm:presLayoutVars>
      </dgm:prSet>
      <dgm:spPr/>
      <dgm:t>
        <a:bodyPr/>
        <a:lstStyle/>
        <a:p>
          <a:endParaRPr lang="da-DK"/>
        </a:p>
      </dgm:t>
    </dgm:pt>
  </dgm:ptLst>
  <dgm:cxnLst>
    <dgm:cxn modelId="{40B6CF66-860C-4410-A4D7-62A3769CFE81}" type="presOf" srcId="{76C7190D-DD75-450B-B015-B6BC37D88129}" destId="{2EFAD605-AA35-4860-AE24-D1340E2B1BCE}" srcOrd="0" destOrd="0" presId="urn:microsoft.com/office/officeart/2005/8/layout/arrow5"/>
    <dgm:cxn modelId="{F40A1BBF-3BA2-4CFA-95DA-A733EBC38CCB}" srcId="{9F8665A1-DEE2-4DE5-91C4-DF0086A0B010}" destId="{76C7190D-DD75-450B-B015-B6BC37D88129}" srcOrd="0" destOrd="0" parTransId="{7E7C79F9-7831-4F88-A8B0-55F631384548}" sibTransId="{9D399D76-38A2-48DF-8446-B7B48E865BA2}"/>
    <dgm:cxn modelId="{6474BC0B-A782-4C90-8880-2E5DBAC24314}" type="presOf" srcId="{55E78AF1-6615-4B61-94CD-1D4D0291BEBC}" destId="{26043E85-848E-49BD-AB08-8A4FD45BD463}" srcOrd="0" destOrd="0" presId="urn:microsoft.com/office/officeart/2005/8/layout/arrow5"/>
    <dgm:cxn modelId="{BB3E3C14-FB13-4A05-8E46-DFDCE64597E9}" type="presOf" srcId="{9F8665A1-DEE2-4DE5-91C4-DF0086A0B010}" destId="{1927E1F2-9C8B-4A86-A836-5A652E644DB8}" srcOrd="0" destOrd="0" presId="urn:microsoft.com/office/officeart/2005/8/layout/arrow5"/>
    <dgm:cxn modelId="{05565B51-021B-4F62-8E1E-493C5B246B95}" srcId="{9F8665A1-DEE2-4DE5-91C4-DF0086A0B010}" destId="{55E78AF1-6615-4B61-94CD-1D4D0291BEBC}" srcOrd="1" destOrd="0" parTransId="{2455C7C0-B08F-4A49-A600-6110C0C09D61}" sibTransId="{D661515A-DAE4-4FE2-A2B6-AE5090A87436}"/>
    <dgm:cxn modelId="{DE9007DB-1DFC-4172-A60C-BD6C3A4F4DB6}" type="presParOf" srcId="{1927E1F2-9C8B-4A86-A836-5A652E644DB8}" destId="{2EFAD605-AA35-4860-AE24-D1340E2B1BCE}" srcOrd="0" destOrd="0" presId="urn:microsoft.com/office/officeart/2005/8/layout/arrow5"/>
    <dgm:cxn modelId="{1F90CEF0-FC3D-469D-B2FD-14DB70CC29FF}" type="presParOf" srcId="{1927E1F2-9C8B-4A86-A836-5A652E644DB8}" destId="{26043E85-848E-49BD-AB08-8A4FD45BD463}" srcOrd="1" destOrd="0" presId="urn:microsoft.com/office/officeart/2005/8/layout/arrow5"/>
  </dgm:cxnLst>
  <dgm:bg/>
  <dgm:whole/>
</dgm:dataModel>
</file>

<file path=ppt/diagrams/data5.xml><?xml version="1.0" encoding="utf-8"?>
<dgm:dataModel xmlns:dgm="http://schemas.openxmlformats.org/drawingml/2006/diagram" xmlns:a="http://schemas.openxmlformats.org/drawingml/2006/main">
  <dgm:ptLst>
    <dgm:pt modelId="{9F8665A1-DEE2-4DE5-91C4-DF0086A0B010}" type="doc">
      <dgm:prSet loTypeId="urn:microsoft.com/office/officeart/2005/8/layout/arrow5" loCatId="process" qsTypeId="urn:microsoft.com/office/officeart/2005/8/quickstyle/simple1" qsCatId="simple" csTypeId="urn:microsoft.com/office/officeart/2005/8/colors/colorful1" csCatId="colorful" phldr="1"/>
      <dgm:spPr/>
      <dgm:t>
        <a:bodyPr/>
        <a:lstStyle/>
        <a:p>
          <a:endParaRPr lang="da-DK"/>
        </a:p>
      </dgm:t>
    </dgm:pt>
    <dgm:pt modelId="{76C7190D-DD75-450B-B015-B6BC37D88129}">
      <dgm:prSet phldrT="[Tekst]"/>
      <dgm:spPr>
        <a:solidFill>
          <a:schemeClr val="accent6">
            <a:lumMod val="75000"/>
          </a:schemeClr>
        </a:solidFill>
      </dgm:spPr>
      <dgm:t>
        <a:bodyPr/>
        <a:lstStyle/>
        <a:p>
          <a:r>
            <a:rPr lang="en-US" b="1" dirty="0" smtClean="0"/>
            <a:t>• </a:t>
          </a:r>
          <a:r>
            <a:rPr lang="da-DK" dirty="0" err="1" smtClean="0"/>
            <a:t>Poor</a:t>
          </a:r>
          <a:r>
            <a:rPr lang="da-DK" dirty="0" smtClean="0"/>
            <a:t> </a:t>
          </a:r>
          <a:r>
            <a:rPr lang="da-DK" dirty="0" err="1" smtClean="0"/>
            <a:t>labour</a:t>
          </a:r>
          <a:r>
            <a:rPr lang="da-DK" dirty="0" smtClean="0"/>
            <a:t> </a:t>
          </a:r>
          <a:r>
            <a:rPr lang="da-DK" dirty="0" err="1" smtClean="0"/>
            <a:t>practices</a:t>
          </a:r>
          <a:r>
            <a:rPr lang="da-DK" dirty="0" smtClean="0"/>
            <a:t> and </a:t>
          </a:r>
          <a:r>
            <a:rPr lang="en-US" dirty="0" smtClean="0"/>
            <a:t>lack of dialogue with workers </a:t>
          </a:r>
          <a:r>
            <a:rPr lang="da-DK" dirty="0" err="1" smtClean="0"/>
            <a:t>can</a:t>
          </a:r>
          <a:r>
            <a:rPr lang="da-DK" dirty="0" smtClean="0"/>
            <a:t> </a:t>
          </a:r>
          <a:r>
            <a:rPr lang="da-DK" dirty="0" err="1" smtClean="0"/>
            <a:t>affect</a:t>
          </a:r>
          <a:r>
            <a:rPr lang="da-DK" dirty="0" smtClean="0"/>
            <a:t> </a:t>
          </a:r>
          <a:r>
            <a:rPr lang="da-DK" dirty="0" err="1" smtClean="0"/>
            <a:t>recruitment</a:t>
          </a:r>
          <a:r>
            <a:rPr lang="da-DK" dirty="0" smtClean="0"/>
            <a:t>, retention, brand, and </a:t>
          </a:r>
          <a:r>
            <a:rPr lang="da-DK" err="1" smtClean="0"/>
            <a:t>customer</a:t>
          </a:r>
          <a:r>
            <a:rPr lang="da-DK" smtClean="0"/>
            <a:t> perception</a:t>
          </a:r>
          <a:endParaRPr lang="da-DK" dirty="0"/>
        </a:p>
      </dgm:t>
    </dgm:pt>
    <dgm:pt modelId="{7E7C79F9-7831-4F88-A8B0-55F631384548}" type="parTrans" cxnId="{F40A1BBF-3BA2-4CFA-95DA-A733EBC38CCB}">
      <dgm:prSet/>
      <dgm:spPr/>
      <dgm:t>
        <a:bodyPr/>
        <a:lstStyle/>
        <a:p>
          <a:endParaRPr lang="da-DK"/>
        </a:p>
      </dgm:t>
    </dgm:pt>
    <dgm:pt modelId="{9D399D76-38A2-48DF-8446-B7B48E865BA2}" type="sibTrans" cxnId="{F40A1BBF-3BA2-4CFA-95DA-A733EBC38CCB}">
      <dgm:prSet/>
      <dgm:spPr/>
      <dgm:t>
        <a:bodyPr/>
        <a:lstStyle/>
        <a:p>
          <a:endParaRPr lang="da-DK"/>
        </a:p>
      </dgm:t>
    </dgm:pt>
    <dgm:pt modelId="{55E78AF1-6615-4B61-94CD-1D4D0291BEBC}">
      <dgm:prSet phldrT="[Tekst]"/>
      <dgm:spPr>
        <a:solidFill>
          <a:schemeClr val="accent1">
            <a:lumMod val="75000"/>
          </a:schemeClr>
        </a:solidFill>
      </dgm:spPr>
      <dgm:t>
        <a:bodyPr/>
        <a:lstStyle/>
        <a:p>
          <a:r>
            <a:rPr lang="en-US" b="1" dirty="0" smtClean="0"/>
            <a:t>• Companies that have strong climate targets and good </a:t>
          </a:r>
          <a:r>
            <a:rPr lang="en-US" b="1" dirty="0" err="1" smtClean="0"/>
            <a:t>labour</a:t>
          </a:r>
          <a:r>
            <a:rPr lang="en-US" b="1" dirty="0" smtClean="0"/>
            <a:t> practices have a competitive edge</a:t>
          </a:r>
          <a:endParaRPr lang="da-DK" b="1" dirty="0" smtClean="0"/>
        </a:p>
        <a:p>
          <a:r>
            <a:rPr lang="en-US" b="1" dirty="0" smtClean="0"/>
            <a:t>• Reputational benefits also increase customer loyalty, increase brand recognition and can lead to increased customer base</a:t>
          </a:r>
          <a:endParaRPr lang="da-DK" b="1" dirty="0" smtClean="0"/>
        </a:p>
        <a:p>
          <a:r>
            <a:rPr lang="en-US" b="1" dirty="0" smtClean="0"/>
            <a:t>• Creation of green jobs improves social license to operate and improves relations with government, investors and other stakeholders</a:t>
          </a:r>
          <a:endParaRPr lang="da-DK" dirty="0"/>
        </a:p>
      </dgm:t>
    </dgm:pt>
    <dgm:pt modelId="{2455C7C0-B08F-4A49-A600-6110C0C09D61}" type="parTrans" cxnId="{05565B51-021B-4F62-8E1E-493C5B246B95}">
      <dgm:prSet/>
      <dgm:spPr/>
      <dgm:t>
        <a:bodyPr/>
        <a:lstStyle/>
        <a:p>
          <a:endParaRPr lang="da-DK"/>
        </a:p>
      </dgm:t>
    </dgm:pt>
    <dgm:pt modelId="{D661515A-DAE4-4FE2-A2B6-AE5090A87436}" type="sibTrans" cxnId="{05565B51-021B-4F62-8E1E-493C5B246B95}">
      <dgm:prSet/>
      <dgm:spPr/>
      <dgm:t>
        <a:bodyPr/>
        <a:lstStyle/>
        <a:p>
          <a:endParaRPr lang="da-DK"/>
        </a:p>
      </dgm:t>
    </dgm:pt>
    <dgm:pt modelId="{1927E1F2-9C8B-4A86-A836-5A652E644DB8}" type="pres">
      <dgm:prSet presAssocID="{9F8665A1-DEE2-4DE5-91C4-DF0086A0B010}" presName="diagram" presStyleCnt="0">
        <dgm:presLayoutVars>
          <dgm:dir/>
          <dgm:resizeHandles val="exact"/>
        </dgm:presLayoutVars>
      </dgm:prSet>
      <dgm:spPr/>
      <dgm:t>
        <a:bodyPr/>
        <a:lstStyle/>
        <a:p>
          <a:endParaRPr lang="da-DK"/>
        </a:p>
      </dgm:t>
    </dgm:pt>
    <dgm:pt modelId="{2EFAD605-AA35-4860-AE24-D1340E2B1BCE}" type="pres">
      <dgm:prSet presAssocID="{76C7190D-DD75-450B-B015-B6BC37D88129}" presName="arrow" presStyleLbl="node1" presStyleIdx="0" presStyleCnt="2" custScaleX="131042">
        <dgm:presLayoutVars>
          <dgm:bulletEnabled val="1"/>
        </dgm:presLayoutVars>
      </dgm:prSet>
      <dgm:spPr/>
      <dgm:t>
        <a:bodyPr/>
        <a:lstStyle/>
        <a:p>
          <a:endParaRPr lang="da-DK"/>
        </a:p>
      </dgm:t>
    </dgm:pt>
    <dgm:pt modelId="{26043E85-848E-49BD-AB08-8A4FD45BD463}" type="pres">
      <dgm:prSet presAssocID="{55E78AF1-6615-4B61-94CD-1D4D0291BEBC}" presName="arrow" presStyleLbl="node1" presStyleIdx="1" presStyleCnt="2" custScaleX="131042">
        <dgm:presLayoutVars>
          <dgm:bulletEnabled val="1"/>
        </dgm:presLayoutVars>
      </dgm:prSet>
      <dgm:spPr/>
      <dgm:t>
        <a:bodyPr/>
        <a:lstStyle/>
        <a:p>
          <a:endParaRPr lang="da-DK"/>
        </a:p>
      </dgm:t>
    </dgm:pt>
  </dgm:ptLst>
  <dgm:cxnLst>
    <dgm:cxn modelId="{7D6C540A-FB61-491B-9161-5F8ED51D0EFD}" type="presOf" srcId="{76C7190D-DD75-450B-B015-B6BC37D88129}" destId="{2EFAD605-AA35-4860-AE24-D1340E2B1BCE}" srcOrd="0" destOrd="0" presId="urn:microsoft.com/office/officeart/2005/8/layout/arrow5"/>
    <dgm:cxn modelId="{7CD7F792-FA45-4A22-8B2C-3B576C9726EC}" type="presOf" srcId="{9F8665A1-DEE2-4DE5-91C4-DF0086A0B010}" destId="{1927E1F2-9C8B-4A86-A836-5A652E644DB8}" srcOrd="0" destOrd="0" presId="urn:microsoft.com/office/officeart/2005/8/layout/arrow5"/>
    <dgm:cxn modelId="{F40A1BBF-3BA2-4CFA-95DA-A733EBC38CCB}" srcId="{9F8665A1-DEE2-4DE5-91C4-DF0086A0B010}" destId="{76C7190D-DD75-450B-B015-B6BC37D88129}" srcOrd="0" destOrd="0" parTransId="{7E7C79F9-7831-4F88-A8B0-55F631384548}" sibTransId="{9D399D76-38A2-48DF-8446-B7B48E865BA2}"/>
    <dgm:cxn modelId="{5237411D-7ED2-467F-9C34-7B3F13C85DF5}" type="presOf" srcId="{55E78AF1-6615-4B61-94CD-1D4D0291BEBC}" destId="{26043E85-848E-49BD-AB08-8A4FD45BD463}" srcOrd="0" destOrd="0" presId="urn:microsoft.com/office/officeart/2005/8/layout/arrow5"/>
    <dgm:cxn modelId="{05565B51-021B-4F62-8E1E-493C5B246B95}" srcId="{9F8665A1-DEE2-4DE5-91C4-DF0086A0B010}" destId="{55E78AF1-6615-4B61-94CD-1D4D0291BEBC}" srcOrd="1" destOrd="0" parTransId="{2455C7C0-B08F-4A49-A600-6110C0C09D61}" sibTransId="{D661515A-DAE4-4FE2-A2B6-AE5090A87436}"/>
    <dgm:cxn modelId="{DB22E7AF-9369-49ED-B018-7340EAF7387D}" type="presParOf" srcId="{1927E1F2-9C8B-4A86-A836-5A652E644DB8}" destId="{2EFAD605-AA35-4860-AE24-D1340E2B1BCE}" srcOrd="0" destOrd="0" presId="urn:microsoft.com/office/officeart/2005/8/layout/arrow5"/>
    <dgm:cxn modelId="{1249F5E5-1B85-48DF-AB16-ED425E93B889}" type="presParOf" srcId="{1927E1F2-9C8B-4A86-A836-5A652E644DB8}" destId="{26043E85-848E-49BD-AB08-8A4FD45BD463}" srcOrd="1" destOrd="0" presId="urn:microsoft.com/office/officeart/2005/8/layout/arrow5"/>
  </dgm:cxnLst>
  <dgm:bg/>
  <dgm:whole/>
</dgm:dataModel>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B635AC15-0A20-4F49-B931-68A8919F9226}" type="slidenum">
              <a:rPr lang="da-DK" smtClean="0"/>
              <a:pPr/>
              <a:t>‹nr.›</a:t>
            </a:fld>
            <a:endParaRPr lang="da-DK"/>
          </a:p>
        </p:txBody>
      </p:sp>
      <p:sp>
        <p:nvSpPr>
          <p:cNvPr id="11" name="Rektangel 10"/>
          <p:cNvSpPr/>
          <p:nvPr/>
        </p:nvSpPr>
        <p:spPr>
          <a:xfrm>
            <a:off x="-71470" y="0"/>
            <a:ext cx="9286940" cy="5214956"/>
          </a:xfrm>
          <a:prstGeom prst="rect">
            <a:avLst/>
          </a:prstGeom>
          <a:solidFill>
            <a:srgbClr val="008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ctrTitle"/>
          </p:nvPr>
        </p:nvSpPr>
        <p:spPr>
          <a:xfrm>
            <a:off x="685800" y="1597819"/>
            <a:ext cx="7772400" cy="1102519"/>
          </a:xfrm>
        </p:spPr>
        <p:txBody>
          <a:bodyPr/>
          <a:lstStyle>
            <a:lvl1pPr>
              <a:defRPr sz="4000" b="1">
                <a:solidFill>
                  <a:schemeClr val="bg1"/>
                </a:solidFill>
              </a:defRPr>
            </a:lvl1pPr>
          </a:lstStyle>
          <a:p>
            <a:r>
              <a:rPr lang="da-DK" smtClean="0"/>
              <a:t>Klik for at redigere titeltypografi i masteren</a:t>
            </a:r>
            <a:endParaRPr lang="da-DK"/>
          </a:p>
        </p:txBody>
      </p:sp>
      <p:sp>
        <p:nvSpPr>
          <p:cNvPr id="3" name="Undertitel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Klik for at redigere undertiteltypografien i masteren</a:t>
            </a:r>
            <a:endParaRPr lang="da-DK"/>
          </a:p>
        </p:txBody>
      </p:sp>
      <p:grpSp>
        <p:nvGrpSpPr>
          <p:cNvPr id="7" name="Gruppe 14"/>
          <p:cNvGrpSpPr/>
          <p:nvPr/>
        </p:nvGrpSpPr>
        <p:grpSpPr>
          <a:xfrm>
            <a:off x="3643307" y="4214824"/>
            <a:ext cx="1857387" cy="428610"/>
            <a:chOff x="142845" y="1"/>
            <a:chExt cx="1857387" cy="428610"/>
          </a:xfrm>
        </p:grpSpPr>
        <p:pic>
          <p:nvPicPr>
            <p:cNvPr id="12" name="Picture 2" descr="F:\Dropbox\JB - LO-FTF\Activity Concept Catalogue\Design elements\#F-Cyan 2000x2000.png"/>
            <p:cNvPicPr>
              <a:picLocks noChangeAspect="1" noChangeArrowheads="1"/>
            </p:cNvPicPr>
            <p:nvPr userDrawn="1"/>
          </p:nvPicPr>
          <p:blipFill>
            <a:blip r:embed="rId2"/>
            <a:srcRect l="8534" t="17067" r="8976" b="18931"/>
            <a:stretch>
              <a:fillRect/>
            </a:stretch>
          </p:blipFill>
          <p:spPr bwMode="auto">
            <a:xfrm>
              <a:off x="1571604" y="71420"/>
              <a:ext cx="428628" cy="332556"/>
            </a:xfrm>
            <a:prstGeom prst="rect">
              <a:avLst/>
            </a:prstGeom>
            <a:noFill/>
          </p:spPr>
        </p:pic>
        <p:pic>
          <p:nvPicPr>
            <p:cNvPr id="13" name="Picture 3" descr="F:\Dropbox\JB - LO-FTF\Activity Concept Catalogue\Design elements\DI-Cyan 2000x2000.png"/>
            <p:cNvPicPr>
              <a:picLocks noChangeAspect="1" noChangeArrowheads="1"/>
            </p:cNvPicPr>
            <p:nvPr userDrawn="1"/>
          </p:nvPicPr>
          <p:blipFill>
            <a:blip r:embed="rId3" cstate="print"/>
            <a:srcRect l="7018" t="26669" r="7360" b="27011"/>
            <a:stretch>
              <a:fillRect/>
            </a:stretch>
          </p:blipFill>
          <p:spPr bwMode="auto">
            <a:xfrm>
              <a:off x="785786" y="71420"/>
              <a:ext cx="571504" cy="309174"/>
            </a:xfrm>
            <a:prstGeom prst="rect">
              <a:avLst/>
            </a:prstGeom>
            <a:noFill/>
          </p:spPr>
        </p:pic>
        <p:pic>
          <p:nvPicPr>
            <p:cNvPr id="14" name="Picture 4" descr="F:\Dropbox\JB - LO-FTF\Activity Concept Catalogue\Design elements\DTDF Cyan.png"/>
            <p:cNvPicPr>
              <a:picLocks noChangeAspect="1" noChangeArrowheads="1"/>
            </p:cNvPicPr>
            <p:nvPr userDrawn="1"/>
          </p:nvPicPr>
          <p:blipFill>
            <a:blip r:embed="rId4" cstate="print"/>
            <a:srcRect/>
            <a:stretch>
              <a:fillRect/>
            </a:stretch>
          </p:blipFill>
          <p:spPr bwMode="auto">
            <a:xfrm>
              <a:off x="142845" y="1"/>
              <a:ext cx="428610" cy="428610"/>
            </a:xfrm>
            <a:prstGeom prst="rect">
              <a:avLst/>
            </a:prstGeom>
            <a:noFill/>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B635AC15-0A20-4F49-B931-68A8919F9226}" type="slidenum">
              <a:rPr lang="da-DK" smtClean="0"/>
              <a:pPr/>
              <a:t>‹nr.›</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611998"/>
            <a:ext cx="2057400" cy="4388644"/>
          </a:xfrm>
        </p:spPr>
        <p:txBody>
          <a:bodyPr vert="eaVert"/>
          <a:lstStyle/>
          <a:p>
            <a:r>
              <a:rPr lang="da-DK" smtClean="0"/>
              <a:t>Klik for at redigere titeltypografi i masteren</a:t>
            </a:r>
            <a:endParaRPr lang="da-DK"/>
          </a:p>
        </p:txBody>
      </p:sp>
      <p:sp>
        <p:nvSpPr>
          <p:cNvPr id="3" name="Pladsholder til lodret titel 2"/>
          <p:cNvSpPr>
            <a:spLocks noGrp="1"/>
          </p:cNvSpPr>
          <p:nvPr>
            <p:ph type="body" orient="vert" idx="1"/>
          </p:nvPr>
        </p:nvSpPr>
        <p:spPr>
          <a:xfrm>
            <a:off x="457200" y="611998"/>
            <a:ext cx="6019800" cy="4388644"/>
          </a:xfrm>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B635AC15-0A20-4F49-B931-68A8919F9226}" type="slidenum">
              <a:rPr lang="da-DK" smtClean="0"/>
              <a:pPr/>
              <a:t>‹nr.›</a:t>
            </a:fld>
            <a:endParaRPr lang="da-D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idx="1"/>
          </p:nvPr>
        </p:nvSpPr>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B635AC15-0A20-4F49-B931-68A8919F9226}" type="slidenum">
              <a:rPr lang="da-DK" smtClean="0"/>
              <a:pPr/>
              <a:t>‹nr.›</a:t>
            </a:fld>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B635AC15-0A20-4F49-B931-68A8919F9226}" type="slidenum">
              <a:rPr lang="da-DK" smtClean="0"/>
              <a:pPr/>
              <a:t>‹nr.›</a:t>
            </a:fld>
            <a:endParaRPr lang="da-DK"/>
          </a:p>
        </p:txBody>
      </p:sp>
      <p:sp>
        <p:nvSpPr>
          <p:cNvPr id="7" name="Rektangel 6"/>
          <p:cNvSpPr/>
          <p:nvPr/>
        </p:nvSpPr>
        <p:spPr>
          <a:xfrm>
            <a:off x="-71470" y="0"/>
            <a:ext cx="9358378" cy="5214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rgbClr val="008CD7"/>
              </a:solidFill>
            </a:endParaRPr>
          </a:p>
        </p:txBody>
      </p:sp>
      <p:sp>
        <p:nvSpPr>
          <p:cNvPr id="2" name="Titel 1"/>
          <p:cNvSpPr>
            <a:spLocks noGrp="1"/>
          </p:cNvSpPr>
          <p:nvPr>
            <p:ph type="title"/>
          </p:nvPr>
        </p:nvSpPr>
        <p:spPr>
          <a:xfrm>
            <a:off x="722313" y="3305176"/>
            <a:ext cx="7772400" cy="1021556"/>
          </a:xfrm>
        </p:spPr>
        <p:txBody>
          <a:bodyPr anchor="t"/>
          <a:lstStyle>
            <a:lvl1pPr algn="l">
              <a:defRPr sz="4000" b="1" cap="all">
                <a:solidFill>
                  <a:srgbClr val="00598A"/>
                </a:solidFill>
              </a:defRPr>
            </a:lvl1pPr>
          </a:lstStyle>
          <a:p>
            <a:r>
              <a:rPr lang="da-DK" smtClean="0"/>
              <a:t>Klik for at redigere titeltypografi i masteren</a:t>
            </a:r>
            <a:endParaRPr lang="da-DK" dirty="0"/>
          </a:p>
        </p:txBody>
      </p:sp>
      <p:sp>
        <p:nvSpPr>
          <p:cNvPr id="3" name="Pladsholder til tekst 2"/>
          <p:cNvSpPr>
            <a:spLocks noGrp="1"/>
          </p:cNvSpPr>
          <p:nvPr>
            <p:ph type="body" idx="1"/>
          </p:nvPr>
        </p:nvSpPr>
        <p:spPr>
          <a:xfrm>
            <a:off x="722313" y="2180035"/>
            <a:ext cx="7772400" cy="1125140"/>
          </a:xfrm>
        </p:spPr>
        <p:txBody>
          <a:bodyPr anchor="b"/>
          <a:lstStyle>
            <a:lvl1pPr marL="0" indent="0">
              <a:buNone/>
              <a:defRPr sz="2000">
                <a:solidFill>
                  <a:srgbClr val="008CD7"/>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Klik for at redigere typografi i masteren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457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48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4"/>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B635AC15-0A20-4F49-B931-68A8919F9226}" type="slidenum">
              <a:rPr lang="da-DK" smtClean="0"/>
              <a:pPr/>
              <a:t>‹nr.›</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457200" y="1485917"/>
            <a:ext cx="4040188"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4" name="Pladsholder til indhold 3"/>
          <p:cNvSpPr>
            <a:spLocks noGrp="1"/>
          </p:cNvSpPr>
          <p:nvPr>
            <p:ph sz="half" idx="2"/>
          </p:nvPr>
        </p:nvSpPr>
        <p:spPr>
          <a:xfrm>
            <a:off x="457200" y="1965738"/>
            <a:ext cx="4040188"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6" y="1485917"/>
            <a:ext cx="4041775"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6" name="Pladsholder til indhold 5"/>
          <p:cNvSpPr>
            <a:spLocks noGrp="1"/>
          </p:cNvSpPr>
          <p:nvPr>
            <p:ph sz="quarter" idx="4"/>
          </p:nvPr>
        </p:nvSpPr>
        <p:spPr>
          <a:xfrm>
            <a:off x="4645026" y="1965738"/>
            <a:ext cx="4041775"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6"/>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diasnummer 8"/>
          <p:cNvSpPr>
            <a:spLocks noGrp="1"/>
          </p:cNvSpPr>
          <p:nvPr>
            <p:ph type="sldNum" sz="quarter" idx="12"/>
          </p:nvPr>
        </p:nvSpPr>
        <p:spPr/>
        <p:txBody>
          <a:bodyPr/>
          <a:lstStyle/>
          <a:p>
            <a:fld id="{B635AC15-0A20-4F49-B931-68A8919F9226}" type="slidenum">
              <a:rPr lang="da-DK" smtClean="0"/>
              <a:pPr/>
              <a:t>‹nr.›</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dato 2"/>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diasnummer 4"/>
          <p:cNvSpPr>
            <a:spLocks noGrp="1"/>
          </p:cNvSpPr>
          <p:nvPr>
            <p:ph type="sldNum" sz="quarter" idx="12"/>
          </p:nvPr>
        </p:nvSpPr>
        <p:spPr/>
        <p:txBody>
          <a:bodyPr/>
          <a:lstStyle/>
          <a:p>
            <a:fld id="{B635AC15-0A20-4F49-B931-68A8919F9226}" type="slidenum">
              <a:rPr lang="da-DK" smtClean="0"/>
              <a:pPr/>
              <a:t>‹nr.›</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diasnummer 3"/>
          <p:cNvSpPr>
            <a:spLocks noGrp="1"/>
          </p:cNvSpPr>
          <p:nvPr>
            <p:ph type="sldNum" sz="quarter" idx="12"/>
          </p:nvPr>
        </p:nvSpPr>
        <p:spPr/>
        <p:txBody>
          <a:bodyPr/>
          <a:lstStyle/>
          <a:p>
            <a:fld id="{B635AC15-0A20-4F49-B931-68A8919F9226}" type="slidenum">
              <a:rPr lang="da-DK" smtClean="0"/>
              <a:pPr/>
              <a:t>‹nr.›</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1" y="610806"/>
            <a:ext cx="3008313" cy="871538"/>
          </a:xfrm>
        </p:spPr>
        <p:txBody>
          <a:bodyPr anchor="b"/>
          <a:lstStyle>
            <a:lvl1pPr algn="l">
              <a:defRPr sz="2000" b="1"/>
            </a:lvl1pPr>
          </a:lstStyle>
          <a:p>
            <a:r>
              <a:rPr lang="da-DK" smtClean="0"/>
              <a:t>Klik for at redigere titeltypografi i masteren</a:t>
            </a:r>
            <a:endParaRPr lang="da-DK"/>
          </a:p>
        </p:txBody>
      </p:sp>
      <p:sp>
        <p:nvSpPr>
          <p:cNvPr id="3" name="Pladsholder til indhold 2"/>
          <p:cNvSpPr>
            <a:spLocks noGrp="1"/>
          </p:cNvSpPr>
          <p:nvPr>
            <p:ph idx="1"/>
          </p:nvPr>
        </p:nvSpPr>
        <p:spPr>
          <a:xfrm>
            <a:off x="3575050" y="610807"/>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1" y="1482345"/>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B635AC15-0A20-4F49-B931-68A8919F9226}" type="slidenum">
              <a:rPr lang="da-DK" smtClean="0"/>
              <a:pPr/>
              <a:t>‹nr.›</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3900504"/>
            <a:ext cx="5486400" cy="425054"/>
          </a:xfrm>
        </p:spPr>
        <p:txBody>
          <a:bodyPr anchor="b"/>
          <a:lstStyle>
            <a:lvl1pPr algn="l">
              <a:defRPr sz="2000" b="1"/>
            </a:lvl1pPr>
          </a:lstStyle>
          <a:p>
            <a:r>
              <a:rPr lang="da-DK" smtClean="0"/>
              <a:t>Klik for at redigere titeltypografi i masteren</a:t>
            </a:r>
            <a:endParaRPr lang="da-DK"/>
          </a:p>
        </p:txBody>
      </p:sp>
      <p:sp>
        <p:nvSpPr>
          <p:cNvPr id="3" name="Pladsholder til billede 2"/>
          <p:cNvSpPr>
            <a:spLocks noGrp="1"/>
          </p:cNvSpPr>
          <p:nvPr>
            <p:ph type="pic" idx="1"/>
          </p:nvPr>
        </p:nvSpPr>
        <p:spPr>
          <a:xfrm>
            <a:off x="1792288" y="75963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smtClean="0"/>
              <a:t>Klik på ikonet for at tilføje et billede</a:t>
            </a:r>
            <a:endParaRPr lang="da-DK"/>
          </a:p>
        </p:txBody>
      </p:sp>
      <p:sp>
        <p:nvSpPr>
          <p:cNvPr id="4" name="Pladsholder til tekst 3"/>
          <p:cNvSpPr>
            <a:spLocks noGrp="1"/>
          </p:cNvSpPr>
          <p:nvPr>
            <p:ph type="body" sz="half" idx="2"/>
          </p:nvPr>
        </p:nvSpPr>
        <p:spPr>
          <a:xfrm>
            <a:off x="1792288" y="4325557"/>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B249EA79-7B99-4A68-ADB3-1FEFE8263FB8}" type="datetimeFigureOut">
              <a:rPr lang="da-DK" smtClean="0"/>
              <a:pPr/>
              <a:t>14-09-2019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B635AC15-0A20-4F49-B931-68A8919F9226}" type="slidenum">
              <a:rPr lang="da-DK" smtClean="0"/>
              <a:pPr/>
              <a:t>‹nr.›</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28596" y="571486"/>
            <a:ext cx="8229600" cy="857250"/>
          </a:xfrm>
          <a:prstGeom prst="rect">
            <a:avLst/>
          </a:prstGeom>
        </p:spPr>
        <p:txBody>
          <a:bodyPr vert="horz" lIns="91440" tIns="45720" rIns="91440" bIns="45720" rtlCol="0" anchor="ctr">
            <a:noAutofit/>
          </a:bodyPr>
          <a:lstStyle/>
          <a:p>
            <a:r>
              <a:rPr lang="da-DK" dirty="0" smtClean="0"/>
              <a:t>Klik for at redigere titeltypografi i masteren</a:t>
            </a:r>
            <a:endParaRPr lang="da-DK" dirty="0"/>
          </a:p>
        </p:txBody>
      </p:sp>
      <p:sp>
        <p:nvSpPr>
          <p:cNvPr id="3" name="Pladsholder til tekst 2"/>
          <p:cNvSpPr>
            <a:spLocks noGrp="1"/>
          </p:cNvSpPr>
          <p:nvPr>
            <p:ph type="body" idx="1"/>
          </p:nvPr>
        </p:nvSpPr>
        <p:spPr>
          <a:xfrm>
            <a:off x="428596" y="1534732"/>
            <a:ext cx="8229600" cy="3394472"/>
          </a:xfrm>
          <a:prstGeom prst="rect">
            <a:avLst/>
          </a:prstGeom>
        </p:spPr>
        <p:txBody>
          <a:bodyPr vert="horz" lIns="91440" tIns="45720" rIns="91440" bIns="45720" rtlCol="0">
            <a:normAutofit/>
          </a:bodyPr>
          <a:lstStyle/>
          <a:p>
            <a:pPr lvl="0"/>
            <a:r>
              <a:rPr lang="da-DK" dirty="0" smtClean="0"/>
              <a:t>Klik for at redigere typografi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Rektangel 6"/>
          <p:cNvSpPr/>
          <p:nvPr/>
        </p:nvSpPr>
        <p:spPr>
          <a:xfrm>
            <a:off x="0" y="0"/>
            <a:ext cx="9144000" cy="571486"/>
          </a:xfrm>
          <a:prstGeom prst="rect">
            <a:avLst/>
          </a:prstGeom>
          <a:gradFill>
            <a:gsLst>
              <a:gs pos="0">
                <a:srgbClr val="008CD7"/>
              </a:gs>
              <a:gs pos="39999">
                <a:srgbClr val="008CD7"/>
              </a:gs>
              <a:gs pos="70000">
                <a:srgbClr val="008CD7"/>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pic>
        <p:nvPicPr>
          <p:cNvPr id="8" name="Picture 2" descr="F:\Dropbox\JB - LO-FTF\Activity Concept Catalogue\Design elements\#F-Cyan 2000x2000.png"/>
          <p:cNvPicPr>
            <a:picLocks noChangeAspect="1" noChangeArrowheads="1"/>
          </p:cNvPicPr>
          <p:nvPr/>
        </p:nvPicPr>
        <p:blipFill>
          <a:blip r:embed="rId13"/>
          <a:srcRect l="8534" t="17067" r="8976" b="18931"/>
          <a:stretch>
            <a:fillRect/>
          </a:stretch>
        </p:blipFill>
        <p:spPr bwMode="auto">
          <a:xfrm>
            <a:off x="1571604" y="71420"/>
            <a:ext cx="428628" cy="332556"/>
          </a:xfrm>
          <a:prstGeom prst="rect">
            <a:avLst/>
          </a:prstGeom>
          <a:noFill/>
        </p:spPr>
      </p:pic>
      <p:pic>
        <p:nvPicPr>
          <p:cNvPr id="9" name="Picture 3" descr="F:\Dropbox\JB - LO-FTF\Activity Concept Catalogue\Design elements\DI-Cyan 2000x2000.png"/>
          <p:cNvPicPr>
            <a:picLocks noChangeAspect="1" noChangeArrowheads="1"/>
          </p:cNvPicPr>
          <p:nvPr/>
        </p:nvPicPr>
        <p:blipFill>
          <a:blip r:embed="rId14" cstate="print"/>
          <a:srcRect l="7018" t="26669" r="7360" b="27011"/>
          <a:stretch>
            <a:fillRect/>
          </a:stretch>
        </p:blipFill>
        <p:spPr bwMode="auto">
          <a:xfrm>
            <a:off x="785786" y="71420"/>
            <a:ext cx="571504" cy="309174"/>
          </a:xfrm>
          <a:prstGeom prst="rect">
            <a:avLst/>
          </a:prstGeom>
          <a:noFill/>
        </p:spPr>
      </p:pic>
      <p:pic>
        <p:nvPicPr>
          <p:cNvPr id="10" name="Picture 4" descr="F:\Dropbox\JB - LO-FTF\Activity Concept Catalogue\Design elements\DTDF Cyan.png"/>
          <p:cNvPicPr>
            <a:picLocks noChangeAspect="1" noChangeArrowheads="1"/>
          </p:cNvPicPr>
          <p:nvPr/>
        </p:nvPicPr>
        <p:blipFill>
          <a:blip r:embed="rId15" cstate="print"/>
          <a:srcRect/>
          <a:stretch>
            <a:fillRect/>
          </a:stretch>
        </p:blipFill>
        <p:spPr bwMode="auto">
          <a:xfrm>
            <a:off x="142845" y="1"/>
            <a:ext cx="428610" cy="428610"/>
          </a:xfrm>
          <a:prstGeom prst="rect">
            <a:avLst/>
          </a:prstGeom>
          <a:noFill/>
        </p:spPr>
      </p:pic>
      <p:sp>
        <p:nvSpPr>
          <p:cNvPr id="6" name="Pladsholder til diasnummer 5"/>
          <p:cNvSpPr>
            <a:spLocks noGrp="1"/>
          </p:cNvSpPr>
          <p:nvPr>
            <p:ph type="sldNum" sz="quarter" idx="4"/>
          </p:nvPr>
        </p:nvSpPr>
        <p:spPr>
          <a:xfrm>
            <a:off x="8358214" y="142858"/>
            <a:ext cx="704840" cy="214314"/>
          </a:xfrm>
          <a:prstGeom prst="rect">
            <a:avLst/>
          </a:prstGeom>
        </p:spPr>
        <p:txBody>
          <a:bodyPr vert="horz" lIns="91440" tIns="45720" rIns="91440" bIns="45720" rtlCol="0" anchor="ctr"/>
          <a:lstStyle>
            <a:lvl1pPr algn="r">
              <a:defRPr sz="1200">
                <a:solidFill>
                  <a:schemeClr val="bg1"/>
                </a:solidFill>
              </a:defRPr>
            </a:lvl1pPr>
          </a:lstStyle>
          <a:p>
            <a:fld id="{B635AC15-0A20-4F49-B931-68A8919F9226}" type="slidenum">
              <a:rPr lang="da-DK" smtClean="0"/>
              <a:pPr/>
              <a:t>‹nr.›</a:t>
            </a:fld>
            <a:endParaRPr lang="da-DK"/>
          </a:p>
        </p:txBody>
      </p:sp>
      <p:sp>
        <p:nvSpPr>
          <p:cNvPr id="5" name="Pladsholder til sidefod 4"/>
          <p:cNvSpPr>
            <a:spLocks noGrp="1"/>
          </p:cNvSpPr>
          <p:nvPr>
            <p:ph type="ftr" sz="quarter" idx="3"/>
          </p:nvPr>
        </p:nvSpPr>
        <p:spPr>
          <a:xfrm>
            <a:off x="2357422" y="142858"/>
            <a:ext cx="4214842" cy="214314"/>
          </a:xfrm>
          <a:prstGeom prst="rect">
            <a:avLst/>
          </a:prstGeom>
        </p:spPr>
        <p:txBody>
          <a:bodyPr vert="horz" lIns="91440" tIns="45720" rIns="91440" bIns="45720" rtlCol="0" anchor="ctr"/>
          <a:lstStyle>
            <a:lvl1pPr algn="ctr">
              <a:defRPr sz="1200">
                <a:solidFill>
                  <a:schemeClr val="bg1"/>
                </a:solidFill>
              </a:defRPr>
            </a:lvl1pPr>
          </a:lstStyle>
          <a:p>
            <a:endParaRPr lang="da-DK"/>
          </a:p>
        </p:txBody>
      </p:sp>
      <p:sp>
        <p:nvSpPr>
          <p:cNvPr id="4" name="Pladsholder til dato 3"/>
          <p:cNvSpPr>
            <a:spLocks noGrp="1"/>
          </p:cNvSpPr>
          <p:nvPr>
            <p:ph type="dt" sz="half" idx="2"/>
          </p:nvPr>
        </p:nvSpPr>
        <p:spPr>
          <a:xfrm>
            <a:off x="6643702" y="154748"/>
            <a:ext cx="1643074" cy="202424"/>
          </a:xfrm>
          <a:prstGeom prst="rect">
            <a:avLst/>
          </a:prstGeom>
        </p:spPr>
        <p:txBody>
          <a:bodyPr vert="horz" lIns="91440" tIns="45720" rIns="91440" bIns="45720" rtlCol="0" anchor="ctr"/>
          <a:lstStyle>
            <a:lvl1pPr algn="l">
              <a:defRPr sz="1200">
                <a:solidFill>
                  <a:schemeClr val="bg1"/>
                </a:solidFill>
              </a:defRPr>
            </a:lvl1pPr>
          </a:lstStyle>
          <a:p>
            <a:fld id="{B249EA79-7B99-4A68-ADB3-1FEFE8263FB8}" type="datetimeFigureOut">
              <a:rPr lang="da-DK" smtClean="0"/>
              <a:pPr/>
              <a:t>14-09-2019</a:t>
            </a:fld>
            <a:endParaRPr lang="da-DK"/>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a-DK" dirty="0" smtClean="0"/>
              <a:t>Just transition</a:t>
            </a:r>
            <a:endParaRPr lang="da-DK" dirty="0"/>
          </a:p>
        </p:txBody>
      </p:sp>
      <p:sp>
        <p:nvSpPr>
          <p:cNvPr id="3" name="Undertitel 2"/>
          <p:cNvSpPr>
            <a:spLocks noGrp="1"/>
          </p:cNvSpPr>
          <p:nvPr>
            <p:ph type="subTitle" idx="1"/>
          </p:nvPr>
        </p:nvSpPr>
        <p:spPr/>
        <p:txBody>
          <a:bodyPr/>
          <a:lstStyle/>
          <a:p>
            <a:endParaRPr lang="da-DK"/>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The global </a:t>
            </a:r>
            <a:r>
              <a:rPr lang="en-US" dirty="0" smtClean="0"/>
              <a:t>economy in transformation</a:t>
            </a:r>
            <a:endParaRPr lang="da-DK" dirty="0"/>
          </a:p>
        </p:txBody>
      </p:sp>
      <p:sp>
        <p:nvSpPr>
          <p:cNvPr id="3" name="Pladsholder til indhold 2"/>
          <p:cNvSpPr>
            <a:spLocks noGrp="1"/>
          </p:cNvSpPr>
          <p:nvPr>
            <p:ph idx="1"/>
          </p:nvPr>
        </p:nvSpPr>
        <p:spPr/>
        <p:txBody>
          <a:bodyPr>
            <a:normAutofit/>
          </a:bodyPr>
          <a:lstStyle/>
          <a:p>
            <a:r>
              <a:rPr lang="en-US" dirty="0" smtClean="0"/>
              <a:t>The global economy faces </a:t>
            </a:r>
            <a:r>
              <a:rPr lang="en-US" dirty="0" smtClean="0"/>
              <a:t>rapid </a:t>
            </a:r>
            <a:r>
              <a:rPr lang="en-US" dirty="0" smtClean="0"/>
              <a:t>transformation</a:t>
            </a:r>
          </a:p>
          <a:p>
            <a:r>
              <a:rPr lang="en-US" dirty="0" smtClean="0"/>
              <a:t>N</a:t>
            </a:r>
            <a:r>
              <a:rPr lang="en-US" dirty="0" smtClean="0"/>
              <a:t>ecessity </a:t>
            </a:r>
            <a:r>
              <a:rPr lang="en-US" dirty="0" smtClean="0"/>
              <a:t>of a low carbon transition and </a:t>
            </a:r>
            <a:r>
              <a:rPr lang="en-US" dirty="0" smtClean="0"/>
              <a:t>adaptation to </a:t>
            </a:r>
            <a:r>
              <a:rPr lang="en-US" dirty="0" smtClean="0"/>
              <a:t>climate </a:t>
            </a:r>
            <a:r>
              <a:rPr lang="en-US" dirty="0" smtClean="0"/>
              <a:t>change</a:t>
            </a:r>
          </a:p>
          <a:p>
            <a:r>
              <a:rPr lang="en-US" dirty="0" smtClean="0"/>
              <a:t>An </a:t>
            </a:r>
            <a:r>
              <a:rPr lang="en-US" dirty="0" smtClean="0"/>
              <a:t>explosive development </a:t>
            </a:r>
            <a:r>
              <a:rPr lang="en-US" dirty="0" smtClean="0"/>
              <a:t>of new</a:t>
            </a:r>
            <a:r>
              <a:rPr lang="en-US" dirty="0" smtClean="0"/>
              <a:t>, clean technologies is changing economies</a:t>
            </a:r>
            <a:r>
              <a:rPr lang="en-US" dirty="0" smtClean="0"/>
              <a:t>, sector </a:t>
            </a:r>
            <a:r>
              <a:rPr lang="en-US" dirty="0" smtClean="0"/>
              <a:t>by </a:t>
            </a:r>
            <a:r>
              <a:rPr lang="en-US" dirty="0" smtClean="0"/>
              <a:t>sector</a:t>
            </a:r>
          </a:p>
          <a:p>
            <a:r>
              <a:rPr lang="en-US" dirty="0" smtClean="0"/>
              <a:t>Businesses </a:t>
            </a:r>
            <a:r>
              <a:rPr lang="en-US" dirty="0" smtClean="0"/>
              <a:t>urgently need </a:t>
            </a:r>
            <a:r>
              <a:rPr lang="en-US" dirty="0" smtClean="0"/>
              <a:t>to understand </a:t>
            </a:r>
            <a:r>
              <a:rPr lang="en-US" dirty="0" smtClean="0"/>
              <a:t>how the low carbon transition will </a:t>
            </a:r>
            <a:r>
              <a:rPr lang="en-US" dirty="0" smtClean="0"/>
              <a:t>impact them</a:t>
            </a:r>
            <a:r>
              <a:rPr lang="en-US" dirty="0" smtClean="0"/>
              <a:t>, and plan in such a way that minimizes risks </a:t>
            </a:r>
            <a:r>
              <a:rPr lang="en-US" dirty="0" smtClean="0"/>
              <a:t>and </a:t>
            </a:r>
            <a:r>
              <a:rPr lang="da-DK" dirty="0" err="1" smtClean="0"/>
              <a:t>maximizes</a:t>
            </a:r>
            <a:r>
              <a:rPr lang="da-DK" dirty="0" smtClean="0"/>
              <a:t> </a:t>
            </a:r>
            <a:r>
              <a:rPr lang="da-DK" dirty="0" err="1" smtClean="0"/>
              <a:t>opportunities</a:t>
            </a:r>
            <a:r>
              <a:rPr lang="da-DK" dirty="0" smtClean="0"/>
              <a:t>.</a:t>
            </a:r>
            <a:endParaRPr lang="da-DK"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smtClean="0"/>
              <a:t>The business </a:t>
            </a:r>
            <a:r>
              <a:rPr lang="da-DK" sz="2000" dirty="0" smtClean="0"/>
              <a:t>case for just transition</a:t>
            </a:r>
            <a:r>
              <a:rPr lang="da-DK" dirty="0" smtClean="0"/>
              <a:t/>
            </a:r>
            <a:br>
              <a:rPr lang="da-DK" dirty="0" smtClean="0"/>
            </a:br>
            <a:r>
              <a:rPr lang="da-DK" dirty="0" smtClean="0"/>
              <a:t>The Big </a:t>
            </a:r>
            <a:r>
              <a:rPr lang="da-DK" dirty="0" smtClean="0"/>
              <a:t>Picture</a:t>
            </a:r>
            <a:endParaRPr lang="da-DK" dirty="0"/>
          </a:p>
        </p:txBody>
      </p:sp>
      <p:sp>
        <p:nvSpPr>
          <p:cNvPr id="3" name="Pladsholder til indhold 2"/>
          <p:cNvSpPr>
            <a:spLocks noGrp="1"/>
          </p:cNvSpPr>
          <p:nvPr>
            <p:ph idx="1"/>
          </p:nvPr>
        </p:nvSpPr>
        <p:spPr/>
        <p:txBody>
          <a:bodyPr>
            <a:normAutofit fontScale="92500" lnSpcReduction="20000"/>
          </a:bodyPr>
          <a:lstStyle/>
          <a:p>
            <a:r>
              <a:rPr lang="en-US" dirty="0" smtClean="0"/>
              <a:t>Increasingly important for investors: Company </a:t>
            </a:r>
            <a:r>
              <a:rPr lang="en-US" dirty="0" smtClean="0"/>
              <a:t>planning, performance and disclosure on </a:t>
            </a:r>
            <a:r>
              <a:rPr lang="en-US" dirty="0" smtClean="0"/>
              <a:t>Environment, Social and </a:t>
            </a:r>
            <a:r>
              <a:rPr lang="en-US" dirty="0" err="1" smtClean="0"/>
              <a:t>Goverrnance</a:t>
            </a:r>
            <a:r>
              <a:rPr lang="en-US" dirty="0" smtClean="0"/>
              <a:t> (ESG)</a:t>
            </a:r>
          </a:p>
          <a:p>
            <a:r>
              <a:rPr lang="en-US" dirty="0" smtClean="0"/>
              <a:t>In </a:t>
            </a:r>
            <a:r>
              <a:rPr lang="en-US" dirty="0" smtClean="0"/>
              <a:t>2016, 68 percent of investors said that non-financial (ESG) information  was material to their investment </a:t>
            </a:r>
            <a:r>
              <a:rPr lang="en-US" dirty="0" smtClean="0"/>
              <a:t>decisions</a:t>
            </a:r>
          </a:p>
          <a:p>
            <a:r>
              <a:rPr lang="en-US" dirty="0" smtClean="0"/>
              <a:t>Cl</a:t>
            </a:r>
            <a:r>
              <a:rPr lang="en-US" dirty="0" smtClean="0"/>
              <a:t>ear </a:t>
            </a:r>
            <a:r>
              <a:rPr lang="en-US" dirty="0" smtClean="0"/>
              <a:t>link between good management of these issues and company returns, especially over </a:t>
            </a:r>
            <a:r>
              <a:rPr lang="en-US" dirty="0" smtClean="0"/>
              <a:t>time</a:t>
            </a:r>
          </a:p>
          <a:p>
            <a:r>
              <a:rPr lang="en-US" dirty="0" smtClean="0"/>
              <a:t>R</a:t>
            </a:r>
            <a:r>
              <a:rPr lang="en-US" dirty="0" smtClean="0"/>
              <a:t>esearch </a:t>
            </a:r>
            <a:r>
              <a:rPr lang="en-US" dirty="0" smtClean="0"/>
              <a:t>shows that </a:t>
            </a:r>
            <a:endParaRPr lang="en-US" dirty="0" smtClean="0"/>
          </a:p>
          <a:p>
            <a:pPr lvl="1"/>
            <a:r>
              <a:rPr lang="en-US" dirty="0" smtClean="0"/>
              <a:t>Employee </a:t>
            </a:r>
            <a:r>
              <a:rPr lang="en-US" dirty="0" smtClean="0"/>
              <a:t>relationships and workforce practices have large impacts on operational </a:t>
            </a:r>
            <a:r>
              <a:rPr lang="en-US" dirty="0" smtClean="0"/>
              <a:t>performance</a:t>
            </a:r>
          </a:p>
          <a:p>
            <a:pPr lvl="1"/>
            <a:r>
              <a:rPr lang="da-DK" dirty="0" smtClean="0"/>
              <a:t>Social </a:t>
            </a:r>
            <a:r>
              <a:rPr lang="da-DK" dirty="0" err="1" smtClean="0"/>
              <a:t>dialogue</a:t>
            </a:r>
            <a:r>
              <a:rPr lang="da-DK" dirty="0" smtClean="0"/>
              <a:t> </a:t>
            </a:r>
            <a:r>
              <a:rPr lang="da-DK" dirty="0" err="1" smtClean="0"/>
              <a:t>provides</a:t>
            </a:r>
            <a:r>
              <a:rPr lang="da-DK" dirty="0" smtClean="0"/>
              <a:t> multiple </a:t>
            </a:r>
            <a:r>
              <a:rPr lang="da-DK" dirty="0" err="1" smtClean="0"/>
              <a:t>operational</a:t>
            </a:r>
            <a:r>
              <a:rPr lang="da-DK" dirty="0" smtClean="0"/>
              <a:t> </a:t>
            </a:r>
            <a:r>
              <a:rPr lang="da-DK" dirty="0" err="1" smtClean="0"/>
              <a:t>benefits</a:t>
            </a:r>
            <a:r>
              <a:rPr lang="da-DK" dirty="0" smtClean="0"/>
              <a:t>.</a:t>
            </a:r>
            <a:endParaRPr lang="da-DK"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smtClean="0">
                <a:solidFill>
                  <a:prstClr val="black"/>
                </a:solidFill>
              </a:rPr>
              <a:t>The business case for just transition </a:t>
            </a:r>
            <a:r>
              <a:rPr lang="da-DK" b="1" dirty="0" smtClean="0"/>
              <a:t/>
            </a:r>
            <a:br>
              <a:rPr lang="da-DK" b="1" dirty="0" smtClean="0"/>
            </a:br>
            <a:r>
              <a:rPr lang="da-DK" dirty="0" err="1" smtClean="0"/>
              <a:t>Better</a:t>
            </a:r>
            <a:r>
              <a:rPr lang="da-DK" dirty="0" smtClean="0"/>
              <a:t> </a:t>
            </a:r>
            <a:r>
              <a:rPr lang="da-DK" dirty="0" err="1" smtClean="0"/>
              <a:t>returns</a:t>
            </a:r>
            <a:r>
              <a:rPr lang="da-DK" dirty="0" smtClean="0"/>
              <a:t> and </a:t>
            </a:r>
            <a:r>
              <a:rPr lang="da-DK" dirty="0" err="1" smtClean="0"/>
              <a:t>better</a:t>
            </a:r>
            <a:r>
              <a:rPr lang="da-DK" dirty="0" smtClean="0"/>
              <a:t> </a:t>
            </a:r>
            <a:r>
              <a:rPr lang="da-DK" dirty="0" err="1" smtClean="0"/>
              <a:t>planning</a:t>
            </a:r>
            <a:endParaRPr lang="da-DK" dirty="0"/>
          </a:p>
        </p:txBody>
      </p:sp>
      <p:sp>
        <p:nvSpPr>
          <p:cNvPr id="3" name="Pladsholder til indhold 2"/>
          <p:cNvSpPr>
            <a:spLocks noGrp="1"/>
          </p:cNvSpPr>
          <p:nvPr>
            <p:ph idx="1"/>
          </p:nvPr>
        </p:nvSpPr>
        <p:spPr/>
        <p:txBody>
          <a:bodyPr>
            <a:normAutofit fontScale="77500" lnSpcReduction="20000"/>
          </a:bodyPr>
          <a:lstStyle/>
          <a:p>
            <a:r>
              <a:rPr lang="da-DK" b="1" dirty="0" err="1" smtClean="0"/>
              <a:t>Better</a:t>
            </a:r>
            <a:r>
              <a:rPr lang="da-DK" b="1" dirty="0" smtClean="0"/>
              <a:t> </a:t>
            </a:r>
            <a:r>
              <a:rPr lang="da-DK" b="1" dirty="0" err="1" smtClean="0"/>
              <a:t>Returns</a:t>
            </a:r>
            <a:endParaRPr lang="da-DK" b="1" dirty="0" smtClean="0"/>
          </a:p>
          <a:p>
            <a:r>
              <a:rPr lang="en-US" dirty="0" smtClean="0"/>
              <a:t>Labor-friendly companies produce better returns, as do companies with environmental targets. </a:t>
            </a:r>
          </a:p>
          <a:p>
            <a:r>
              <a:rPr lang="en-US" dirty="0" smtClean="0"/>
              <a:t>Companies that engage in social dialogue with their unions are better at avoiding costly industrial conflict and have higher productivity</a:t>
            </a:r>
          </a:p>
          <a:p>
            <a:r>
              <a:rPr lang="en-US" dirty="0" smtClean="0"/>
              <a:t>Companies that focus on resource productivity and sustainability have </a:t>
            </a:r>
            <a:r>
              <a:rPr lang="da-DK" dirty="0" err="1" smtClean="0"/>
              <a:t>lower</a:t>
            </a:r>
            <a:r>
              <a:rPr lang="da-DK" dirty="0" smtClean="0"/>
              <a:t> </a:t>
            </a:r>
            <a:r>
              <a:rPr lang="da-DK" dirty="0" err="1" smtClean="0"/>
              <a:t>costs</a:t>
            </a:r>
            <a:endParaRPr lang="da-DK" dirty="0" smtClean="0"/>
          </a:p>
          <a:p>
            <a:r>
              <a:rPr lang="da-DK" b="1" dirty="0" err="1" smtClean="0"/>
              <a:t>Better</a:t>
            </a:r>
            <a:r>
              <a:rPr lang="da-DK" b="1" dirty="0" smtClean="0"/>
              <a:t> </a:t>
            </a:r>
            <a:r>
              <a:rPr lang="da-DK" b="1" dirty="0" err="1" smtClean="0"/>
              <a:t>Planning</a:t>
            </a:r>
            <a:endParaRPr lang="da-DK" b="1" dirty="0" smtClean="0"/>
          </a:p>
          <a:p>
            <a:r>
              <a:rPr lang="en-US" dirty="0" smtClean="0"/>
              <a:t>A just transition process allows companies to address climate and workforce issues at the same time, together. </a:t>
            </a:r>
          </a:p>
          <a:p>
            <a:r>
              <a:rPr lang="en-US" dirty="0" smtClean="0"/>
              <a:t>Promoting long-term strategic planning on sustainability that investors demand.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smtClean="0">
                <a:solidFill>
                  <a:prstClr val="black"/>
                </a:solidFill>
              </a:rPr>
              <a:t>The business case for just transition </a:t>
            </a:r>
            <a:r>
              <a:rPr lang="da-DK" dirty="0" smtClean="0">
                <a:latin typeface="+mn-lt"/>
                <a:ea typeface="+mn-ea"/>
                <a:cs typeface="+mn-cs"/>
              </a:rPr>
              <a:t/>
            </a:r>
            <a:br>
              <a:rPr lang="da-DK" dirty="0" smtClean="0">
                <a:latin typeface="+mn-lt"/>
                <a:ea typeface="+mn-ea"/>
                <a:cs typeface="+mn-cs"/>
              </a:rPr>
            </a:br>
            <a:r>
              <a:rPr lang="da-DK" dirty="0" err="1" smtClean="0">
                <a:latin typeface="+mn-lt"/>
                <a:ea typeface="+mn-ea"/>
                <a:cs typeface="+mn-cs"/>
              </a:rPr>
              <a:t>Better</a:t>
            </a:r>
            <a:r>
              <a:rPr lang="da-DK" dirty="0" smtClean="0">
                <a:latin typeface="+mn-lt"/>
                <a:ea typeface="+mn-ea"/>
                <a:cs typeface="+mn-cs"/>
              </a:rPr>
              <a:t> </a:t>
            </a:r>
            <a:r>
              <a:rPr lang="da-DK" dirty="0" err="1" smtClean="0">
                <a:latin typeface="+mn-lt"/>
                <a:ea typeface="+mn-ea"/>
                <a:cs typeface="+mn-cs"/>
              </a:rPr>
              <a:t>Recruitment</a:t>
            </a:r>
            <a:r>
              <a:rPr lang="da-DK" dirty="0" smtClean="0">
                <a:latin typeface="+mn-lt"/>
                <a:ea typeface="+mn-ea"/>
                <a:cs typeface="+mn-cs"/>
              </a:rPr>
              <a:t> and </a:t>
            </a:r>
            <a:r>
              <a:rPr lang="da-DK" dirty="0" smtClean="0">
                <a:latin typeface="+mn-lt"/>
                <a:ea typeface="+mn-ea"/>
                <a:cs typeface="+mn-cs"/>
              </a:rPr>
              <a:t>Retention</a:t>
            </a:r>
            <a:endParaRPr lang="da-DK" dirty="0"/>
          </a:p>
        </p:txBody>
      </p:sp>
      <p:sp>
        <p:nvSpPr>
          <p:cNvPr id="3" name="Pladsholder til indhold 2"/>
          <p:cNvSpPr>
            <a:spLocks noGrp="1"/>
          </p:cNvSpPr>
          <p:nvPr>
            <p:ph idx="1"/>
          </p:nvPr>
        </p:nvSpPr>
        <p:spPr/>
        <p:txBody>
          <a:bodyPr>
            <a:normAutofit/>
          </a:bodyPr>
          <a:lstStyle/>
          <a:p>
            <a:pPr rtl="0" eaLnBrk="1" latinLnBrk="0" hangingPunct="1"/>
            <a:r>
              <a:rPr lang="en-US" sz="2400" kern="1200" dirty="0" smtClean="0">
                <a:solidFill>
                  <a:schemeClr val="tx1"/>
                </a:solidFill>
                <a:latin typeface="+mn-lt"/>
                <a:ea typeface="+mn-ea"/>
                <a:cs typeface="+mn-cs"/>
              </a:rPr>
              <a:t>Companies that engage in social dialogue have lower turnover, and lower recruitment and retraining costs</a:t>
            </a:r>
            <a:endParaRPr lang="da-DK" dirty="0" smtClean="0"/>
          </a:p>
          <a:p>
            <a:pPr rtl="0" eaLnBrk="1" latinLnBrk="0" hangingPunct="1"/>
            <a:r>
              <a:rPr lang="en-US" sz="2400" kern="1200" dirty="0" smtClean="0">
                <a:solidFill>
                  <a:schemeClr val="tx1"/>
                </a:solidFill>
                <a:latin typeface="+mn-lt"/>
                <a:ea typeface="+mn-ea"/>
                <a:cs typeface="+mn-cs"/>
              </a:rPr>
              <a:t>Global Tolerance 2015 Survey</a:t>
            </a:r>
          </a:p>
          <a:p>
            <a:pPr lvl="1"/>
            <a:r>
              <a:rPr lang="en-US" sz="2000" kern="1200" dirty="0" smtClean="0">
                <a:solidFill>
                  <a:schemeClr val="tx1"/>
                </a:solidFill>
                <a:latin typeface="+mn-lt"/>
                <a:ea typeface="+mn-ea"/>
                <a:cs typeface="+mn-cs"/>
              </a:rPr>
              <a:t>42 percent of the workforce want to work for an </a:t>
            </a:r>
            <a:r>
              <a:rPr lang="en-US" sz="2000" kern="1200" dirty="0" err="1" smtClean="0">
                <a:solidFill>
                  <a:schemeClr val="tx1"/>
                </a:solidFill>
                <a:latin typeface="+mn-lt"/>
                <a:ea typeface="+mn-ea"/>
                <a:cs typeface="+mn-cs"/>
              </a:rPr>
              <a:t>organisation</a:t>
            </a:r>
            <a:r>
              <a:rPr lang="en-US" sz="2000" kern="1200" dirty="0" smtClean="0">
                <a:solidFill>
                  <a:schemeClr val="tx1"/>
                </a:solidFill>
                <a:latin typeface="+mn-lt"/>
                <a:ea typeface="+mn-ea"/>
                <a:cs typeface="+mn-cs"/>
              </a:rPr>
              <a:t> that has a positive impact on the world</a:t>
            </a:r>
            <a:endParaRPr lang="da-DK" dirty="0" smtClean="0"/>
          </a:p>
          <a:p>
            <a:pPr lvl="1"/>
            <a:r>
              <a:rPr lang="en-US" sz="2000" kern="1200" dirty="0" smtClean="0">
                <a:solidFill>
                  <a:schemeClr val="tx1"/>
                </a:solidFill>
                <a:latin typeface="+mn-lt"/>
                <a:ea typeface="+mn-ea"/>
                <a:cs typeface="+mn-cs"/>
              </a:rPr>
              <a:t>36 percent are willing to work harder if their company benefits society</a:t>
            </a:r>
            <a:endParaRPr lang="da-DK"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a-DK" sz="2000" dirty="0" smtClean="0">
                <a:solidFill>
                  <a:prstClr val="black"/>
                </a:solidFill>
              </a:rPr>
              <a:t>The business case for just transition </a:t>
            </a:r>
            <a:r>
              <a:rPr lang="da-DK" sz="2000" dirty="0" smtClean="0">
                <a:solidFill>
                  <a:prstClr val="black"/>
                </a:solidFill>
              </a:rPr>
              <a:t/>
            </a:r>
            <a:br>
              <a:rPr lang="da-DK" sz="2000" dirty="0" smtClean="0">
                <a:solidFill>
                  <a:prstClr val="black"/>
                </a:solidFill>
              </a:rPr>
            </a:br>
            <a:r>
              <a:rPr lang="da-DK" dirty="0" smtClean="0"/>
              <a:t> Innovation and </a:t>
            </a:r>
            <a:r>
              <a:rPr lang="da-DK" dirty="0" err="1" smtClean="0"/>
              <a:t>Technology</a:t>
            </a:r>
            <a:r>
              <a:rPr lang="da-DK" dirty="0" smtClean="0"/>
              <a:t> </a:t>
            </a:r>
            <a:r>
              <a:rPr lang="da-DK" dirty="0" err="1" smtClean="0"/>
              <a:t>Development</a:t>
            </a:r>
            <a:endParaRPr lang="da-DK" dirty="0"/>
          </a:p>
        </p:txBody>
      </p:sp>
      <p:sp>
        <p:nvSpPr>
          <p:cNvPr id="3" name="Pladsholder til indhold 2"/>
          <p:cNvSpPr>
            <a:spLocks noGrp="1"/>
          </p:cNvSpPr>
          <p:nvPr>
            <p:ph idx="1"/>
          </p:nvPr>
        </p:nvSpPr>
        <p:spPr/>
        <p:txBody>
          <a:bodyPr>
            <a:normAutofit fontScale="92500" lnSpcReduction="10000"/>
          </a:bodyPr>
          <a:lstStyle/>
          <a:p>
            <a:r>
              <a:rPr lang="da-DK" dirty="0" smtClean="0"/>
              <a:t>A just transition </a:t>
            </a:r>
            <a:r>
              <a:rPr lang="da-DK" dirty="0" err="1" smtClean="0"/>
              <a:t>process</a:t>
            </a:r>
            <a:r>
              <a:rPr lang="da-DK" dirty="0" smtClean="0"/>
              <a:t> </a:t>
            </a:r>
            <a:r>
              <a:rPr lang="da-DK" dirty="0" err="1" smtClean="0"/>
              <a:t>based</a:t>
            </a:r>
            <a:r>
              <a:rPr lang="da-DK" dirty="0" smtClean="0"/>
              <a:t> </a:t>
            </a:r>
            <a:r>
              <a:rPr lang="da-DK" dirty="0" err="1" smtClean="0"/>
              <a:t>on</a:t>
            </a:r>
            <a:r>
              <a:rPr lang="da-DK" dirty="0" smtClean="0"/>
              <a:t> social </a:t>
            </a:r>
            <a:r>
              <a:rPr lang="da-DK" dirty="0" err="1" smtClean="0"/>
              <a:t>dialogue</a:t>
            </a:r>
            <a:r>
              <a:rPr lang="da-DK" dirty="0" smtClean="0"/>
              <a:t> </a:t>
            </a:r>
            <a:r>
              <a:rPr lang="en-US" dirty="0" smtClean="0"/>
              <a:t>can</a:t>
            </a:r>
          </a:p>
          <a:p>
            <a:pPr lvl="1"/>
            <a:r>
              <a:rPr lang="en-US" dirty="0" smtClean="0"/>
              <a:t>Identify joint company and workforce needs for improved skills and training</a:t>
            </a:r>
          </a:p>
          <a:p>
            <a:pPr lvl="1"/>
            <a:r>
              <a:rPr lang="da-DK" dirty="0" smtClean="0"/>
              <a:t>Foster </a:t>
            </a:r>
            <a:r>
              <a:rPr lang="da-DK" dirty="0" err="1" smtClean="0"/>
              <a:t>employee</a:t>
            </a:r>
            <a:r>
              <a:rPr lang="da-DK" dirty="0" smtClean="0"/>
              <a:t> driven innovation</a:t>
            </a:r>
          </a:p>
          <a:p>
            <a:pPr lvl="1"/>
            <a:r>
              <a:rPr lang="en-US" dirty="0" smtClean="0"/>
              <a:t>Foster rapid uptake and development of new and </a:t>
            </a:r>
            <a:r>
              <a:rPr lang="da-DK" dirty="0" err="1" smtClean="0"/>
              <a:t>sustainable</a:t>
            </a:r>
            <a:r>
              <a:rPr lang="da-DK" dirty="0" smtClean="0"/>
              <a:t> </a:t>
            </a:r>
            <a:r>
              <a:rPr lang="da-DK" dirty="0" err="1" smtClean="0"/>
              <a:t>technologies</a:t>
            </a:r>
            <a:endParaRPr lang="da-DK" dirty="0" smtClean="0"/>
          </a:p>
          <a:p>
            <a:r>
              <a:rPr lang="da-DK" dirty="0" err="1" smtClean="0"/>
              <a:t>Better</a:t>
            </a:r>
            <a:r>
              <a:rPr lang="da-DK" dirty="0" smtClean="0"/>
              <a:t> </a:t>
            </a:r>
            <a:r>
              <a:rPr lang="da-DK" dirty="0" err="1" smtClean="0"/>
              <a:t>labor</a:t>
            </a:r>
            <a:r>
              <a:rPr lang="da-DK" dirty="0" smtClean="0"/>
              <a:t> </a:t>
            </a:r>
            <a:r>
              <a:rPr lang="da-DK" dirty="0" err="1" smtClean="0"/>
              <a:t>practices</a:t>
            </a:r>
            <a:r>
              <a:rPr lang="da-DK" dirty="0" smtClean="0"/>
              <a:t> </a:t>
            </a:r>
            <a:r>
              <a:rPr lang="en-US" dirty="0" smtClean="0"/>
              <a:t>are linked to higher workforce skill levels as well as to better returns </a:t>
            </a:r>
          </a:p>
          <a:p>
            <a:r>
              <a:rPr lang="en-US" dirty="0" smtClean="0"/>
              <a:t>More sustainable companies tend to be more innovative, particularly when they </a:t>
            </a:r>
            <a:r>
              <a:rPr lang="da-DK" dirty="0" err="1" smtClean="0"/>
              <a:t>engage</a:t>
            </a:r>
            <a:r>
              <a:rPr lang="da-DK" dirty="0" smtClean="0"/>
              <a:t> in social </a:t>
            </a:r>
            <a:r>
              <a:rPr lang="da-DK" dirty="0" err="1" smtClean="0"/>
              <a:t>dialogue</a:t>
            </a:r>
            <a:endParaRPr lang="da-DK"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smtClean="0">
                <a:solidFill>
                  <a:prstClr val="black"/>
                </a:solidFill>
              </a:rPr>
              <a:t>The business case for just transition </a:t>
            </a:r>
            <a:r>
              <a:rPr lang="da-DK" sz="2000" dirty="0" smtClean="0">
                <a:solidFill>
                  <a:prstClr val="black"/>
                </a:solidFill>
              </a:rPr>
              <a:t/>
            </a:r>
            <a:br>
              <a:rPr lang="da-DK" sz="2000" dirty="0" smtClean="0">
                <a:solidFill>
                  <a:prstClr val="black"/>
                </a:solidFill>
              </a:rPr>
            </a:br>
            <a:r>
              <a:rPr lang="da-DK" dirty="0" err="1" smtClean="0"/>
              <a:t>Better</a:t>
            </a:r>
            <a:r>
              <a:rPr lang="da-DK" dirty="0" smtClean="0"/>
              <a:t> Brand and Reputation</a:t>
            </a:r>
            <a:endParaRPr lang="da-DK" dirty="0"/>
          </a:p>
        </p:txBody>
      </p:sp>
      <p:sp>
        <p:nvSpPr>
          <p:cNvPr id="3" name="Pladsholder til indhold 2"/>
          <p:cNvSpPr>
            <a:spLocks noGrp="1"/>
          </p:cNvSpPr>
          <p:nvPr>
            <p:ph idx="1"/>
          </p:nvPr>
        </p:nvSpPr>
        <p:spPr>
          <a:xfrm>
            <a:off x="428596" y="1534732"/>
            <a:ext cx="8501122" cy="3394472"/>
          </a:xfrm>
        </p:spPr>
        <p:txBody>
          <a:bodyPr>
            <a:normAutofit fontScale="92500" lnSpcReduction="10000"/>
          </a:bodyPr>
          <a:lstStyle/>
          <a:p>
            <a:r>
              <a:rPr lang="en-US" dirty="0" smtClean="0"/>
              <a:t>Customers appreciate companies that invest in their workforce</a:t>
            </a:r>
          </a:p>
          <a:p>
            <a:r>
              <a:rPr lang="en-US" dirty="0" smtClean="0"/>
              <a:t>70 percent of </a:t>
            </a:r>
            <a:r>
              <a:rPr lang="en-US" dirty="0" err="1" smtClean="0"/>
              <a:t>millennials</a:t>
            </a:r>
            <a:r>
              <a:rPr lang="en-US" dirty="0" smtClean="0"/>
              <a:t> (globally $2.5 trillion in spending power) will spend more with brands supporting causes they care about (Forbes 2014)</a:t>
            </a:r>
          </a:p>
          <a:p>
            <a:r>
              <a:rPr lang="en-US" dirty="0" smtClean="0"/>
              <a:t>39 percent of investors say that human rights risk would cause them to rule out an investment immediately</a:t>
            </a:r>
          </a:p>
          <a:p>
            <a:r>
              <a:rPr lang="en-US" dirty="0" smtClean="0"/>
              <a:t>Implementing just transition principles, paying fair tax and supporting the space for unions to demand improvement to </a:t>
            </a:r>
            <a:r>
              <a:rPr lang="en-US" dirty="0" err="1" smtClean="0"/>
              <a:t>labour</a:t>
            </a:r>
            <a:r>
              <a:rPr lang="en-US" dirty="0" smtClean="0"/>
              <a:t> standards and formalization of work, allows businesses to align their climate action and social responsibility goals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524000" y="1500180"/>
          <a:ext cx="6096000" cy="3429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el 2"/>
          <p:cNvSpPr>
            <a:spLocks noGrp="1"/>
          </p:cNvSpPr>
          <p:nvPr>
            <p:ph type="title"/>
          </p:nvPr>
        </p:nvSpPr>
        <p:spPr/>
        <p:txBody>
          <a:bodyPr/>
          <a:lstStyle/>
          <a:p>
            <a:r>
              <a:rPr lang="da-DK" sz="2000" dirty="0" smtClean="0">
                <a:solidFill>
                  <a:prstClr val="black"/>
                </a:solidFill>
              </a:rPr>
              <a:t>Transition – </a:t>
            </a:r>
            <a:r>
              <a:rPr lang="da-DK" sz="2000" dirty="0" err="1" smtClean="0">
                <a:solidFill>
                  <a:prstClr val="black"/>
                </a:solidFill>
              </a:rPr>
              <a:t>risks</a:t>
            </a:r>
            <a:r>
              <a:rPr lang="da-DK" sz="2000" dirty="0" smtClean="0">
                <a:solidFill>
                  <a:prstClr val="black"/>
                </a:solidFill>
              </a:rPr>
              <a:t> and </a:t>
            </a:r>
            <a:r>
              <a:rPr lang="da-DK" sz="2000" dirty="0" err="1" smtClean="0">
                <a:solidFill>
                  <a:prstClr val="black"/>
                </a:solidFill>
              </a:rPr>
              <a:t>opportunities</a:t>
            </a:r>
            <a:r>
              <a:rPr lang="da-DK" sz="2000" dirty="0" smtClean="0">
                <a:solidFill>
                  <a:prstClr val="black"/>
                </a:solidFill>
              </a:rPr>
              <a:t/>
            </a:r>
            <a:br>
              <a:rPr lang="da-DK" sz="2000" dirty="0" smtClean="0">
                <a:solidFill>
                  <a:prstClr val="black"/>
                </a:solidFill>
              </a:rPr>
            </a:br>
            <a:r>
              <a:rPr lang="da-DK" dirty="0" smtClean="0"/>
              <a:t>Legal and </a:t>
            </a:r>
            <a:r>
              <a:rPr lang="da-DK" dirty="0" err="1" smtClean="0"/>
              <a:t>industrial</a:t>
            </a:r>
            <a:r>
              <a:rPr lang="da-DK" dirty="0" smtClean="0"/>
              <a:t> relations</a:t>
            </a:r>
            <a:endParaRPr lang="da-DK"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524000" y="1214428"/>
          <a:ext cx="6096000" cy="3857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el 2"/>
          <p:cNvSpPr>
            <a:spLocks noGrp="1"/>
          </p:cNvSpPr>
          <p:nvPr>
            <p:ph type="title"/>
          </p:nvPr>
        </p:nvSpPr>
        <p:spPr/>
        <p:txBody>
          <a:bodyPr/>
          <a:lstStyle/>
          <a:p>
            <a:r>
              <a:rPr lang="da-DK" sz="2000" dirty="0" smtClean="0">
                <a:solidFill>
                  <a:prstClr val="black"/>
                </a:solidFill>
              </a:rPr>
              <a:t>Transition – </a:t>
            </a:r>
            <a:r>
              <a:rPr lang="da-DK" sz="2000" dirty="0" err="1" smtClean="0">
                <a:solidFill>
                  <a:prstClr val="black"/>
                </a:solidFill>
              </a:rPr>
              <a:t>risks</a:t>
            </a:r>
            <a:r>
              <a:rPr lang="da-DK" sz="2000" dirty="0" smtClean="0">
                <a:solidFill>
                  <a:prstClr val="black"/>
                </a:solidFill>
              </a:rPr>
              <a:t> and </a:t>
            </a:r>
            <a:r>
              <a:rPr lang="da-DK" sz="2000" dirty="0" err="1" smtClean="0">
                <a:solidFill>
                  <a:prstClr val="black"/>
                </a:solidFill>
              </a:rPr>
              <a:t>opportunities</a:t>
            </a:r>
            <a:r>
              <a:rPr lang="da-DK" sz="2000" dirty="0" smtClean="0">
                <a:solidFill>
                  <a:prstClr val="black"/>
                </a:solidFill>
              </a:rPr>
              <a:t/>
            </a:r>
            <a:br>
              <a:rPr lang="da-DK" sz="2000" dirty="0" smtClean="0">
                <a:solidFill>
                  <a:prstClr val="black"/>
                </a:solidFill>
              </a:rPr>
            </a:br>
            <a:r>
              <a:rPr lang="da-DK" dirty="0" smtClean="0"/>
              <a:t>Policy</a:t>
            </a:r>
            <a:endParaRPr lang="da-DK"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524000" y="1142990"/>
          <a:ext cx="6096000" cy="3929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el 2"/>
          <p:cNvSpPr>
            <a:spLocks noGrp="1"/>
          </p:cNvSpPr>
          <p:nvPr>
            <p:ph type="title"/>
          </p:nvPr>
        </p:nvSpPr>
        <p:spPr/>
        <p:txBody>
          <a:bodyPr/>
          <a:lstStyle/>
          <a:p>
            <a:r>
              <a:rPr lang="da-DK" sz="2000" dirty="0" smtClean="0">
                <a:solidFill>
                  <a:prstClr val="black"/>
                </a:solidFill>
              </a:rPr>
              <a:t>Transition – </a:t>
            </a:r>
            <a:r>
              <a:rPr lang="da-DK" sz="2000" dirty="0" err="1" smtClean="0">
                <a:solidFill>
                  <a:prstClr val="black"/>
                </a:solidFill>
              </a:rPr>
              <a:t>risks</a:t>
            </a:r>
            <a:r>
              <a:rPr lang="da-DK" sz="2000" dirty="0" smtClean="0">
                <a:solidFill>
                  <a:prstClr val="black"/>
                </a:solidFill>
              </a:rPr>
              <a:t> and </a:t>
            </a:r>
            <a:r>
              <a:rPr lang="da-DK" sz="2000" dirty="0" err="1" smtClean="0">
                <a:solidFill>
                  <a:prstClr val="black"/>
                </a:solidFill>
              </a:rPr>
              <a:t>opportunities</a:t>
            </a:r>
            <a:r>
              <a:rPr lang="da-DK" sz="2000" dirty="0" smtClean="0">
                <a:solidFill>
                  <a:prstClr val="black"/>
                </a:solidFill>
              </a:rPr>
              <a:t/>
            </a:r>
            <a:br>
              <a:rPr lang="da-DK" sz="2000" dirty="0" smtClean="0">
                <a:solidFill>
                  <a:prstClr val="black"/>
                </a:solidFill>
              </a:rPr>
            </a:br>
            <a:r>
              <a:rPr lang="da-DK" dirty="0" err="1" smtClean="0"/>
              <a:t>Technology</a:t>
            </a:r>
            <a:endParaRPr lang="da-DK"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524000" y="1142990"/>
          <a:ext cx="6096000" cy="3929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el 2"/>
          <p:cNvSpPr>
            <a:spLocks noGrp="1"/>
          </p:cNvSpPr>
          <p:nvPr>
            <p:ph type="title"/>
          </p:nvPr>
        </p:nvSpPr>
        <p:spPr/>
        <p:txBody>
          <a:bodyPr/>
          <a:lstStyle/>
          <a:p>
            <a:r>
              <a:rPr lang="da-DK" sz="2000" dirty="0" smtClean="0">
                <a:solidFill>
                  <a:prstClr val="black"/>
                </a:solidFill>
              </a:rPr>
              <a:t>Transition – </a:t>
            </a:r>
            <a:r>
              <a:rPr lang="da-DK" sz="2000" dirty="0" err="1" smtClean="0">
                <a:solidFill>
                  <a:prstClr val="black"/>
                </a:solidFill>
              </a:rPr>
              <a:t>risks</a:t>
            </a:r>
            <a:r>
              <a:rPr lang="da-DK" sz="2000" dirty="0" smtClean="0">
                <a:solidFill>
                  <a:prstClr val="black"/>
                </a:solidFill>
              </a:rPr>
              <a:t> and </a:t>
            </a:r>
            <a:r>
              <a:rPr lang="da-DK" sz="2000" dirty="0" err="1" smtClean="0">
                <a:solidFill>
                  <a:prstClr val="black"/>
                </a:solidFill>
              </a:rPr>
              <a:t>opportunities</a:t>
            </a:r>
            <a:r>
              <a:rPr lang="da-DK" sz="2000" dirty="0" smtClean="0">
                <a:solidFill>
                  <a:prstClr val="black"/>
                </a:solidFill>
              </a:rPr>
              <a:t/>
            </a:r>
            <a:br>
              <a:rPr lang="da-DK" sz="2000" dirty="0" smtClean="0">
                <a:solidFill>
                  <a:prstClr val="black"/>
                </a:solidFill>
              </a:rPr>
            </a:br>
            <a:r>
              <a:rPr lang="da-DK" dirty="0" err="1" smtClean="0"/>
              <a:t>Market</a:t>
            </a:r>
            <a:endParaRPr lang="da-DK"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Dropbox\JB - LO-FTF\Activity Concept Catalogue\Billeder\Pixabay\worker-659884-Skeeze-Pixabay.jpg"/>
          <p:cNvPicPr>
            <a:picLocks noChangeAspect="1" noChangeArrowheads="1"/>
          </p:cNvPicPr>
          <p:nvPr/>
        </p:nvPicPr>
        <p:blipFill>
          <a:blip r:embed="rId2"/>
          <a:srcRect t="6272" b="9546"/>
          <a:stretch>
            <a:fillRect/>
          </a:stretch>
        </p:blipFill>
        <p:spPr bwMode="auto">
          <a:xfrm>
            <a:off x="0" y="0"/>
            <a:ext cx="9144000" cy="5143500"/>
          </a:xfrm>
          <a:prstGeom prst="rect">
            <a:avLst/>
          </a:prstGeom>
          <a:noFill/>
        </p:spPr>
      </p:pic>
      <p:sp>
        <p:nvSpPr>
          <p:cNvPr id="5" name="Titel 4"/>
          <p:cNvSpPr>
            <a:spLocks noGrp="1"/>
          </p:cNvSpPr>
          <p:nvPr>
            <p:ph type="title"/>
          </p:nvPr>
        </p:nvSpPr>
        <p:spPr>
          <a:xfrm>
            <a:off x="4857752" y="3714758"/>
            <a:ext cx="4229072" cy="857250"/>
          </a:xfrm>
        </p:spPr>
        <p:txBody>
          <a:bodyPr/>
          <a:lstStyle/>
          <a:p>
            <a:r>
              <a:rPr lang="da-DK" dirty="0" smtClean="0">
                <a:solidFill>
                  <a:schemeClr val="bg1"/>
                </a:solidFill>
              </a:rPr>
              <a:t>Just Transition</a:t>
            </a:r>
            <a:endParaRPr lang="da-DK"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571604" y="1142990"/>
          <a:ext cx="6096000" cy="4071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el 2"/>
          <p:cNvSpPr>
            <a:spLocks noGrp="1"/>
          </p:cNvSpPr>
          <p:nvPr>
            <p:ph type="title"/>
          </p:nvPr>
        </p:nvSpPr>
        <p:spPr/>
        <p:txBody>
          <a:bodyPr/>
          <a:lstStyle/>
          <a:p>
            <a:r>
              <a:rPr lang="da-DK" sz="2000" dirty="0" smtClean="0"/>
              <a:t>Transition – </a:t>
            </a:r>
            <a:r>
              <a:rPr lang="da-DK" sz="2000" dirty="0" err="1" smtClean="0"/>
              <a:t>risks</a:t>
            </a:r>
            <a:r>
              <a:rPr lang="da-DK" sz="2000" dirty="0" smtClean="0"/>
              <a:t> and </a:t>
            </a:r>
            <a:r>
              <a:rPr lang="da-DK" sz="2000" dirty="0" err="1" smtClean="0"/>
              <a:t>opportunities</a:t>
            </a:r>
            <a:r>
              <a:rPr lang="da-DK" sz="2000" dirty="0" smtClean="0"/>
              <a:t/>
            </a:r>
            <a:br>
              <a:rPr lang="da-DK" sz="2000" dirty="0" smtClean="0"/>
            </a:br>
            <a:r>
              <a:rPr lang="da-DK" dirty="0" smtClean="0"/>
              <a:t>Reputation</a:t>
            </a:r>
            <a:endParaRPr lang="da-DK"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indhold 2"/>
          <p:cNvSpPr>
            <a:spLocks noGrp="1"/>
          </p:cNvSpPr>
          <p:nvPr>
            <p:ph idx="1"/>
          </p:nvPr>
        </p:nvSpPr>
        <p:spPr/>
        <p:txBody>
          <a:bodyPr/>
          <a:lstStyle/>
          <a:p>
            <a:endParaRPr lang="da-DK"/>
          </a:p>
        </p:txBody>
      </p:sp>
      <p:pic>
        <p:nvPicPr>
          <p:cNvPr id="1026" name="Picture 2" descr="F:\Dropbox\JB - LO-FTF\Activity Concept Catalogue\Billeder\Pixabay\windmill-4419522_1920Piotr Zakzewski-Pixabay.jpg"/>
          <p:cNvPicPr>
            <a:picLocks noChangeAspect="1" noChangeArrowheads="1"/>
          </p:cNvPicPr>
          <p:nvPr/>
        </p:nvPicPr>
        <p:blipFill>
          <a:blip r:embed="rId2"/>
          <a:srcRect t="15714"/>
          <a:stretch>
            <a:fillRect/>
          </a:stretch>
        </p:blipFill>
        <p:spPr bwMode="auto">
          <a:xfrm>
            <a:off x="0" y="0"/>
            <a:ext cx="9151209" cy="5143500"/>
          </a:xfrm>
          <a:prstGeom prst="rect">
            <a:avLst/>
          </a:prstGeom>
          <a:noFill/>
        </p:spPr>
      </p:pic>
      <p:sp>
        <p:nvSpPr>
          <p:cNvPr id="2" name="Titel 1"/>
          <p:cNvSpPr>
            <a:spLocks noGrp="1"/>
          </p:cNvSpPr>
          <p:nvPr>
            <p:ph type="title"/>
          </p:nvPr>
        </p:nvSpPr>
        <p:spPr>
          <a:xfrm>
            <a:off x="2700318" y="3643320"/>
            <a:ext cx="6443682" cy="857250"/>
          </a:xfrm>
        </p:spPr>
        <p:txBody>
          <a:bodyPr/>
          <a:lstStyle/>
          <a:p>
            <a:r>
              <a:rPr lang="da-DK" dirty="0" smtClean="0">
                <a:solidFill>
                  <a:schemeClr val="bg1"/>
                </a:solidFill>
              </a:rPr>
              <a:t>Case: </a:t>
            </a:r>
            <a:r>
              <a:rPr lang="da-DK" dirty="0" err="1" smtClean="0">
                <a:solidFill>
                  <a:schemeClr val="bg1"/>
                </a:solidFill>
              </a:rPr>
              <a:t>Windmills</a:t>
            </a:r>
            <a:r>
              <a:rPr lang="da-DK" dirty="0" smtClean="0">
                <a:solidFill>
                  <a:schemeClr val="bg1"/>
                </a:solidFill>
              </a:rPr>
              <a:t> from Denmark</a:t>
            </a:r>
            <a:endParaRPr lang="da-DK"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Case: Windmills from Denmark</a:t>
            </a:r>
            <a:endParaRPr lang="da-DK" dirty="0"/>
          </a:p>
        </p:txBody>
      </p:sp>
      <p:sp>
        <p:nvSpPr>
          <p:cNvPr id="3" name="Pladsholder til indhold 2"/>
          <p:cNvSpPr>
            <a:spLocks noGrp="1"/>
          </p:cNvSpPr>
          <p:nvPr>
            <p:ph idx="1"/>
          </p:nvPr>
        </p:nvSpPr>
        <p:spPr/>
        <p:txBody>
          <a:bodyPr>
            <a:normAutofit fontScale="77500" lnSpcReduction="20000"/>
          </a:bodyPr>
          <a:lstStyle/>
          <a:p>
            <a:r>
              <a:rPr lang="en-US" dirty="0" smtClean="0"/>
              <a:t>Starting in the 1970s, social dialogue between Danish employers, unions and government produced strong industrial and climate policy </a:t>
            </a:r>
            <a:endParaRPr lang="en-US" dirty="0" smtClean="0"/>
          </a:p>
          <a:p>
            <a:r>
              <a:rPr lang="en-US" dirty="0" smtClean="0"/>
              <a:t>The aim was first</a:t>
            </a:r>
            <a:r>
              <a:rPr lang="en-US" dirty="0" smtClean="0"/>
              <a:t> </a:t>
            </a:r>
            <a:r>
              <a:rPr lang="en-US" dirty="0" smtClean="0"/>
              <a:t>at energy independence and later at transitioning the power sector from coal to </a:t>
            </a:r>
            <a:r>
              <a:rPr lang="en-US" dirty="0" smtClean="0"/>
              <a:t>wind</a:t>
            </a:r>
            <a:endParaRPr lang="en-US" dirty="0" smtClean="0"/>
          </a:p>
          <a:p>
            <a:r>
              <a:rPr lang="en-US" dirty="0" smtClean="0"/>
              <a:t>Building on a skilled workforce and manufacturing base from shipbuilding, Denmark was able to develop a globally competitive wind industry.   </a:t>
            </a:r>
          </a:p>
          <a:p>
            <a:r>
              <a:rPr lang="en-US" dirty="0" smtClean="0"/>
              <a:t>Denmark’s wind industry includes </a:t>
            </a:r>
            <a:r>
              <a:rPr lang="en-US" dirty="0" err="1" smtClean="0"/>
              <a:t>Vestas</a:t>
            </a:r>
            <a:r>
              <a:rPr lang="en-US" dirty="0" smtClean="0"/>
              <a:t>, the world’s second largest wind turbine manufacturer, and </a:t>
            </a:r>
            <a:r>
              <a:rPr lang="en-US" dirty="0" err="1" smtClean="0"/>
              <a:t>Ørsted</a:t>
            </a:r>
            <a:r>
              <a:rPr lang="en-US" dirty="0" smtClean="0"/>
              <a:t>, the world’s largest </a:t>
            </a:r>
            <a:r>
              <a:rPr lang="en-US" dirty="0" err="1" smtClean="0"/>
              <a:t>oﬀshore</a:t>
            </a:r>
            <a:r>
              <a:rPr lang="en-US" dirty="0" smtClean="0"/>
              <a:t> wind company. </a:t>
            </a:r>
            <a:endParaRPr lang="en-US" dirty="0" smtClean="0"/>
          </a:p>
          <a:p>
            <a:r>
              <a:rPr lang="en-US" dirty="0" smtClean="0"/>
              <a:t>In </a:t>
            </a:r>
            <a:r>
              <a:rPr lang="en-US" dirty="0" smtClean="0"/>
              <a:t>Denmark, these companies enjoy good industrial relations, a highly skilled and motivated workforce, and global recognition as clean economy leaders.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Case: Windmills from Denmark</a:t>
            </a:r>
            <a:endParaRPr lang="da-DK" dirty="0"/>
          </a:p>
        </p:txBody>
      </p:sp>
      <p:sp>
        <p:nvSpPr>
          <p:cNvPr id="3" name="Pladsholder til indhold 2"/>
          <p:cNvSpPr>
            <a:spLocks noGrp="1"/>
          </p:cNvSpPr>
          <p:nvPr>
            <p:ph idx="1"/>
          </p:nvPr>
        </p:nvSpPr>
        <p:spPr/>
        <p:txBody>
          <a:bodyPr>
            <a:normAutofit/>
          </a:bodyPr>
          <a:lstStyle/>
          <a:p>
            <a:r>
              <a:rPr lang="en-US" sz="2000" dirty="0" smtClean="0"/>
              <a:t>In 2015 Denmark’s wind industry employed 31,251 people and wind power delivered 42% of Denmark’s electricity. </a:t>
            </a:r>
          </a:p>
          <a:p>
            <a:r>
              <a:rPr lang="en-US" sz="2000" dirty="0" smtClean="0"/>
              <a:t>While reaching these goals, Denmark became a net energy exporter, and decreased coal use by 50%. </a:t>
            </a:r>
          </a:p>
          <a:p>
            <a:r>
              <a:rPr lang="en-US" sz="2000" dirty="0" smtClean="0"/>
              <a:t>Worker engagement throughout the process means that Danish unions are fully behind strong wind and climate policies. They see green jobs as the country’s biggest potential motor for new job creation</a:t>
            </a:r>
            <a:endParaRPr lang="da-DK" sz="2000" dirty="0" smtClean="0"/>
          </a:p>
          <a:p>
            <a:endParaRPr lang="da-DK"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Dropbox\JB - LO-FTF\Activity Concept Catalogue\Billeder\Pixabay\people-3231960_1920 Mic´hele De Vivo - Pixabay.jpg"/>
          <p:cNvPicPr>
            <a:picLocks noChangeAspect="1" noChangeArrowheads="1"/>
          </p:cNvPicPr>
          <p:nvPr/>
        </p:nvPicPr>
        <p:blipFill>
          <a:blip r:embed="rId2"/>
          <a:srcRect t="5438" b="2777"/>
          <a:stretch>
            <a:fillRect/>
          </a:stretch>
        </p:blipFill>
        <p:spPr bwMode="auto">
          <a:xfrm>
            <a:off x="0" y="0"/>
            <a:ext cx="9144000" cy="5143500"/>
          </a:xfrm>
          <a:prstGeom prst="rect">
            <a:avLst/>
          </a:prstGeom>
          <a:noFill/>
        </p:spPr>
      </p:pic>
      <p:sp>
        <p:nvSpPr>
          <p:cNvPr id="2" name="Titel 1"/>
          <p:cNvSpPr>
            <a:spLocks noGrp="1"/>
          </p:cNvSpPr>
          <p:nvPr>
            <p:ph type="title"/>
          </p:nvPr>
        </p:nvSpPr>
        <p:spPr>
          <a:xfrm>
            <a:off x="4500562" y="500048"/>
            <a:ext cx="4572032" cy="857250"/>
          </a:xfrm>
        </p:spPr>
        <p:txBody>
          <a:bodyPr/>
          <a:lstStyle/>
          <a:p>
            <a:r>
              <a:rPr lang="da-DK" dirty="0" smtClean="0">
                <a:solidFill>
                  <a:schemeClr val="bg1"/>
                </a:solidFill>
              </a:rPr>
              <a:t>Just transition </a:t>
            </a:r>
            <a:r>
              <a:rPr lang="da-DK" dirty="0" err="1" smtClean="0">
                <a:solidFill>
                  <a:schemeClr val="bg1"/>
                </a:solidFill>
              </a:rPr>
              <a:t>process</a:t>
            </a:r>
            <a:endParaRPr lang="da-DK"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Just transition must include</a:t>
            </a:r>
            <a:endParaRPr lang="da-DK" dirty="0"/>
          </a:p>
        </p:txBody>
      </p:sp>
      <p:sp>
        <p:nvSpPr>
          <p:cNvPr id="3" name="Pladsholder til indhold 2"/>
          <p:cNvSpPr>
            <a:spLocks noGrp="1"/>
          </p:cNvSpPr>
          <p:nvPr>
            <p:ph idx="1"/>
          </p:nvPr>
        </p:nvSpPr>
        <p:spPr/>
        <p:txBody>
          <a:bodyPr>
            <a:normAutofit fontScale="85000" lnSpcReduction="20000"/>
          </a:bodyPr>
          <a:lstStyle/>
          <a:p>
            <a:r>
              <a:rPr lang="en-US" dirty="0" smtClean="0"/>
              <a:t>Research and development to provide support for technological adjustment</a:t>
            </a:r>
          </a:p>
          <a:p>
            <a:r>
              <a:rPr lang="en-US" dirty="0" smtClean="0"/>
              <a:t>Realistic training/retraining programs that lead to decent work</a:t>
            </a:r>
          </a:p>
          <a:p>
            <a:r>
              <a:rPr lang="en-US" dirty="0" smtClean="0"/>
              <a:t>Knowledge sharing—the adoption of best practices from other jurisdictions</a:t>
            </a:r>
          </a:p>
          <a:p>
            <a:r>
              <a:rPr lang="en-US" dirty="0" smtClean="0"/>
              <a:t>Income support for workers during the full duration of </a:t>
            </a:r>
            <a:r>
              <a:rPr lang="en-US" dirty="0" smtClean="0"/>
              <a:t>transition</a:t>
            </a:r>
          </a:p>
          <a:p>
            <a:r>
              <a:rPr lang="en-US" dirty="0" smtClean="0"/>
              <a:t>Local </a:t>
            </a:r>
            <a:r>
              <a:rPr lang="en-US" dirty="0" smtClean="0"/>
              <a:t>economic development tools for affected </a:t>
            </a:r>
            <a:r>
              <a:rPr lang="en-US" dirty="0" smtClean="0"/>
              <a:t>communities</a:t>
            </a:r>
            <a:endParaRPr lang="en-US" dirty="0" smtClean="0"/>
          </a:p>
          <a:p>
            <a:r>
              <a:rPr lang="en-US" dirty="0" smtClean="0"/>
              <a:t>A </a:t>
            </a:r>
            <a:r>
              <a:rPr lang="en-US" dirty="0" smtClean="0"/>
              <a:t>framework to support </a:t>
            </a:r>
            <a:r>
              <a:rPr lang="en-US" dirty="0" err="1" smtClean="0"/>
              <a:t>labour</a:t>
            </a:r>
            <a:r>
              <a:rPr lang="en-US" dirty="0" smtClean="0"/>
              <a:t> standards </a:t>
            </a:r>
            <a:r>
              <a:rPr lang="en-US" dirty="0" smtClean="0"/>
              <a:t>and </a:t>
            </a:r>
            <a:r>
              <a:rPr lang="en-US" dirty="0" smtClean="0"/>
              <a:t>collective bargaining</a:t>
            </a:r>
          </a:p>
          <a:p>
            <a:r>
              <a:rPr lang="en-US" dirty="0" smtClean="0"/>
              <a:t>A sectoral approach customized to regions and work processes</a:t>
            </a:r>
          </a:p>
          <a:p>
            <a:r>
              <a:rPr lang="en-US" dirty="0" smtClean="0"/>
              <a:t>An </a:t>
            </a:r>
            <a:r>
              <a:rPr lang="en-US" dirty="0" smtClean="0"/>
              <a:t>equity lens to understand the impacts on </a:t>
            </a:r>
            <a:r>
              <a:rPr lang="en-US" dirty="0" err="1" smtClean="0"/>
              <a:t>racialized</a:t>
            </a:r>
            <a:r>
              <a:rPr lang="en-US" dirty="0" smtClean="0"/>
              <a:t> and indigenous </a:t>
            </a:r>
            <a:r>
              <a:rPr lang="en-US" dirty="0" smtClean="0"/>
              <a:t>communities</a:t>
            </a:r>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Three</a:t>
            </a:r>
            <a:r>
              <a:rPr lang="da-DK" dirty="0" smtClean="0"/>
              <a:t> </a:t>
            </a:r>
            <a:r>
              <a:rPr lang="da-DK" dirty="0" smtClean="0"/>
              <a:t>steps in a just transition</a:t>
            </a:r>
            <a:endParaRPr lang="da-DK" dirty="0"/>
          </a:p>
        </p:txBody>
      </p:sp>
      <p:sp>
        <p:nvSpPr>
          <p:cNvPr id="4" name="Pladsholder til indhold 3"/>
          <p:cNvSpPr>
            <a:spLocks noGrp="1"/>
          </p:cNvSpPr>
          <p:nvPr>
            <p:ph idx="1"/>
          </p:nvPr>
        </p:nvSpPr>
        <p:spPr/>
        <p:txBody>
          <a:bodyPr/>
          <a:lstStyle/>
          <a:p>
            <a:r>
              <a:rPr lang="da-DK" dirty="0" err="1" smtClean="0"/>
              <a:t>This</a:t>
            </a:r>
            <a:r>
              <a:rPr lang="da-DK" dirty="0" smtClean="0"/>
              <a:t> </a:t>
            </a:r>
            <a:r>
              <a:rPr lang="da-DK" dirty="0" err="1" smtClean="0"/>
              <a:t>recommendation</a:t>
            </a:r>
            <a:r>
              <a:rPr lang="da-DK" dirty="0" smtClean="0"/>
              <a:t> has </a:t>
            </a:r>
            <a:r>
              <a:rPr lang="da-DK" dirty="0" err="1" smtClean="0"/>
              <a:t>been</a:t>
            </a:r>
            <a:r>
              <a:rPr lang="da-DK" dirty="0" smtClean="0"/>
              <a:t> </a:t>
            </a:r>
            <a:r>
              <a:rPr lang="da-DK" dirty="0" err="1" smtClean="0"/>
              <a:t>developed</a:t>
            </a:r>
            <a:r>
              <a:rPr lang="da-DK" dirty="0" smtClean="0"/>
              <a:t> by the </a:t>
            </a:r>
            <a:r>
              <a:rPr lang="da-DK" dirty="0" smtClean="0"/>
              <a:t>global nonprofit </a:t>
            </a:r>
            <a:r>
              <a:rPr lang="da-DK" dirty="0" smtClean="0"/>
              <a:t>business </a:t>
            </a:r>
            <a:r>
              <a:rPr lang="da-DK" dirty="0" err="1" smtClean="0"/>
              <a:t>initiative</a:t>
            </a:r>
            <a:r>
              <a:rPr lang="da-DK" dirty="0" smtClean="0"/>
              <a:t> the </a:t>
            </a:r>
            <a:r>
              <a:rPr lang="da-DK" dirty="0" err="1" smtClean="0"/>
              <a:t>B-Team</a:t>
            </a:r>
            <a:r>
              <a:rPr lang="da-DK" dirty="0" smtClean="0"/>
              <a:t> </a:t>
            </a:r>
            <a:r>
              <a:rPr lang="da-DK" dirty="0" err="1" smtClean="0"/>
              <a:t>together</a:t>
            </a:r>
            <a:r>
              <a:rPr lang="da-DK" dirty="0" smtClean="0"/>
              <a:t> </a:t>
            </a:r>
            <a:r>
              <a:rPr lang="da-DK" dirty="0" err="1" smtClean="0"/>
              <a:t>with</a:t>
            </a:r>
            <a:r>
              <a:rPr lang="da-DK" dirty="0" smtClean="0"/>
              <a:t> the Just Transition Centre</a:t>
            </a:r>
            <a:endParaRPr lang="da-DK"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457200" lvl="0" indent="-457200"/>
            <a:r>
              <a:rPr lang="da-DK" sz="2000" dirty="0" err="1" smtClean="0"/>
              <a:t>Three</a:t>
            </a:r>
            <a:r>
              <a:rPr lang="da-DK" sz="2000" dirty="0" smtClean="0"/>
              <a:t> </a:t>
            </a:r>
            <a:r>
              <a:rPr lang="da-DK" sz="2000" dirty="0" smtClean="0"/>
              <a:t>steps in a just </a:t>
            </a:r>
            <a:r>
              <a:rPr lang="da-DK" sz="2000" dirty="0" smtClean="0"/>
              <a:t>transition</a:t>
            </a:r>
            <a:br>
              <a:rPr lang="da-DK" sz="2000" dirty="0" smtClean="0"/>
            </a:br>
            <a:r>
              <a:rPr lang="da-DK" dirty="0" smtClean="0"/>
              <a:t>1</a:t>
            </a:r>
            <a:r>
              <a:rPr lang="da-DK" dirty="0" smtClean="0"/>
              <a:t>. </a:t>
            </a:r>
            <a:r>
              <a:rPr lang="da-DK" dirty="0" err="1" smtClean="0"/>
              <a:t>Engage</a:t>
            </a:r>
            <a:r>
              <a:rPr lang="da-DK" dirty="0" smtClean="0"/>
              <a:t> – Fundamentals </a:t>
            </a:r>
            <a:endParaRPr lang="da-DK" dirty="0"/>
          </a:p>
        </p:txBody>
      </p:sp>
      <p:sp>
        <p:nvSpPr>
          <p:cNvPr id="3" name="Pladsholder til indhold 2"/>
          <p:cNvSpPr>
            <a:spLocks noGrp="1"/>
          </p:cNvSpPr>
          <p:nvPr>
            <p:ph idx="1"/>
          </p:nvPr>
        </p:nvSpPr>
        <p:spPr/>
        <p:txBody>
          <a:bodyPr>
            <a:normAutofit/>
          </a:bodyPr>
          <a:lstStyle/>
          <a:p>
            <a:pPr marL="457200" indent="-457200"/>
            <a:r>
              <a:rPr lang="en-US" dirty="0" smtClean="0"/>
              <a:t>Ensure social dialogue with workers and </a:t>
            </a:r>
            <a:r>
              <a:rPr lang="en-US" dirty="0" smtClean="0"/>
              <a:t>their unions</a:t>
            </a:r>
            <a:r>
              <a:rPr lang="en-US" dirty="0" smtClean="0"/>
              <a:t>, and potentially government; </a:t>
            </a:r>
            <a:r>
              <a:rPr lang="en-US" dirty="0" smtClean="0"/>
              <a:t>consult broadly </a:t>
            </a:r>
            <a:r>
              <a:rPr lang="en-US" dirty="0" smtClean="0"/>
              <a:t>with key stakeholders such as </a:t>
            </a:r>
            <a:r>
              <a:rPr lang="en-US" dirty="0" smtClean="0"/>
              <a:t>communities</a:t>
            </a:r>
          </a:p>
          <a:p>
            <a:pPr marL="457200" indent="-457200"/>
            <a:r>
              <a:rPr lang="en-US" dirty="0" smtClean="0"/>
              <a:t>This </a:t>
            </a:r>
            <a:r>
              <a:rPr lang="en-US" dirty="0" smtClean="0"/>
              <a:t>includes all phases from initial discussions </a:t>
            </a:r>
            <a:r>
              <a:rPr lang="en-US" dirty="0" smtClean="0"/>
              <a:t>about climate </a:t>
            </a:r>
            <a:r>
              <a:rPr lang="en-US" dirty="0" smtClean="0"/>
              <a:t>action, analysis and target setting through </a:t>
            </a:r>
            <a:r>
              <a:rPr lang="en-US" dirty="0" smtClean="0"/>
              <a:t>to planning</a:t>
            </a:r>
            <a:r>
              <a:rPr lang="en-US" dirty="0" smtClean="0"/>
              <a:t>, delivery, monitoring and </a:t>
            </a:r>
            <a:r>
              <a:rPr lang="en-US" dirty="0" smtClean="0"/>
              <a:t>reporting</a:t>
            </a:r>
          </a:p>
          <a:p>
            <a:pPr marL="457200" indent="-457200"/>
            <a:r>
              <a:rPr lang="en-US" dirty="0" smtClean="0"/>
              <a:t>Formal regular dialogue is recommended</a:t>
            </a:r>
          </a:p>
          <a:p>
            <a:pPr marL="457200" indent="-457200">
              <a:buNone/>
            </a:pPr>
            <a:endParaRPr lang="da-DK"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err="1" smtClean="0"/>
              <a:t>Three</a:t>
            </a:r>
            <a:r>
              <a:rPr lang="da-DK" sz="2000" dirty="0" smtClean="0">
                <a:solidFill>
                  <a:prstClr val="black"/>
                </a:solidFill>
              </a:rPr>
              <a:t> </a:t>
            </a:r>
            <a:r>
              <a:rPr lang="da-DK" sz="2000" dirty="0" smtClean="0">
                <a:solidFill>
                  <a:prstClr val="black"/>
                </a:solidFill>
              </a:rPr>
              <a:t>steps in a just transition</a:t>
            </a:r>
            <a:br>
              <a:rPr lang="da-DK" sz="2000" dirty="0" smtClean="0">
                <a:solidFill>
                  <a:prstClr val="black"/>
                </a:solidFill>
              </a:rPr>
            </a:br>
            <a:r>
              <a:rPr lang="da-DK" dirty="0" smtClean="0"/>
              <a:t>1. </a:t>
            </a:r>
            <a:r>
              <a:rPr lang="da-DK" dirty="0" err="1" smtClean="0"/>
              <a:t>Engage</a:t>
            </a:r>
            <a:r>
              <a:rPr lang="da-DK" dirty="0" smtClean="0"/>
              <a:t> - </a:t>
            </a:r>
            <a:r>
              <a:rPr lang="da-DK" dirty="0" err="1" smtClean="0"/>
              <a:t>Topics</a:t>
            </a:r>
            <a:r>
              <a:rPr lang="da-DK" dirty="0" smtClean="0"/>
              <a:t> for </a:t>
            </a:r>
            <a:r>
              <a:rPr lang="da-DK" dirty="0" err="1" smtClean="0"/>
              <a:t>dialogue</a:t>
            </a:r>
            <a:endParaRPr lang="da-DK" dirty="0"/>
          </a:p>
        </p:txBody>
      </p:sp>
      <p:sp>
        <p:nvSpPr>
          <p:cNvPr id="3" name="Pladsholder til indhold 2"/>
          <p:cNvSpPr>
            <a:spLocks noGrp="1"/>
          </p:cNvSpPr>
          <p:nvPr>
            <p:ph idx="1"/>
          </p:nvPr>
        </p:nvSpPr>
        <p:spPr/>
        <p:txBody>
          <a:bodyPr>
            <a:normAutofit fontScale="62500" lnSpcReduction="20000"/>
          </a:bodyPr>
          <a:lstStyle/>
          <a:p>
            <a:r>
              <a:rPr lang="da-DK" dirty="0" err="1" smtClean="0"/>
              <a:t>Developing</a:t>
            </a:r>
            <a:r>
              <a:rPr lang="da-DK" dirty="0" smtClean="0"/>
              <a:t> </a:t>
            </a:r>
            <a:r>
              <a:rPr lang="da-DK" dirty="0" err="1" smtClean="0"/>
              <a:t>improved</a:t>
            </a:r>
            <a:r>
              <a:rPr lang="da-DK" dirty="0" smtClean="0"/>
              <a:t> </a:t>
            </a:r>
            <a:r>
              <a:rPr lang="da-DK" dirty="0" err="1" smtClean="0"/>
              <a:t>processes</a:t>
            </a:r>
            <a:r>
              <a:rPr lang="da-DK" dirty="0" smtClean="0"/>
              <a:t>, services</a:t>
            </a:r>
            <a:r>
              <a:rPr lang="da-DK" dirty="0" smtClean="0"/>
              <a:t>, </a:t>
            </a:r>
            <a:r>
              <a:rPr lang="en-US" dirty="0" smtClean="0"/>
              <a:t>knowledge</a:t>
            </a:r>
            <a:r>
              <a:rPr lang="en-US" dirty="0" smtClean="0"/>
              <a:t>, innovations or new </a:t>
            </a:r>
            <a:r>
              <a:rPr lang="en-US" dirty="0" smtClean="0"/>
              <a:t>technologies that </a:t>
            </a:r>
            <a:r>
              <a:rPr lang="en-US" dirty="0" smtClean="0"/>
              <a:t>reduce emissions and waste </a:t>
            </a:r>
            <a:r>
              <a:rPr lang="en-US" dirty="0" smtClean="0"/>
              <a:t>or promote </a:t>
            </a:r>
            <a:r>
              <a:rPr lang="en-US" dirty="0" smtClean="0"/>
              <a:t>productivity and resource </a:t>
            </a:r>
            <a:r>
              <a:rPr lang="en-US" dirty="0" smtClean="0"/>
              <a:t>efficiency</a:t>
            </a:r>
            <a:r>
              <a:rPr lang="en-US" dirty="0" smtClean="0"/>
              <a:t>.</a:t>
            </a:r>
          </a:p>
          <a:p>
            <a:r>
              <a:rPr lang="en-US" dirty="0" smtClean="0"/>
              <a:t>Analyzing </a:t>
            </a:r>
            <a:r>
              <a:rPr lang="en-US" dirty="0" smtClean="0"/>
              <a:t>and agreeing different options </a:t>
            </a:r>
            <a:r>
              <a:rPr lang="en-US" dirty="0" smtClean="0"/>
              <a:t>for climate </a:t>
            </a:r>
            <a:r>
              <a:rPr lang="en-US" dirty="0" smtClean="0"/>
              <a:t>action by the company or its sector</a:t>
            </a:r>
            <a:r>
              <a:rPr lang="en-US" dirty="0" smtClean="0"/>
              <a:t>, including </a:t>
            </a:r>
            <a:r>
              <a:rPr lang="en-US" dirty="0" smtClean="0"/>
              <a:t>pathways to net-zero </a:t>
            </a:r>
            <a:r>
              <a:rPr lang="en-US" dirty="0" smtClean="0"/>
              <a:t>emissions</a:t>
            </a:r>
            <a:endParaRPr lang="da-DK" b="1" dirty="0" smtClean="0"/>
          </a:p>
          <a:p>
            <a:r>
              <a:rPr lang="en-US" dirty="0" smtClean="0"/>
              <a:t>Forecasting </a:t>
            </a:r>
            <a:r>
              <a:rPr lang="en-US" dirty="0" smtClean="0"/>
              <a:t>and finding ways to </a:t>
            </a:r>
            <a:r>
              <a:rPr lang="en-US" dirty="0" smtClean="0"/>
              <a:t>maximize the </a:t>
            </a:r>
            <a:r>
              <a:rPr lang="en-US" dirty="0" smtClean="0"/>
              <a:t>positive impacts of company-level </a:t>
            </a:r>
            <a:r>
              <a:rPr lang="en-US" dirty="0" smtClean="0"/>
              <a:t>climate action </a:t>
            </a:r>
            <a:r>
              <a:rPr lang="en-US" dirty="0" smtClean="0"/>
              <a:t>on workers and communities</a:t>
            </a:r>
            <a:r>
              <a:rPr lang="en-US" dirty="0" smtClean="0"/>
              <a:t>, as </a:t>
            </a:r>
            <a:r>
              <a:rPr lang="en-US" dirty="0" smtClean="0"/>
              <a:t>well as minimizing its negative impacts.</a:t>
            </a:r>
          </a:p>
          <a:p>
            <a:r>
              <a:rPr lang="en-US" dirty="0" smtClean="0"/>
              <a:t>Forecasting </a:t>
            </a:r>
            <a:r>
              <a:rPr lang="en-US" dirty="0" smtClean="0"/>
              <a:t>skills needs and </a:t>
            </a:r>
            <a:r>
              <a:rPr lang="en-US" dirty="0" smtClean="0"/>
              <a:t>employment opportunities </a:t>
            </a:r>
            <a:r>
              <a:rPr lang="en-US" dirty="0" smtClean="0"/>
              <a:t>at different levels, and </a:t>
            </a:r>
            <a:r>
              <a:rPr lang="en-US" dirty="0" smtClean="0"/>
              <a:t>designing </a:t>
            </a:r>
            <a:r>
              <a:rPr lang="da-DK" dirty="0" err="1" smtClean="0"/>
              <a:t>appropriate</a:t>
            </a:r>
            <a:r>
              <a:rPr lang="da-DK" dirty="0" smtClean="0"/>
              <a:t> </a:t>
            </a:r>
            <a:r>
              <a:rPr lang="da-DK" dirty="0" err="1" smtClean="0"/>
              <a:t>skills</a:t>
            </a:r>
            <a:r>
              <a:rPr lang="da-DK" dirty="0" smtClean="0"/>
              <a:t> </a:t>
            </a:r>
            <a:r>
              <a:rPr lang="da-DK" dirty="0" err="1" smtClean="0"/>
              <a:t>training</a:t>
            </a:r>
            <a:r>
              <a:rPr lang="da-DK" dirty="0" smtClean="0"/>
              <a:t> services.</a:t>
            </a:r>
          </a:p>
          <a:p>
            <a:r>
              <a:rPr lang="en-US" dirty="0" smtClean="0"/>
              <a:t>Locally</a:t>
            </a:r>
            <a:r>
              <a:rPr lang="en-US" dirty="0" smtClean="0"/>
              <a:t>, to design and deliver </a:t>
            </a:r>
            <a:r>
              <a:rPr lang="en-US" dirty="0" smtClean="0"/>
              <a:t>policies and </a:t>
            </a:r>
            <a:r>
              <a:rPr lang="en-US" dirty="0" smtClean="0"/>
              <a:t>actions that help to create new industries</a:t>
            </a:r>
            <a:r>
              <a:rPr lang="en-US" dirty="0" smtClean="0"/>
              <a:t>, jobs </a:t>
            </a:r>
            <a:r>
              <a:rPr lang="en-US" dirty="0" smtClean="0"/>
              <a:t>and social services </a:t>
            </a:r>
            <a:r>
              <a:rPr lang="en-US" dirty="0" smtClean="0"/>
              <a:t>provisions </a:t>
            </a:r>
            <a:r>
              <a:rPr lang="da-DK" dirty="0" smtClean="0"/>
              <a:t>for </a:t>
            </a:r>
            <a:r>
              <a:rPr lang="da-DK" dirty="0" err="1" smtClean="0"/>
              <a:t>workers</a:t>
            </a:r>
            <a:r>
              <a:rPr lang="da-DK" dirty="0" smtClean="0"/>
              <a:t> and </a:t>
            </a:r>
            <a:r>
              <a:rPr lang="da-DK" dirty="0" err="1" smtClean="0"/>
              <a:t>communities</a:t>
            </a:r>
            <a:r>
              <a:rPr lang="da-DK" dirty="0" smtClean="0"/>
              <a:t>.</a:t>
            </a:r>
          </a:p>
          <a:p>
            <a:r>
              <a:rPr lang="en-US" dirty="0" smtClean="0"/>
              <a:t>Locally </a:t>
            </a:r>
            <a:r>
              <a:rPr lang="en-US" dirty="0" smtClean="0"/>
              <a:t>and nationally, developing and </a:t>
            </a:r>
            <a:r>
              <a:rPr lang="en-US" dirty="0" smtClean="0"/>
              <a:t>advocating for </a:t>
            </a:r>
            <a:r>
              <a:rPr lang="en-US" dirty="0" smtClean="0"/>
              <a:t>government policies that </a:t>
            </a:r>
            <a:r>
              <a:rPr lang="en-US" dirty="0" smtClean="0"/>
              <a:t>support just </a:t>
            </a:r>
            <a:r>
              <a:rPr lang="en-US" dirty="0" smtClean="0"/>
              <a:t>transition, particularly for </a:t>
            </a:r>
            <a:r>
              <a:rPr lang="en-US" dirty="0" smtClean="0"/>
              <a:t>vulnerable workers </a:t>
            </a:r>
            <a:r>
              <a:rPr lang="en-US" dirty="0" smtClean="0"/>
              <a:t>and communities, and drive </a:t>
            </a:r>
            <a:r>
              <a:rPr lang="en-US" dirty="0" smtClean="0"/>
              <a:t>job creation</a:t>
            </a:r>
            <a:r>
              <a:rPr lang="en-US" dirty="0" smtClean="0"/>
              <a:t>, decent work, development </a:t>
            </a:r>
            <a:r>
              <a:rPr lang="en-US" dirty="0" smtClean="0"/>
              <a:t>and </a:t>
            </a:r>
            <a:r>
              <a:rPr lang="da-DK" dirty="0" err="1" smtClean="0"/>
              <a:t>poverty</a:t>
            </a:r>
            <a:r>
              <a:rPr lang="da-DK" dirty="0" smtClean="0"/>
              <a:t> </a:t>
            </a:r>
            <a:r>
              <a:rPr lang="da-DK" dirty="0" err="1" smtClean="0"/>
              <a:t>eradication</a:t>
            </a:r>
            <a:r>
              <a:rPr lang="da-DK" dirty="0" smtClean="0"/>
              <a:t>.</a:t>
            </a:r>
            <a:endParaRPr lang="da-DK"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457200" indent="-457200"/>
            <a:r>
              <a:rPr lang="da-DK" sz="2000" dirty="0" err="1" smtClean="0"/>
              <a:t>Three</a:t>
            </a:r>
            <a:r>
              <a:rPr lang="da-DK" sz="2000" dirty="0" smtClean="0">
                <a:solidFill>
                  <a:prstClr val="black"/>
                </a:solidFill>
              </a:rPr>
              <a:t> </a:t>
            </a:r>
            <a:r>
              <a:rPr lang="da-DK" sz="2000" dirty="0" smtClean="0">
                <a:solidFill>
                  <a:prstClr val="black"/>
                </a:solidFill>
              </a:rPr>
              <a:t>steps in a just transition</a:t>
            </a:r>
            <a:br>
              <a:rPr lang="da-DK" sz="2000" dirty="0" smtClean="0">
                <a:solidFill>
                  <a:prstClr val="black"/>
                </a:solidFill>
              </a:rPr>
            </a:br>
            <a:r>
              <a:rPr lang="da-DK" dirty="0" smtClean="0"/>
              <a:t>2</a:t>
            </a:r>
            <a:r>
              <a:rPr lang="da-DK" dirty="0" smtClean="0"/>
              <a:t>. Plan - Fundamentals</a:t>
            </a:r>
            <a:endParaRPr lang="da-DK" dirty="0"/>
          </a:p>
        </p:txBody>
      </p:sp>
      <p:sp>
        <p:nvSpPr>
          <p:cNvPr id="3" name="Pladsholder til indhold 2"/>
          <p:cNvSpPr>
            <a:spLocks noGrp="1"/>
          </p:cNvSpPr>
          <p:nvPr>
            <p:ph idx="1"/>
          </p:nvPr>
        </p:nvSpPr>
        <p:spPr/>
        <p:txBody>
          <a:bodyPr>
            <a:normAutofit fontScale="85000" lnSpcReduction="10000"/>
          </a:bodyPr>
          <a:lstStyle/>
          <a:p>
            <a:r>
              <a:rPr lang="en-US" dirty="0" smtClean="0"/>
              <a:t>Collaborate to produce concrete, time-bound</a:t>
            </a:r>
            <a:r>
              <a:rPr lang="en-US" dirty="0" smtClean="0"/>
              <a:t>, enterprise </a:t>
            </a:r>
            <a:r>
              <a:rPr lang="en-US" dirty="0" smtClean="0"/>
              <a:t>and sectoral plans for just transition</a:t>
            </a:r>
            <a:r>
              <a:rPr lang="en-US" dirty="0" smtClean="0"/>
              <a:t>, including </a:t>
            </a:r>
            <a:r>
              <a:rPr lang="en-US" dirty="0" smtClean="0"/>
              <a:t>emissions </a:t>
            </a:r>
            <a:r>
              <a:rPr lang="en-US" dirty="0" smtClean="0"/>
              <a:t>reductions</a:t>
            </a:r>
          </a:p>
          <a:p>
            <a:r>
              <a:rPr lang="da-DK" dirty="0" err="1" smtClean="0"/>
              <a:t>This</a:t>
            </a:r>
            <a:r>
              <a:rPr lang="da-DK" dirty="0" smtClean="0"/>
              <a:t> </a:t>
            </a:r>
            <a:r>
              <a:rPr lang="en-US" dirty="0" smtClean="0"/>
              <a:t>requires </a:t>
            </a:r>
            <a:r>
              <a:rPr lang="en-US" dirty="0" smtClean="0"/>
              <a:t>evaluating where and how a company </a:t>
            </a:r>
            <a:r>
              <a:rPr lang="en-US" dirty="0" smtClean="0"/>
              <a:t>can reduce </a:t>
            </a:r>
            <a:r>
              <a:rPr lang="en-US" dirty="0" smtClean="0"/>
              <a:t>emissions in the short, medium and long term.</a:t>
            </a:r>
          </a:p>
          <a:p>
            <a:r>
              <a:rPr lang="en-US" dirty="0" smtClean="0"/>
              <a:t>A company must also evaluate the commercial </a:t>
            </a:r>
            <a:r>
              <a:rPr lang="en-US" dirty="0" smtClean="0"/>
              <a:t>consequences </a:t>
            </a:r>
            <a:r>
              <a:rPr lang="da-DK" dirty="0" smtClean="0"/>
              <a:t>of </a:t>
            </a:r>
            <a:r>
              <a:rPr lang="da-DK" dirty="0" err="1" smtClean="0"/>
              <a:t>those</a:t>
            </a:r>
            <a:r>
              <a:rPr lang="da-DK" dirty="0" smtClean="0"/>
              <a:t> emissions </a:t>
            </a:r>
            <a:r>
              <a:rPr lang="da-DK" dirty="0" err="1" smtClean="0"/>
              <a:t>reductions</a:t>
            </a:r>
            <a:endParaRPr lang="da-DK" dirty="0" smtClean="0"/>
          </a:p>
          <a:p>
            <a:r>
              <a:rPr lang="en-US" dirty="0" smtClean="0"/>
              <a:t>Company-level decisions to cut emissions </a:t>
            </a:r>
            <a:r>
              <a:rPr lang="en-US" dirty="0" smtClean="0"/>
              <a:t>can have </a:t>
            </a:r>
            <a:r>
              <a:rPr lang="en-US" dirty="0" smtClean="0"/>
              <a:t>effects–positive and negative–on workers </a:t>
            </a:r>
            <a:r>
              <a:rPr lang="en-US" dirty="0" smtClean="0"/>
              <a:t>and </a:t>
            </a:r>
            <a:r>
              <a:rPr lang="da-DK" dirty="0" err="1" smtClean="0"/>
              <a:t>communities</a:t>
            </a:r>
            <a:endParaRPr lang="da-DK" dirty="0" smtClean="0"/>
          </a:p>
          <a:p>
            <a:r>
              <a:rPr lang="da-DK" dirty="0" smtClean="0"/>
              <a:t>In </a:t>
            </a:r>
            <a:r>
              <a:rPr lang="da-DK" dirty="0" err="1" smtClean="0"/>
              <a:t>communities</a:t>
            </a:r>
            <a:r>
              <a:rPr lang="da-DK" dirty="0" smtClean="0"/>
              <a:t> </a:t>
            </a:r>
            <a:r>
              <a:rPr lang="da-DK" dirty="0" err="1" smtClean="0"/>
              <a:t>where</a:t>
            </a:r>
            <a:r>
              <a:rPr lang="da-DK" dirty="0" smtClean="0"/>
              <a:t> </a:t>
            </a:r>
            <a:r>
              <a:rPr lang="en-US" dirty="0" smtClean="0"/>
              <a:t>a </a:t>
            </a:r>
            <a:r>
              <a:rPr lang="en-US" dirty="0" smtClean="0"/>
              <a:t>company or its suppliers </a:t>
            </a:r>
            <a:r>
              <a:rPr lang="en-US" dirty="0" smtClean="0"/>
              <a:t>are the main employers, </a:t>
            </a:r>
            <a:r>
              <a:rPr lang="en-US" dirty="0" smtClean="0"/>
              <a:t>decisions to cut emissions can </a:t>
            </a:r>
            <a:r>
              <a:rPr lang="en-US" dirty="0" smtClean="0"/>
              <a:t>affect jobs</a:t>
            </a:r>
            <a:r>
              <a:rPr lang="en-US" dirty="0" smtClean="0"/>
              <a:t>, livelihoods, the community’s tax base and </a:t>
            </a:r>
            <a:r>
              <a:rPr lang="en-US" dirty="0" smtClean="0"/>
              <a:t>its </a:t>
            </a:r>
            <a:r>
              <a:rPr lang="da-DK" dirty="0" err="1" smtClean="0"/>
              <a:t>economic</a:t>
            </a:r>
            <a:r>
              <a:rPr lang="da-DK" dirty="0" smtClean="0"/>
              <a:t> </a:t>
            </a:r>
            <a:r>
              <a:rPr lang="da-DK" dirty="0" smtClean="0"/>
              <a:t>and social </a:t>
            </a:r>
            <a:r>
              <a:rPr lang="da-DK" dirty="0" err="1" smtClean="0"/>
              <a:t>fabric</a:t>
            </a:r>
            <a:r>
              <a:rPr lang="da-DK" dirty="0" smtClean="0"/>
              <a:t>.</a:t>
            </a:r>
            <a:endParaRPr lang="da-DK"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Just transition</a:t>
            </a:r>
            <a:endParaRPr lang="da-DK" dirty="0"/>
          </a:p>
        </p:txBody>
      </p:sp>
      <p:sp>
        <p:nvSpPr>
          <p:cNvPr id="3" name="Pladsholder til indhold 2"/>
          <p:cNvSpPr>
            <a:spLocks noGrp="1"/>
          </p:cNvSpPr>
          <p:nvPr>
            <p:ph idx="1"/>
          </p:nvPr>
        </p:nvSpPr>
        <p:spPr/>
        <p:txBody>
          <a:bodyPr/>
          <a:lstStyle/>
          <a:p>
            <a:r>
              <a:rPr lang="en-US" dirty="0" smtClean="0"/>
              <a:t>Just </a:t>
            </a:r>
            <a:r>
              <a:rPr lang="en-US" dirty="0" smtClean="0"/>
              <a:t>transition is a process involving employers, unions, and sometimes governments and </a:t>
            </a:r>
            <a:r>
              <a:rPr lang="en-US" dirty="0" smtClean="0"/>
              <a:t>communities</a:t>
            </a:r>
          </a:p>
          <a:p>
            <a:r>
              <a:rPr lang="en-US" dirty="0" smtClean="0"/>
              <a:t>P</a:t>
            </a:r>
            <a:r>
              <a:rPr lang="en-US" dirty="0" smtClean="0"/>
              <a:t>lanning </a:t>
            </a:r>
            <a:r>
              <a:rPr lang="en-US" dirty="0" smtClean="0"/>
              <a:t>and delivering the transition of economies, sectors, and companies to low carbon, socially just and environmentally sustainable </a:t>
            </a:r>
            <a:r>
              <a:rPr lang="en-US" dirty="0" smtClean="0"/>
              <a:t>activities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err="1" smtClean="0"/>
              <a:t>Three</a:t>
            </a:r>
            <a:r>
              <a:rPr lang="da-DK" sz="2000" dirty="0" smtClean="0">
                <a:solidFill>
                  <a:prstClr val="black"/>
                </a:solidFill>
              </a:rPr>
              <a:t> </a:t>
            </a:r>
            <a:r>
              <a:rPr lang="da-DK" sz="2000" dirty="0" smtClean="0">
                <a:solidFill>
                  <a:prstClr val="black"/>
                </a:solidFill>
              </a:rPr>
              <a:t>steps in a just transition</a:t>
            </a:r>
            <a:br>
              <a:rPr lang="da-DK" sz="2000" dirty="0" smtClean="0">
                <a:solidFill>
                  <a:prstClr val="black"/>
                </a:solidFill>
              </a:rPr>
            </a:br>
            <a:r>
              <a:rPr lang="da-DK" dirty="0" smtClean="0"/>
              <a:t>2. Plan – </a:t>
            </a:r>
            <a:r>
              <a:rPr lang="da-DK" dirty="0" err="1" smtClean="0"/>
              <a:t>Should</a:t>
            </a:r>
            <a:r>
              <a:rPr lang="da-DK" dirty="0" smtClean="0"/>
              <a:t> </a:t>
            </a:r>
            <a:r>
              <a:rPr lang="da-DK" dirty="0" err="1" smtClean="0"/>
              <a:t>include</a:t>
            </a:r>
            <a:r>
              <a:rPr lang="da-DK" dirty="0" smtClean="0"/>
              <a:t> </a:t>
            </a:r>
            <a:endParaRPr lang="da-DK" dirty="0"/>
          </a:p>
        </p:txBody>
      </p:sp>
      <p:sp>
        <p:nvSpPr>
          <p:cNvPr id="3" name="Pladsholder til indhold 2"/>
          <p:cNvSpPr>
            <a:spLocks noGrp="1"/>
          </p:cNvSpPr>
          <p:nvPr>
            <p:ph idx="1"/>
          </p:nvPr>
        </p:nvSpPr>
        <p:spPr/>
        <p:txBody>
          <a:bodyPr>
            <a:normAutofit fontScale="70000" lnSpcReduction="20000"/>
          </a:bodyPr>
          <a:lstStyle/>
          <a:p>
            <a:r>
              <a:rPr lang="en-US" dirty="0" smtClean="0"/>
              <a:t>Produce </a:t>
            </a:r>
            <a:r>
              <a:rPr lang="en-US" dirty="0" smtClean="0"/>
              <a:t>rapid reductions in </a:t>
            </a:r>
            <a:r>
              <a:rPr lang="en-US" dirty="0" smtClean="0"/>
              <a:t>company-wide emissions</a:t>
            </a:r>
            <a:r>
              <a:rPr lang="en-US" dirty="0" smtClean="0"/>
              <a:t>, consistent with a </a:t>
            </a:r>
            <a:r>
              <a:rPr lang="en-US" dirty="0" smtClean="0"/>
              <a:t>commitment to </a:t>
            </a:r>
            <a:r>
              <a:rPr lang="en-US" dirty="0" smtClean="0"/>
              <a:t>net-zero </a:t>
            </a:r>
            <a:r>
              <a:rPr lang="en-US" dirty="0" smtClean="0"/>
              <a:t>emissions. </a:t>
            </a:r>
            <a:r>
              <a:rPr lang="en-US" dirty="0" smtClean="0"/>
              <a:t>They include both </a:t>
            </a:r>
            <a:r>
              <a:rPr lang="en-US" dirty="0" smtClean="0"/>
              <a:t>short and </a:t>
            </a:r>
            <a:r>
              <a:rPr lang="en-US" dirty="0" smtClean="0"/>
              <a:t>long term targets and measures.</a:t>
            </a:r>
          </a:p>
          <a:p>
            <a:r>
              <a:rPr lang="en-US" dirty="0" smtClean="0"/>
              <a:t>Consider </a:t>
            </a:r>
            <a:r>
              <a:rPr lang="en-US" dirty="0" smtClean="0"/>
              <a:t>the risk </a:t>
            </a:r>
            <a:r>
              <a:rPr lang="en-US" dirty="0" smtClean="0"/>
              <a:t>to workers </a:t>
            </a:r>
            <a:r>
              <a:rPr lang="en-US" dirty="0" smtClean="0"/>
              <a:t>and </a:t>
            </a:r>
            <a:r>
              <a:rPr lang="en-US" dirty="0" smtClean="0"/>
              <a:t>communities over </a:t>
            </a:r>
            <a:r>
              <a:rPr lang="en-US" dirty="0" smtClean="0"/>
              <a:t>time and include </a:t>
            </a:r>
            <a:r>
              <a:rPr lang="en-US" dirty="0" smtClean="0"/>
              <a:t>plans </a:t>
            </a:r>
            <a:r>
              <a:rPr lang="en-US" dirty="0" smtClean="0"/>
              <a:t>options and resources </a:t>
            </a:r>
            <a:r>
              <a:rPr lang="en-US" dirty="0" smtClean="0"/>
              <a:t>to manage </a:t>
            </a:r>
            <a:r>
              <a:rPr lang="en-US" dirty="0" smtClean="0"/>
              <a:t>this risk and build </a:t>
            </a:r>
            <a:r>
              <a:rPr lang="en-US" dirty="0" smtClean="0"/>
              <a:t>resilience. </a:t>
            </a:r>
            <a:endParaRPr lang="en-US" dirty="0" smtClean="0"/>
          </a:p>
          <a:p>
            <a:r>
              <a:rPr lang="en-US" dirty="0" smtClean="0"/>
              <a:t>Result </a:t>
            </a:r>
            <a:r>
              <a:rPr lang="en-US" dirty="0" smtClean="0"/>
              <a:t>in creation of decent jobs within </a:t>
            </a:r>
            <a:r>
              <a:rPr lang="en-US" dirty="0" smtClean="0"/>
              <a:t>the company </a:t>
            </a:r>
            <a:r>
              <a:rPr lang="en-US" dirty="0" smtClean="0"/>
              <a:t>and its supply chains – that is, </a:t>
            </a:r>
            <a:r>
              <a:rPr lang="en-US" dirty="0" smtClean="0"/>
              <a:t>jobs with </a:t>
            </a:r>
            <a:r>
              <a:rPr lang="en-US" dirty="0" smtClean="0"/>
              <a:t>fair income, security in the workplace</a:t>
            </a:r>
            <a:r>
              <a:rPr lang="en-US" dirty="0" smtClean="0"/>
              <a:t>, social </a:t>
            </a:r>
            <a:r>
              <a:rPr lang="en-US" dirty="0" smtClean="0"/>
              <a:t>protection and the effective right </a:t>
            </a:r>
            <a:r>
              <a:rPr lang="en-US" dirty="0" smtClean="0"/>
              <a:t>to organize </a:t>
            </a:r>
            <a:r>
              <a:rPr lang="en-US" dirty="0" smtClean="0"/>
              <a:t>and collectively bargain. </a:t>
            </a:r>
          </a:p>
          <a:p>
            <a:r>
              <a:rPr lang="en-US" dirty="0" smtClean="0"/>
              <a:t>Provide </a:t>
            </a:r>
            <a:r>
              <a:rPr lang="en-US" dirty="0" smtClean="0"/>
              <a:t>for retention, </a:t>
            </a:r>
            <a:r>
              <a:rPr lang="en-US" dirty="0" err="1" smtClean="0"/>
              <a:t>reskilling</a:t>
            </a:r>
            <a:r>
              <a:rPr lang="en-US" dirty="0" smtClean="0"/>
              <a:t> and </a:t>
            </a:r>
            <a:r>
              <a:rPr lang="en-US" dirty="0" smtClean="0"/>
              <a:t>redeployment for </a:t>
            </a:r>
            <a:r>
              <a:rPr lang="en-US" dirty="0" smtClean="0"/>
              <a:t>workers as part of the </a:t>
            </a:r>
            <a:r>
              <a:rPr lang="en-US" dirty="0" smtClean="0"/>
              <a:t>company’s </a:t>
            </a:r>
            <a:r>
              <a:rPr lang="da-DK" dirty="0" smtClean="0"/>
              <a:t>transformation</a:t>
            </a:r>
            <a:r>
              <a:rPr lang="da-DK" dirty="0" smtClean="0"/>
              <a:t>, </a:t>
            </a:r>
            <a:r>
              <a:rPr lang="da-DK" dirty="0" err="1" smtClean="0"/>
              <a:t>rather</a:t>
            </a:r>
            <a:r>
              <a:rPr lang="da-DK" dirty="0" smtClean="0"/>
              <a:t> </a:t>
            </a:r>
            <a:r>
              <a:rPr lang="da-DK" dirty="0" err="1" smtClean="0"/>
              <a:t>than</a:t>
            </a:r>
            <a:r>
              <a:rPr lang="da-DK" dirty="0" smtClean="0"/>
              <a:t> </a:t>
            </a:r>
            <a:r>
              <a:rPr lang="da-DK" dirty="0" err="1" smtClean="0"/>
              <a:t>redundancies</a:t>
            </a:r>
            <a:r>
              <a:rPr lang="da-DK" dirty="0" smtClean="0"/>
              <a:t>. </a:t>
            </a:r>
          </a:p>
          <a:p>
            <a:r>
              <a:rPr lang="en-US" dirty="0" smtClean="0"/>
              <a:t>Include </a:t>
            </a:r>
            <a:r>
              <a:rPr lang="en-US" dirty="0" smtClean="0"/>
              <a:t>equal opportunities for </a:t>
            </a:r>
            <a:r>
              <a:rPr lang="en-US" dirty="0" smtClean="0"/>
              <a:t>training and </a:t>
            </a:r>
            <a:r>
              <a:rPr lang="en-US" dirty="0" smtClean="0"/>
              <a:t>employment opportunities for women</a:t>
            </a:r>
            <a:r>
              <a:rPr lang="en-US" dirty="0" smtClean="0"/>
              <a:t>, young </a:t>
            </a:r>
            <a:r>
              <a:rPr lang="en-US" dirty="0" smtClean="0"/>
              <a:t>people, the poor and </a:t>
            </a:r>
            <a:r>
              <a:rPr lang="en-US" dirty="0" smtClean="0"/>
              <a:t>other marginalized groups, as well as measures </a:t>
            </a:r>
            <a:r>
              <a:rPr lang="da-DK" dirty="0" err="1" smtClean="0"/>
              <a:t>that</a:t>
            </a:r>
            <a:r>
              <a:rPr lang="da-DK" dirty="0" smtClean="0"/>
              <a:t> </a:t>
            </a:r>
            <a:r>
              <a:rPr lang="da-DK" dirty="0" err="1" smtClean="0"/>
              <a:t>produce</a:t>
            </a:r>
            <a:r>
              <a:rPr lang="da-DK" dirty="0" smtClean="0"/>
              <a:t> </a:t>
            </a:r>
            <a:r>
              <a:rPr lang="da-DK" dirty="0" err="1" smtClean="0"/>
              <a:t>equitable</a:t>
            </a:r>
            <a:r>
              <a:rPr lang="da-DK" dirty="0" smtClean="0"/>
              <a:t> </a:t>
            </a:r>
            <a:r>
              <a:rPr lang="da-DK" dirty="0" err="1" smtClean="0"/>
              <a:t>outcomes</a:t>
            </a:r>
            <a:r>
              <a:rPr lang="da-DK" dirty="0" smtClean="0"/>
              <a:t>.</a:t>
            </a:r>
            <a:endParaRPr lang="da-DK" dirty="0" smtClean="0"/>
          </a:p>
          <a:p>
            <a:r>
              <a:rPr lang="en-US" dirty="0" smtClean="0"/>
              <a:t>Drive </a:t>
            </a:r>
            <a:r>
              <a:rPr lang="en-US" dirty="0" smtClean="0"/>
              <a:t>investment in community </a:t>
            </a:r>
            <a:r>
              <a:rPr lang="en-US" dirty="0" smtClean="0"/>
              <a:t>economic </a:t>
            </a:r>
            <a:r>
              <a:rPr lang="da-DK" dirty="0" err="1" smtClean="0"/>
              <a:t>diversification</a:t>
            </a:r>
            <a:r>
              <a:rPr lang="da-DK" dirty="0" smtClean="0"/>
              <a:t> </a:t>
            </a:r>
            <a:r>
              <a:rPr lang="da-DK" dirty="0" err="1" smtClean="0"/>
              <a:t>or</a:t>
            </a:r>
            <a:r>
              <a:rPr lang="da-DK" dirty="0" smtClean="0"/>
              <a:t> </a:t>
            </a:r>
            <a:r>
              <a:rPr lang="da-DK" dirty="0" err="1" smtClean="0"/>
              <a:t>renewal</a:t>
            </a:r>
            <a:r>
              <a:rPr lang="da-DK" dirty="0" smtClean="0"/>
              <a:t>.</a:t>
            </a:r>
            <a:endParaRPr lang="da-DK"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err="1" smtClean="0"/>
              <a:t>Three</a:t>
            </a:r>
            <a:r>
              <a:rPr lang="da-DK" sz="2000" dirty="0" smtClean="0">
                <a:solidFill>
                  <a:prstClr val="black"/>
                </a:solidFill>
              </a:rPr>
              <a:t> </a:t>
            </a:r>
            <a:r>
              <a:rPr lang="da-DK" sz="2000" dirty="0" smtClean="0">
                <a:solidFill>
                  <a:prstClr val="black"/>
                </a:solidFill>
              </a:rPr>
              <a:t>steps in a just transition</a:t>
            </a:r>
            <a:br>
              <a:rPr lang="da-DK" sz="2000" dirty="0" smtClean="0">
                <a:solidFill>
                  <a:prstClr val="black"/>
                </a:solidFill>
              </a:rPr>
            </a:br>
            <a:r>
              <a:rPr lang="da-DK" dirty="0" smtClean="0"/>
              <a:t>2. Plan – The </a:t>
            </a:r>
            <a:r>
              <a:rPr lang="da-DK" dirty="0" err="1" smtClean="0"/>
              <a:t>community</a:t>
            </a:r>
            <a:endParaRPr lang="da-DK" dirty="0"/>
          </a:p>
        </p:txBody>
      </p:sp>
      <p:sp>
        <p:nvSpPr>
          <p:cNvPr id="3" name="Pladsholder til indhold 2"/>
          <p:cNvSpPr>
            <a:spLocks noGrp="1"/>
          </p:cNvSpPr>
          <p:nvPr>
            <p:ph idx="1"/>
          </p:nvPr>
        </p:nvSpPr>
        <p:spPr/>
        <p:txBody>
          <a:bodyPr>
            <a:noAutofit/>
          </a:bodyPr>
          <a:lstStyle/>
          <a:p>
            <a:r>
              <a:rPr lang="en-US" sz="1800" dirty="0" smtClean="0"/>
              <a:t>Company plans for emissions reductions and </a:t>
            </a:r>
            <a:r>
              <a:rPr lang="en-US" sz="1800" dirty="0" smtClean="0"/>
              <a:t>climate resilience </a:t>
            </a:r>
            <a:r>
              <a:rPr lang="en-US" sz="1800" dirty="0" smtClean="0"/>
              <a:t>should also cover the company’s </a:t>
            </a:r>
            <a:r>
              <a:rPr lang="en-US" sz="1800" dirty="0" smtClean="0"/>
              <a:t>supply chains</a:t>
            </a:r>
            <a:r>
              <a:rPr lang="en-US" sz="1800" dirty="0" smtClean="0"/>
              <a:t>. </a:t>
            </a:r>
            <a:endParaRPr lang="en-US" sz="1800" dirty="0" smtClean="0"/>
          </a:p>
          <a:p>
            <a:r>
              <a:rPr lang="en-US" sz="1800" dirty="0" smtClean="0"/>
              <a:t>In </a:t>
            </a:r>
            <a:r>
              <a:rPr lang="en-US" sz="1800" dirty="0" smtClean="0"/>
              <a:t>supply chains, and in communities, </a:t>
            </a:r>
            <a:r>
              <a:rPr lang="en-US" sz="1800" dirty="0" smtClean="0"/>
              <a:t>the company </a:t>
            </a:r>
            <a:r>
              <a:rPr lang="en-US" sz="1800" dirty="0" smtClean="0"/>
              <a:t>should move to formalize informal </a:t>
            </a:r>
            <a:r>
              <a:rPr lang="en-US" sz="1800" dirty="0" smtClean="0"/>
              <a:t>work related </a:t>
            </a:r>
            <a:r>
              <a:rPr lang="en-US" sz="1800" dirty="0" smtClean="0"/>
              <a:t>to the greening of the economy, such </a:t>
            </a:r>
            <a:r>
              <a:rPr lang="en-US" sz="1800" dirty="0" smtClean="0"/>
              <a:t>as materials </a:t>
            </a:r>
            <a:r>
              <a:rPr lang="en-US" sz="1800" dirty="0" smtClean="0"/>
              <a:t>recovery, rescue, recycling, forest protection</a:t>
            </a:r>
            <a:r>
              <a:rPr lang="en-US" sz="1800" dirty="0" smtClean="0"/>
              <a:t>, disaster </a:t>
            </a:r>
            <a:r>
              <a:rPr lang="en-US" sz="1800" dirty="0" smtClean="0"/>
              <a:t>response and building community </a:t>
            </a:r>
            <a:r>
              <a:rPr lang="en-US" sz="1800" dirty="0" smtClean="0"/>
              <a:t>and ecosystem </a:t>
            </a:r>
            <a:r>
              <a:rPr lang="en-US" sz="1800" dirty="0" smtClean="0"/>
              <a:t>resilience. </a:t>
            </a:r>
            <a:endParaRPr lang="en-US" sz="1800" dirty="0" smtClean="0"/>
          </a:p>
          <a:p>
            <a:r>
              <a:rPr lang="en-US" sz="1800" dirty="0" smtClean="0"/>
              <a:t>In </a:t>
            </a:r>
            <a:r>
              <a:rPr lang="en-US" sz="1800" dirty="0" smtClean="0"/>
              <a:t>addition to ensuring </a:t>
            </a:r>
            <a:r>
              <a:rPr lang="en-US" sz="1800" dirty="0" smtClean="0"/>
              <a:t>formal conditions </a:t>
            </a:r>
            <a:r>
              <a:rPr lang="en-US" sz="1800" dirty="0" smtClean="0"/>
              <a:t>of work, pay, and occupational health </a:t>
            </a:r>
            <a:r>
              <a:rPr lang="en-US" sz="1800" dirty="0" smtClean="0"/>
              <a:t>and safety</a:t>
            </a:r>
            <a:r>
              <a:rPr lang="en-US" sz="1800" dirty="0" smtClean="0"/>
              <a:t>, a company should support formalization </a:t>
            </a:r>
            <a:r>
              <a:rPr lang="en-US" sz="1800" dirty="0" smtClean="0"/>
              <a:t>of work </a:t>
            </a:r>
            <a:r>
              <a:rPr lang="en-US" sz="1800" dirty="0" smtClean="0"/>
              <a:t>through training, capacity building, </a:t>
            </a:r>
            <a:r>
              <a:rPr lang="en-US" sz="1800" dirty="0" smtClean="0"/>
              <a:t>certification </a:t>
            </a:r>
            <a:r>
              <a:rPr lang="da-DK" sz="1800" dirty="0" smtClean="0"/>
              <a:t>and </a:t>
            </a:r>
            <a:r>
              <a:rPr lang="da-DK" sz="1800" dirty="0" err="1" smtClean="0"/>
              <a:t>advocating</a:t>
            </a:r>
            <a:r>
              <a:rPr lang="da-DK" sz="1800" dirty="0" smtClean="0"/>
              <a:t> for </a:t>
            </a:r>
            <a:r>
              <a:rPr lang="da-DK" sz="1800" dirty="0" err="1" smtClean="0"/>
              <a:t>legislation</a:t>
            </a:r>
            <a:r>
              <a:rPr lang="da-DK" sz="1800" dirty="0" smtClean="0"/>
              <a:t>.</a:t>
            </a:r>
            <a:endParaRPr lang="da-DK" sz="1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a-DK" sz="2000" dirty="0" err="1" smtClean="0"/>
              <a:t>Three</a:t>
            </a:r>
            <a:r>
              <a:rPr lang="da-DK" sz="2000" dirty="0" smtClean="0">
                <a:solidFill>
                  <a:prstClr val="black"/>
                </a:solidFill>
              </a:rPr>
              <a:t> steps in a just transition </a:t>
            </a:r>
            <a:r>
              <a:rPr lang="da-DK" dirty="0" smtClean="0">
                <a:solidFill>
                  <a:prstClr val="black"/>
                </a:solidFill>
              </a:rPr>
              <a:t/>
            </a:r>
            <a:br>
              <a:rPr lang="da-DK" dirty="0" smtClean="0">
                <a:solidFill>
                  <a:prstClr val="black"/>
                </a:solidFill>
              </a:rPr>
            </a:br>
            <a:r>
              <a:rPr lang="da-DK" dirty="0" smtClean="0"/>
              <a:t>3. </a:t>
            </a:r>
            <a:r>
              <a:rPr lang="da-DK" dirty="0" err="1" smtClean="0"/>
              <a:t>Enact</a:t>
            </a:r>
            <a:r>
              <a:rPr lang="da-DK" dirty="0" smtClean="0"/>
              <a:t> - Fundamentals</a:t>
            </a:r>
            <a:endParaRPr lang="da-DK" dirty="0"/>
          </a:p>
        </p:txBody>
      </p:sp>
      <p:sp>
        <p:nvSpPr>
          <p:cNvPr id="3" name="Pladsholder til indhold 2"/>
          <p:cNvSpPr>
            <a:spLocks noGrp="1"/>
          </p:cNvSpPr>
          <p:nvPr>
            <p:ph idx="1"/>
          </p:nvPr>
        </p:nvSpPr>
        <p:spPr/>
        <p:txBody>
          <a:bodyPr>
            <a:normAutofit fontScale="92500" lnSpcReduction="10000"/>
          </a:bodyPr>
          <a:lstStyle/>
          <a:p>
            <a:r>
              <a:rPr lang="da-DK" dirty="0" err="1" smtClean="0"/>
              <a:t>Companies</a:t>
            </a:r>
            <a:r>
              <a:rPr lang="da-DK" dirty="0" smtClean="0"/>
              <a:t> under just transition </a:t>
            </a:r>
            <a:r>
              <a:rPr lang="da-DK" dirty="0" err="1" smtClean="0"/>
              <a:t>will</a:t>
            </a:r>
            <a:r>
              <a:rPr lang="da-DK" dirty="0" smtClean="0"/>
              <a:t> </a:t>
            </a:r>
            <a:r>
              <a:rPr lang="da-DK" dirty="0" err="1" smtClean="0"/>
              <a:t>be</a:t>
            </a:r>
            <a:r>
              <a:rPr lang="da-DK" dirty="0" smtClean="0"/>
              <a:t> in a position to </a:t>
            </a:r>
            <a:r>
              <a:rPr lang="da-DK" dirty="0" err="1" smtClean="0"/>
              <a:t>enact</a:t>
            </a:r>
            <a:r>
              <a:rPr lang="da-DK" dirty="0" smtClean="0"/>
              <a:t> plans for a just transition to </a:t>
            </a:r>
            <a:r>
              <a:rPr lang="da-DK" dirty="0" err="1" smtClean="0"/>
              <a:t>net-zero</a:t>
            </a:r>
            <a:r>
              <a:rPr lang="da-DK" dirty="0" smtClean="0"/>
              <a:t> </a:t>
            </a:r>
            <a:r>
              <a:rPr lang="da-DK" dirty="0" err="1" smtClean="0"/>
              <a:t>while</a:t>
            </a:r>
            <a:r>
              <a:rPr lang="da-DK" dirty="0" smtClean="0"/>
              <a:t> </a:t>
            </a:r>
            <a:r>
              <a:rPr lang="da-DK" dirty="0" err="1" smtClean="0"/>
              <a:t>advocating</a:t>
            </a:r>
            <a:r>
              <a:rPr lang="da-DK" dirty="0" smtClean="0"/>
              <a:t> for </a:t>
            </a:r>
            <a:r>
              <a:rPr lang="da-DK" dirty="0" err="1" smtClean="0"/>
              <a:t>supportive</a:t>
            </a:r>
            <a:r>
              <a:rPr lang="da-DK" dirty="0" smtClean="0"/>
              <a:t> national and regional </a:t>
            </a:r>
            <a:r>
              <a:rPr lang="da-DK" dirty="0" err="1" smtClean="0"/>
              <a:t>practices</a:t>
            </a:r>
            <a:endParaRPr lang="da-DK" dirty="0" smtClean="0"/>
          </a:p>
          <a:p>
            <a:r>
              <a:rPr lang="da-DK" dirty="0" err="1" smtClean="0"/>
              <a:t>Companies</a:t>
            </a:r>
            <a:r>
              <a:rPr lang="da-DK" dirty="0" smtClean="0"/>
              <a:t> and </a:t>
            </a:r>
            <a:r>
              <a:rPr lang="da-DK" dirty="0" err="1" smtClean="0"/>
              <a:t>employers</a:t>
            </a:r>
            <a:r>
              <a:rPr lang="da-DK" dirty="0" smtClean="0"/>
              <a:t>’ organisations </a:t>
            </a:r>
            <a:r>
              <a:rPr lang="da-DK" dirty="0" err="1" smtClean="0"/>
              <a:t>can</a:t>
            </a:r>
            <a:r>
              <a:rPr lang="da-DK" dirty="0" smtClean="0"/>
              <a:t> </a:t>
            </a:r>
            <a:r>
              <a:rPr lang="da-DK" dirty="0" err="1" smtClean="0"/>
              <a:t>play</a:t>
            </a:r>
            <a:r>
              <a:rPr lang="da-DK" dirty="0" smtClean="0"/>
              <a:t> en </a:t>
            </a:r>
            <a:r>
              <a:rPr lang="da-DK" dirty="0" err="1" smtClean="0"/>
              <a:t>active</a:t>
            </a:r>
            <a:r>
              <a:rPr lang="da-DK" dirty="0" smtClean="0"/>
              <a:t> </a:t>
            </a:r>
            <a:r>
              <a:rPr lang="da-DK" dirty="0" err="1" smtClean="0"/>
              <a:t>role</a:t>
            </a:r>
            <a:r>
              <a:rPr lang="da-DK" dirty="0" smtClean="0"/>
              <a:t> in the </a:t>
            </a:r>
            <a:r>
              <a:rPr lang="da-DK" dirty="0" err="1" smtClean="0"/>
              <a:t>formulation</a:t>
            </a:r>
            <a:r>
              <a:rPr lang="da-DK" dirty="0" smtClean="0"/>
              <a:t> and </a:t>
            </a:r>
            <a:r>
              <a:rPr lang="da-DK" dirty="0" err="1" smtClean="0"/>
              <a:t>implementing</a:t>
            </a:r>
            <a:r>
              <a:rPr lang="da-DK" dirty="0" smtClean="0"/>
              <a:t> </a:t>
            </a:r>
            <a:r>
              <a:rPr lang="da-DK" dirty="0" err="1" smtClean="0"/>
              <a:t>strong</a:t>
            </a:r>
            <a:r>
              <a:rPr lang="da-DK" dirty="0" smtClean="0"/>
              <a:t> </a:t>
            </a:r>
            <a:r>
              <a:rPr lang="da-DK" dirty="0" err="1" smtClean="0"/>
              <a:t>climate</a:t>
            </a:r>
            <a:r>
              <a:rPr lang="da-DK" dirty="0" smtClean="0"/>
              <a:t>, </a:t>
            </a:r>
            <a:r>
              <a:rPr lang="da-DK" dirty="0" err="1" smtClean="0"/>
              <a:t>strong</a:t>
            </a:r>
            <a:r>
              <a:rPr lang="da-DK" dirty="0" smtClean="0"/>
              <a:t> transition, </a:t>
            </a:r>
            <a:r>
              <a:rPr lang="da-DK" dirty="0" err="1" smtClean="0"/>
              <a:t>labour</a:t>
            </a:r>
            <a:r>
              <a:rPr lang="da-DK" dirty="0" smtClean="0"/>
              <a:t> </a:t>
            </a:r>
            <a:r>
              <a:rPr lang="da-DK" dirty="0" err="1" smtClean="0"/>
              <a:t>market</a:t>
            </a:r>
            <a:r>
              <a:rPr lang="da-DK" dirty="0" smtClean="0"/>
              <a:t> and social </a:t>
            </a:r>
            <a:r>
              <a:rPr lang="da-DK" dirty="0" err="1" smtClean="0"/>
              <a:t>protection</a:t>
            </a:r>
            <a:r>
              <a:rPr lang="da-DK" dirty="0" smtClean="0"/>
              <a:t> </a:t>
            </a:r>
            <a:r>
              <a:rPr lang="da-DK" dirty="0" err="1" smtClean="0"/>
              <a:t>policies</a:t>
            </a:r>
            <a:endParaRPr lang="da-DK" dirty="0" smtClean="0"/>
          </a:p>
          <a:p>
            <a:r>
              <a:rPr lang="da-DK" dirty="0" err="1" smtClean="0"/>
              <a:t>They</a:t>
            </a:r>
            <a:r>
              <a:rPr lang="da-DK" dirty="0" smtClean="0"/>
              <a:t> </a:t>
            </a:r>
            <a:r>
              <a:rPr lang="da-DK" dirty="0" err="1" smtClean="0"/>
              <a:t>can</a:t>
            </a:r>
            <a:r>
              <a:rPr lang="da-DK" dirty="0" smtClean="0"/>
              <a:t> </a:t>
            </a:r>
            <a:r>
              <a:rPr lang="da-DK" dirty="0" err="1" smtClean="0"/>
              <a:t>also</a:t>
            </a:r>
            <a:r>
              <a:rPr lang="da-DK" dirty="0" smtClean="0"/>
              <a:t> support public </a:t>
            </a:r>
            <a:r>
              <a:rPr lang="da-DK" dirty="0" err="1" smtClean="0"/>
              <a:t>investments</a:t>
            </a:r>
            <a:r>
              <a:rPr lang="da-DK" dirty="0" smtClean="0"/>
              <a:t> in green and decent jobs, </a:t>
            </a:r>
            <a:r>
              <a:rPr lang="da-DK" dirty="0" err="1" smtClean="0"/>
              <a:t>training</a:t>
            </a:r>
            <a:r>
              <a:rPr lang="da-DK" dirty="0" smtClean="0"/>
              <a:t> and </a:t>
            </a:r>
            <a:r>
              <a:rPr lang="da-DK" dirty="0" err="1" smtClean="0"/>
              <a:t>education</a:t>
            </a:r>
            <a:r>
              <a:rPr lang="da-DK" dirty="0" smtClean="0"/>
              <a:t>, </a:t>
            </a:r>
            <a:r>
              <a:rPr lang="da-DK" dirty="0" err="1" smtClean="0"/>
              <a:t>sustainable</a:t>
            </a:r>
            <a:r>
              <a:rPr lang="da-DK" dirty="0" smtClean="0"/>
              <a:t> </a:t>
            </a:r>
            <a:r>
              <a:rPr lang="da-DK" dirty="0" err="1" smtClean="0"/>
              <a:t>infrastructure</a:t>
            </a:r>
            <a:r>
              <a:rPr lang="da-DK" dirty="0" smtClean="0"/>
              <a:t> and </a:t>
            </a:r>
            <a:r>
              <a:rPr lang="da-DK" dirty="0" err="1" smtClean="0"/>
              <a:t>community</a:t>
            </a:r>
            <a:r>
              <a:rPr lang="da-DK" dirty="0" smtClean="0"/>
              <a:t> </a:t>
            </a:r>
            <a:r>
              <a:rPr lang="da-DK" dirty="0" err="1" smtClean="0"/>
              <a:t>renewal</a:t>
            </a:r>
            <a:r>
              <a:rPr lang="da-DK" dirty="0" smtClean="0"/>
              <a:t>.</a:t>
            </a:r>
            <a:endParaRPr lang="da-DK"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err="1" smtClean="0"/>
              <a:t>Three</a:t>
            </a:r>
            <a:r>
              <a:rPr lang="da-DK" sz="2000" dirty="0" smtClean="0">
                <a:solidFill>
                  <a:prstClr val="black"/>
                </a:solidFill>
              </a:rPr>
              <a:t> </a:t>
            </a:r>
            <a:r>
              <a:rPr lang="da-DK" sz="2000" dirty="0" smtClean="0">
                <a:solidFill>
                  <a:prstClr val="black"/>
                </a:solidFill>
              </a:rPr>
              <a:t>steps in a just transition</a:t>
            </a:r>
            <a:br>
              <a:rPr lang="da-DK" sz="2000" dirty="0" smtClean="0">
                <a:solidFill>
                  <a:prstClr val="black"/>
                </a:solidFill>
              </a:rPr>
            </a:br>
            <a:r>
              <a:rPr lang="en-US" dirty="0" smtClean="0"/>
              <a:t>3. Enact - Advocate </a:t>
            </a:r>
            <a:r>
              <a:rPr lang="en-US" dirty="0" smtClean="0"/>
              <a:t>for broader </a:t>
            </a:r>
            <a:r>
              <a:rPr lang="en-US" dirty="0" smtClean="0"/>
              <a:t>action</a:t>
            </a:r>
            <a:endParaRPr lang="da-DK" dirty="0"/>
          </a:p>
        </p:txBody>
      </p:sp>
      <p:sp>
        <p:nvSpPr>
          <p:cNvPr id="3" name="Pladsholder til indhold 2"/>
          <p:cNvSpPr>
            <a:spLocks noGrp="1"/>
          </p:cNvSpPr>
          <p:nvPr>
            <p:ph idx="1"/>
          </p:nvPr>
        </p:nvSpPr>
        <p:spPr/>
        <p:txBody>
          <a:bodyPr>
            <a:normAutofit fontScale="85000" lnSpcReduction="20000"/>
          </a:bodyPr>
          <a:lstStyle/>
          <a:p>
            <a:r>
              <a:rPr lang="en-US" dirty="0" smtClean="0"/>
              <a:t>Enacting of </a:t>
            </a:r>
            <a:r>
              <a:rPr lang="en-US" dirty="0" smtClean="0"/>
              <a:t>company plans should be </a:t>
            </a:r>
            <a:r>
              <a:rPr lang="en-US" dirty="0" smtClean="0"/>
              <a:t>accompanied by </a:t>
            </a:r>
            <a:r>
              <a:rPr lang="en-US" dirty="0" smtClean="0"/>
              <a:t>regular monitoring, reporting and social </a:t>
            </a:r>
            <a:r>
              <a:rPr lang="en-US" dirty="0" smtClean="0"/>
              <a:t>dialogue focused </a:t>
            </a:r>
            <a:r>
              <a:rPr lang="en-US" dirty="0" smtClean="0"/>
              <a:t>on accountability, results and </a:t>
            </a:r>
            <a:r>
              <a:rPr lang="en-US" dirty="0" smtClean="0"/>
              <a:t>learning</a:t>
            </a:r>
          </a:p>
          <a:p>
            <a:r>
              <a:rPr lang="en-US" dirty="0" smtClean="0"/>
              <a:t>Transparency towards  workers</a:t>
            </a:r>
            <a:r>
              <a:rPr lang="en-US" dirty="0" smtClean="0"/>
              <a:t>, communities, other </a:t>
            </a:r>
            <a:r>
              <a:rPr lang="en-US" dirty="0" smtClean="0"/>
              <a:t>stakeholders</a:t>
            </a:r>
            <a:r>
              <a:rPr lang="da-DK" dirty="0" smtClean="0"/>
              <a:t>and </a:t>
            </a:r>
            <a:r>
              <a:rPr lang="da-DK" dirty="0" err="1" smtClean="0"/>
              <a:t>shareholders</a:t>
            </a:r>
            <a:r>
              <a:rPr lang="da-DK" dirty="0" smtClean="0"/>
              <a:t> is </a:t>
            </a:r>
            <a:r>
              <a:rPr lang="da-DK" dirty="0" err="1" smtClean="0"/>
              <a:t>key</a:t>
            </a:r>
            <a:endParaRPr lang="da-DK" dirty="0" smtClean="0"/>
          </a:p>
          <a:p>
            <a:r>
              <a:rPr lang="en-US" dirty="0" smtClean="0"/>
              <a:t>Company plans for just transition are most </a:t>
            </a:r>
            <a:r>
              <a:rPr lang="en-US" dirty="0" smtClean="0"/>
              <a:t>effective when </a:t>
            </a:r>
            <a:r>
              <a:rPr lang="en-US" dirty="0" smtClean="0"/>
              <a:t>they are tied to the broader context of </a:t>
            </a:r>
            <a:r>
              <a:rPr lang="en-US" dirty="0" smtClean="0"/>
              <a:t>action by </a:t>
            </a:r>
            <a:r>
              <a:rPr lang="en-US" dirty="0" smtClean="0"/>
              <a:t>other employers, local and regional governments</a:t>
            </a:r>
            <a:r>
              <a:rPr lang="en-US" dirty="0" smtClean="0"/>
              <a:t>, national </a:t>
            </a:r>
            <a:r>
              <a:rPr lang="en-US" dirty="0" smtClean="0"/>
              <a:t>governments and </a:t>
            </a:r>
            <a:r>
              <a:rPr lang="en-US" dirty="0" smtClean="0"/>
              <a:t>investors</a:t>
            </a:r>
          </a:p>
          <a:p>
            <a:r>
              <a:rPr lang="en-US" dirty="0" smtClean="0"/>
              <a:t>Companies and trade unions should </a:t>
            </a:r>
            <a:r>
              <a:rPr lang="en-US" b="1" dirty="0" smtClean="0"/>
              <a:t>advocate and </a:t>
            </a:r>
            <a:r>
              <a:rPr lang="en-US" b="1" dirty="0" smtClean="0"/>
              <a:t>collaborate </a:t>
            </a:r>
            <a:r>
              <a:rPr lang="en-US" dirty="0" smtClean="0"/>
              <a:t>for </a:t>
            </a:r>
            <a:r>
              <a:rPr lang="en-US" dirty="0" smtClean="0"/>
              <a:t>stronger </a:t>
            </a:r>
            <a:r>
              <a:rPr lang="en-US" dirty="0" smtClean="0"/>
              <a:t>collective action </a:t>
            </a:r>
            <a:r>
              <a:rPr lang="en-US" dirty="0" smtClean="0"/>
              <a:t>and policy alignment on social protection</a:t>
            </a:r>
            <a:r>
              <a:rPr lang="en-US" dirty="0" smtClean="0"/>
              <a:t>, education </a:t>
            </a:r>
            <a:r>
              <a:rPr lang="en-US" dirty="0" smtClean="0"/>
              <a:t>and training and technology </a:t>
            </a:r>
            <a:r>
              <a:rPr lang="en-US" dirty="0" smtClean="0"/>
              <a:t>development </a:t>
            </a:r>
            <a:r>
              <a:rPr lang="da-DK" dirty="0" smtClean="0"/>
              <a:t>and </a:t>
            </a:r>
            <a:r>
              <a:rPr lang="da-DK" dirty="0" err="1" smtClean="0"/>
              <a:t>dissemination</a:t>
            </a:r>
            <a:endParaRPr lang="da-DK"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err="1" smtClean="0"/>
              <a:t>Three</a:t>
            </a:r>
            <a:r>
              <a:rPr lang="da-DK" sz="2000" dirty="0" smtClean="0">
                <a:solidFill>
                  <a:prstClr val="black"/>
                </a:solidFill>
              </a:rPr>
              <a:t> </a:t>
            </a:r>
            <a:r>
              <a:rPr lang="da-DK" sz="2000" dirty="0" smtClean="0">
                <a:solidFill>
                  <a:prstClr val="black"/>
                </a:solidFill>
              </a:rPr>
              <a:t>steps in a just transition</a:t>
            </a:r>
            <a:br>
              <a:rPr lang="da-DK" sz="2000" dirty="0" smtClean="0">
                <a:solidFill>
                  <a:prstClr val="black"/>
                </a:solidFill>
              </a:rPr>
            </a:br>
            <a:r>
              <a:rPr lang="en-US" dirty="0" smtClean="0"/>
              <a:t>3. Enact - Social protection</a:t>
            </a:r>
            <a:endParaRPr lang="da-DK" dirty="0"/>
          </a:p>
        </p:txBody>
      </p:sp>
      <p:sp>
        <p:nvSpPr>
          <p:cNvPr id="3" name="Pladsholder til indhold 2"/>
          <p:cNvSpPr>
            <a:spLocks noGrp="1"/>
          </p:cNvSpPr>
          <p:nvPr>
            <p:ph idx="1"/>
          </p:nvPr>
        </p:nvSpPr>
        <p:spPr/>
        <p:txBody>
          <a:bodyPr>
            <a:normAutofit fontScale="77500" lnSpcReduction="20000"/>
          </a:bodyPr>
          <a:lstStyle/>
          <a:p>
            <a:r>
              <a:rPr lang="en-US" dirty="0" smtClean="0"/>
              <a:t>Governments </a:t>
            </a:r>
            <a:r>
              <a:rPr lang="en-US" dirty="0" smtClean="0"/>
              <a:t>are </a:t>
            </a:r>
            <a:r>
              <a:rPr lang="en-US" dirty="0" smtClean="0"/>
              <a:t>primarily responsible </a:t>
            </a:r>
            <a:r>
              <a:rPr lang="en-US" dirty="0" smtClean="0"/>
              <a:t>for ensuring </a:t>
            </a:r>
            <a:r>
              <a:rPr lang="en-US" dirty="0" smtClean="0"/>
              <a:t>social protection</a:t>
            </a:r>
          </a:p>
          <a:p>
            <a:r>
              <a:rPr lang="en-US" dirty="0" smtClean="0"/>
              <a:t>But businesses also often play a key role in the design financing </a:t>
            </a:r>
            <a:r>
              <a:rPr lang="en-US" dirty="0" smtClean="0"/>
              <a:t>and delivery of benefits and </a:t>
            </a:r>
            <a:r>
              <a:rPr lang="en-US" dirty="0" smtClean="0"/>
              <a:t>services</a:t>
            </a:r>
          </a:p>
          <a:p>
            <a:r>
              <a:rPr lang="en-US" dirty="0" smtClean="0"/>
              <a:t>When enacting plans just </a:t>
            </a:r>
            <a:r>
              <a:rPr lang="en-US" dirty="0" smtClean="0"/>
              <a:t>transition, </a:t>
            </a:r>
            <a:r>
              <a:rPr lang="en-US" dirty="0" smtClean="0"/>
              <a:t>companies should assess and </a:t>
            </a:r>
            <a:r>
              <a:rPr lang="en-US" dirty="0" smtClean="0"/>
              <a:t>include its contribution to social protection, </a:t>
            </a:r>
            <a:r>
              <a:rPr lang="en-US" dirty="0" smtClean="0"/>
              <a:t>for example </a:t>
            </a:r>
            <a:r>
              <a:rPr lang="en-US" dirty="0" smtClean="0"/>
              <a:t>healthcare benefits and retirement security.</a:t>
            </a:r>
          </a:p>
          <a:p>
            <a:r>
              <a:rPr lang="en-US" dirty="0" smtClean="0"/>
              <a:t>Companies should also pay their taxes, which </a:t>
            </a:r>
            <a:r>
              <a:rPr lang="en-US" dirty="0" smtClean="0"/>
              <a:t>are essential </a:t>
            </a:r>
            <a:r>
              <a:rPr lang="en-US" dirty="0" smtClean="0"/>
              <a:t>to create a sustainable financing base </a:t>
            </a:r>
            <a:r>
              <a:rPr lang="en-US" dirty="0" smtClean="0"/>
              <a:t>for many </a:t>
            </a:r>
            <a:r>
              <a:rPr lang="en-US" dirty="0" smtClean="0"/>
              <a:t>social protection </a:t>
            </a:r>
            <a:r>
              <a:rPr lang="en-US" dirty="0" err="1" smtClean="0"/>
              <a:t>programmes</a:t>
            </a:r>
            <a:r>
              <a:rPr lang="en-US" dirty="0" smtClean="0"/>
              <a:t>. </a:t>
            </a:r>
            <a:endParaRPr lang="en-US" dirty="0" smtClean="0"/>
          </a:p>
          <a:p>
            <a:r>
              <a:rPr lang="en-US" dirty="0" smtClean="0"/>
              <a:t>Individually and </a:t>
            </a:r>
            <a:r>
              <a:rPr lang="en-US" dirty="0" smtClean="0"/>
              <a:t>through sectoral and employers’ </a:t>
            </a:r>
            <a:r>
              <a:rPr lang="en-US" dirty="0" err="1" smtClean="0"/>
              <a:t>organisations</a:t>
            </a:r>
            <a:r>
              <a:rPr lang="en-US" dirty="0" smtClean="0"/>
              <a:t>, companies </a:t>
            </a:r>
            <a:r>
              <a:rPr lang="en-US" dirty="0" smtClean="0"/>
              <a:t>should advocate for governments </a:t>
            </a:r>
            <a:r>
              <a:rPr lang="en-US" dirty="0" smtClean="0"/>
              <a:t>to ensure </a:t>
            </a:r>
            <a:r>
              <a:rPr lang="en-US" dirty="0" smtClean="0"/>
              <a:t>adequate income support, social </a:t>
            </a:r>
            <a:r>
              <a:rPr lang="en-US" dirty="0" smtClean="0"/>
              <a:t>protection entitlements </a:t>
            </a:r>
            <a:r>
              <a:rPr lang="en-US" dirty="0" smtClean="0"/>
              <a:t>such as pensions, </a:t>
            </a:r>
            <a:r>
              <a:rPr lang="en-US" dirty="0" smtClean="0"/>
              <a:t>unemployment benefits</a:t>
            </a:r>
            <a:r>
              <a:rPr lang="en-US" dirty="0" smtClean="0"/>
              <a:t>, health insurance, retirement security </a:t>
            </a:r>
            <a:r>
              <a:rPr lang="en-US" dirty="0" smtClean="0"/>
              <a:t>and help </a:t>
            </a:r>
            <a:r>
              <a:rPr lang="en-US" dirty="0" smtClean="0"/>
              <a:t>low-income households to meet energy costs.</a:t>
            </a:r>
            <a:endParaRPr lang="da-DK"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err="1" smtClean="0"/>
              <a:t>Three</a:t>
            </a:r>
            <a:r>
              <a:rPr lang="da-DK" sz="2000" dirty="0" smtClean="0">
                <a:solidFill>
                  <a:prstClr val="black"/>
                </a:solidFill>
              </a:rPr>
              <a:t> </a:t>
            </a:r>
            <a:r>
              <a:rPr lang="da-DK" sz="2000" dirty="0" smtClean="0">
                <a:solidFill>
                  <a:prstClr val="black"/>
                </a:solidFill>
              </a:rPr>
              <a:t>steps in a just transition</a:t>
            </a:r>
            <a:br>
              <a:rPr lang="da-DK" sz="2000" dirty="0" smtClean="0">
                <a:solidFill>
                  <a:prstClr val="black"/>
                </a:solidFill>
              </a:rPr>
            </a:br>
            <a:r>
              <a:rPr lang="da-DK" dirty="0" smtClean="0"/>
              <a:t>3. </a:t>
            </a:r>
            <a:r>
              <a:rPr lang="da-DK" dirty="0" err="1" smtClean="0"/>
              <a:t>Enact</a:t>
            </a:r>
            <a:r>
              <a:rPr lang="da-DK" dirty="0" smtClean="0"/>
              <a:t> - </a:t>
            </a:r>
            <a:r>
              <a:rPr lang="da-DK" dirty="0" err="1" smtClean="0"/>
              <a:t>Education</a:t>
            </a:r>
            <a:r>
              <a:rPr lang="da-DK" dirty="0" smtClean="0"/>
              <a:t> and </a:t>
            </a:r>
            <a:r>
              <a:rPr lang="da-DK" dirty="0" err="1" smtClean="0"/>
              <a:t>training</a:t>
            </a:r>
            <a:endParaRPr lang="da-DK" dirty="0"/>
          </a:p>
        </p:txBody>
      </p:sp>
      <p:sp>
        <p:nvSpPr>
          <p:cNvPr id="3" name="Pladsholder til indhold 2"/>
          <p:cNvSpPr>
            <a:spLocks noGrp="1"/>
          </p:cNvSpPr>
          <p:nvPr>
            <p:ph idx="1"/>
          </p:nvPr>
        </p:nvSpPr>
        <p:spPr/>
        <p:txBody>
          <a:bodyPr>
            <a:normAutofit fontScale="92500" lnSpcReduction="20000"/>
          </a:bodyPr>
          <a:lstStyle/>
          <a:p>
            <a:r>
              <a:rPr lang="da-DK" dirty="0" err="1" smtClean="0"/>
              <a:t>Companies</a:t>
            </a:r>
            <a:r>
              <a:rPr lang="da-DK" dirty="0" smtClean="0"/>
              <a:t> </a:t>
            </a:r>
            <a:r>
              <a:rPr lang="da-DK" dirty="0" err="1" smtClean="0"/>
              <a:t>should</a:t>
            </a:r>
            <a:r>
              <a:rPr lang="da-DK" dirty="0" smtClean="0"/>
              <a:t> </a:t>
            </a:r>
            <a:r>
              <a:rPr lang="da-DK" dirty="0" err="1" smtClean="0"/>
              <a:t>provide</a:t>
            </a:r>
            <a:r>
              <a:rPr lang="da-DK" dirty="0" smtClean="0"/>
              <a:t> </a:t>
            </a:r>
            <a:r>
              <a:rPr lang="da-DK" dirty="0" err="1" smtClean="0"/>
              <a:t>appropriate</a:t>
            </a:r>
            <a:r>
              <a:rPr lang="da-DK" dirty="0" smtClean="0"/>
              <a:t>, </a:t>
            </a:r>
            <a:r>
              <a:rPr lang="da-DK" dirty="0" err="1" smtClean="0"/>
              <a:t>continuous</a:t>
            </a:r>
            <a:r>
              <a:rPr lang="da-DK" dirty="0" smtClean="0"/>
              <a:t> </a:t>
            </a:r>
            <a:r>
              <a:rPr lang="da-DK" dirty="0" err="1" smtClean="0"/>
              <a:t>training</a:t>
            </a:r>
            <a:r>
              <a:rPr lang="da-DK" dirty="0" smtClean="0"/>
              <a:t> </a:t>
            </a:r>
            <a:r>
              <a:rPr lang="da-DK" dirty="0" smtClean="0"/>
              <a:t>services </a:t>
            </a:r>
            <a:r>
              <a:rPr lang="en-US" dirty="0" smtClean="0"/>
              <a:t>with </a:t>
            </a:r>
            <a:r>
              <a:rPr lang="en-US" dirty="0" smtClean="0"/>
              <a:t>financial support to workers so that they </a:t>
            </a:r>
            <a:r>
              <a:rPr lang="en-US" dirty="0" smtClean="0"/>
              <a:t>can </a:t>
            </a:r>
            <a:r>
              <a:rPr lang="en-US" dirty="0" err="1" smtClean="0"/>
              <a:t>reskill</a:t>
            </a:r>
            <a:r>
              <a:rPr lang="en-US" dirty="0" smtClean="0"/>
              <a:t> </a:t>
            </a:r>
            <a:r>
              <a:rPr lang="en-US" dirty="0" smtClean="0"/>
              <a:t>and </a:t>
            </a:r>
            <a:r>
              <a:rPr lang="en-US" dirty="0" err="1" smtClean="0"/>
              <a:t>upskill</a:t>
            </a:r>
            <a:r>
              <a:rPr lang="en-US" dirty="0" smtClean="0"/>
              <a:t>. </a:t>
            </a:r>
            <a:endParaRPr lang="en-US" dirty="0" smtClean="0"/>
          </a:p>
          <a:p>
            <a:r>
              <a:rPr lang="en-US" dirty="0" smtClean="0"/>
              <a:t>Alternatively, companies can </a:t>
            </a:r>
            <a:r>
              <a:rPr lang="en-US" dirty="0" smtClean="0"/>
              <a:t>ensure that unions, vocational institutes </a:t>
            </a:r>
            <a:r>
              <a:rPr lang="en-US" dirty="0" smtClean="0"/>
              <a:t>or governments </a:t>
            </a:r>
            <a:r>
              <a:rPr lang="en-US" dirty="0" smtClean="0"/>
              <a:t>have the resources, financial and otherwise</a:t>
            </a:r>
            <a:r>
              <a:rPr lang="en-US" dirty="0" smtClean="0"/>
              <a:t>, to </a:t>
            </a:r>
            <a:r>
              <a:rPr lang="en-US" dirty="0" smtClean="0"/>
              <a:t>develop and provide appropriate training</a:t>
            </a:r>
            <a:r>
              <a:rPr lang="en-US" dirty="0" smtClean="0"/>
              <a:t>. </a:t>
            </a:r>
            <a:endParaRPr lang="en-US" dirty="0" smtClean="0"/>
          </a:p>
          <a:p>
            <a:r>
              <a:rPr lang="en-US" dirty="0" smtClean="0"/>
              <a:t>Appropriate training </a:t>
            </a:r>
            <a:r>
              <a:rPr lang="en-US" dirty="0" smtClean="0"/>
              <a:t>services</a:t>
            </a:r>
          </a:p>
          <a:p>
            <a:pPr lvl="1"/>
            <a:r>
              <a:rPr lang="en-US" dirty="0" smtClean="0"/>
              <a:t>Initial learning in </a:t>
            </a:r>
            <a:r>
              <a:rPr lang="en-US" dirty="0" smtClean="0"/>
              <a:t>green business </a:t>
            </a:r>
            <a:r>
              <a:rPr lang="en-US" dirty="0" smtClean="0"/>
              <a:t>practices</a:t>
            </a:r>
          </a:p>
          <a:p>
            <a:pPr lvl="1"/>
            <a:r>
              <a:rPr lang="en-US" dirty="0" smtClean="0"/>
              <a:t>Continuous learning in </a:t>
            </a:r>
            <a:r>
              <a:rPr lang="en-US" dirty="0" smtClean="0"/>
              <a:t>occupational safety and </a:t>
            </a:r>
            <a:r>
              <a:rPr lang="en-US" dirty="0" smtClean="0"/>
              <a:t>health</a:t>
            </a:r>
          </a:p>
          <a:p>
            <a:pPr lvl="1"/>
            <a:r>
              <a:rPr lang="en-US" dirty="0" smtClean="0"/>
              <a:t>Continuous </a:t>
            </a:r>
            <a:r>
              <a:rPr lang="en-US" dirty="0" err="1" smtClean="0"/>
              <a:t>reskilling</a:t>
            </a:r>
            <a:r>
              <a:rPr lang="en-US" dirty="0" smtClean="0"/>
              <a:t> </a:t>
            </a:r>
            <a:r>
              <a:rPr lang="en-US" dirty="0" smtClean="0"/>
              <a:t>and </a:t>
            </a:r>
            <a:r>
              <a:rPr lang="en-US" dirty="0" err="1" smtClean="0"/>
              <a:t>upskilling</a:t>
            </a:r>
            <a:r>
              <a:rPr lang="en-US" dirty="0" smtClean="0"/>
              <a:t> in environmentally </a:t>
            </a:r>
            <a:r>
              <a:rPr lang="en-US" dirty="0" smtClean="0"/>
              <a:t>friendly technology </a:t>
            </a:r>
            <a:r>
              <a:rPr lang="en-US" dirty="0" smtClean="0"/>
              <a:t>and innovation. </a:t>
            </a:r>
            <a:endParaRPr 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err="1" smtClean="0"/>
              <a:t>Three</a:t>
            </a:r>
            <a:r>
              <a:rPr lang="da-DK" sz="2000" dirty="0" smtClean="0">
                <a:solidFill>
                  <a:prstClr val="black"/>
                </a:solidFill>
              </a:rPr>
              <a:t> </a:t>
            </a:r>
            <a:r>
              <a:rPr lang="da-DK" sz="2000" dirty="0" smtClean="0">
                <a:solidFill>
                  <a:prstClr val="black"/>
                </a:solidFill>
              </a:rPr>
              <a:t>steps in a just transition</a:t>
            </a:r>
            <a:br>
              <a:rPr lang="da-DK" sz="2000" dirty="0" smtClean="0">
                <a:solidFill>
                  <a:prstClr val="black"/>
                </a:solidFill>
              </a:rPr>
            </a:br>
            <a:r>
              <a:rPr lang="da-DK" dirty="0" smtClean="0"/>
              <a:t>3. </a:t>
            </a:r>
            <a:r>
              <a:rPr lang="da-DK" dirty="0" err="1" smtClean="0"/>
              <a:t>Enact</a:t>
            </a:r>
            <a:r>
              <a:rPr lang="da-DK" dirty="0" smtClean="0"/>
              <a:t> - Innovation</a:t>
            </a:r>
            <a:endParaRPr lang="da-DK" dirty="0"/>
          </a:p>
        </p:txBody>
      </p:sp>
      <p:sp>
        <p:nvSpPr>
          <p:cNvPr id="3" name="Pladsholder til indhold 2"/>
          <p:cNvSpPr>
            <a:spLocks noGrp="1"/>
          </p:cNvSpPr>
          <p:nvPr>
            <p:ph idx="1"/>
          </p:nvPr>
        </p:nvSpPr>
        <p:spPr/>
        <p:txBody>
          <a:bodyPr/>
          <a:lstStyle/>
          <a:p>
            <a:r>
              <a:rPr lang="en-US" dirty="0" smtClean="0"/>
              <a:t>Companies should invest in, </a:t>
            </a:r>
            <a:r>
              <a:rPr lang="en-US" dirty="0" smtClean="0"/>
              <a:t>and collaborate </a:t>
            </a:r>
            <a:r>
              <a:rPr lang="en-US" dirty="0" smtClean="0"/>
              <a:t>on, the research and development </a:t>
            </a:r>
            <a:r>
              <a:rPr lang="en-US" dirty="0" smtClean="0"/>
              <a:t>and commercialization </a:t>
            </a:r>
            <a:r>
              <a:rPr lang="en-US" dirty="0" smtClean="0"/>
              <a:t>of green technology. </a:t>
            </a:r>
            <a:endParaRPr lang="en-US" dirty="0" smtClean="0"/>
          </a:p>
          <a:p>
            <a:r>
              <a:rPr lang="en-US" dirty="0" smtClean="0"/>
              <a:t>This could include </a:t>
            </a:r>
            <a:r>
              <a:rPr lang="en-US" dirty="0" smtClean="0"/>
              <a:t>providing financial and technical </a:t>
            </a:r>
            <a:r>
              <a:rPr lang="en-US" dirty="0" smtClean="0"/>
              <a:t>support to </a:t>
            </a:r>
            <a:r>
              <a:rPr lang="en-US" dirty="0" smtClean="0"/>
              <a:t>other enterprises and institutes to support </a:t>
            </a:r>
            <a:r>
              <a:rPr lang="en-US" dirty="0" smtClean="0"/>
              <a:t>the creation </a:t>
            </a:r>
            <a:r>
              <a:rPr lang="en-US" dirty="0" smtClean="0"/>
              <a:t>of business areas and jobs within their </a:t>
            </a:r>
            <a:r>
              <a:rPr lang="en-US" dirty="0" smtClean="0"/>
              <a:t>own businesses</a:t>
            </a:r>
            <a:r>
              <a:rPr lang="en-US" dirty="0" smtClean="0"/>
              <a:t>, as well as in the wider </a:t>
            </a:r>
            <a:r>
              <a:rPr lang="en-US" dirty="0" smtClean="0"/>
              <a:t>economy</a:t>
            </a:r>
            <a:endParaRPr lang="da-DK"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da-DK"/>
          </a:p>
        </p:txBody>
      </p:sp>
      <p:sp>
        <p:nvSpPr>
          <p:cNvPr id="6" name="Pladsholder til tekst 5"/>
          <p:cNvSpPr>
            <a:spLocks noGrp="1"/>
          </p:cNvSpPr>
          <p:nvPr>
            <p:ph type="body" idx="1"/>
          </p:nvPr>
        </p:nvSpPr>
        <p:spPr/>
        <p:txBody>
          <a:bodyPr/>
          <a:lstStyle/>
          <a:p>
            <a:endParaRPr lang="da-DK"/>
          </a:p>
        </p:txBody>
      </p:sp>
      <p:pic>
        <p:nvPicPr>
          <p:cNvPr id="4099" name="Picture 3" descr="F:\Dropbox\JB - LO-FTF\Activity Concept Catalogue\Billeder\Globe-protect-Geralt-ArekSocha-Pixabay-.jpg"/>
          <p:cNvPicPr>
            <a:picLocks noChangeAspect="1" noChangeArrowheads="1"/>
          </p:cNvPicPr>
          <p:nvPr/>
        </p:nvPicPr>
        <p:blipFill>
          <a:blip r:embed="rId2" cstate="print"/>
          <a:srcRect/>
          <a:stretch>
            <a:fillRect/>
          </a:stretch>
        </p:blipFill>
        <p:spPr bwMode="auto">
          <a:xfrm>
            <a:off x="862806" y="19050"/>
            <a:ext cx="7418388" cy="5105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Just </a:t>
            </a:r>
            <a:r>
              <a:rPr lang="da-DK" dirty="0" smtClean="0"/>
              <a:t>transition for </a:t>
            </a:r>
            <a:r>
              <a:rPr lang="da-DK" dirty="0" err="1" smtClean="0"/>
              <a:t>companies</a:t>
            </a:r>
            <a:endParaRPr lang="da-DK" dirty="0"/>
          </a:p>
        </p:txBody>
      </p:sp>
      <p:sp>
        <p:nvSpPr>
          <p:cNvPr id="3" name="Pladsholder til indhold 2"/>
          <p:cNvSpPr>
            <a:spLocks noGrp="1"/>
          </p:cNvSpPr>
          <p:nvPr>
            <p:ph idx="1"/>
          </p:nvPr>
        </p:nvSpPr>
        <p:spPr/>
        <p:txBody>
          <a:bodyPr>
            <a:normAutofit fontScale="92500" lnSpcReduction="10000"/>
          </a:bodyPr>
          <a:lstStyle/>
          <a:p>
            <a:r>
              <a:rPr lang="en-US" dirty="0" smtClean="0"/>
              <a:t>An </a:t>
            </a:r>
            <a:r>
              <a:rPr lang="en-US" dirty="0" smtClean="0"/>
              <a:t>enterprise-wide process to plan and implement companies’ emissions reductions </a:t>
            </a:r>
            <a:r>
              <a:rPr lang="en-US" dirty="0" err="1" smtClean="0"/>
              <a:t>eﬀorts</a:t>
            </a:r>
            <a:r>
              <a:rPr lang="en-US" dirty="0" smtClean="0"/>
              <a:t>, based on social dialogue between workers and their unions, and employers. </a:t>
            </a:r>
            <a:endParaRPr lang="en-US" dirty="0" smtClean="0"/>
          </a:p>
          <a:p>
            <a:r>
              <a:rPr lang="en-US" dirty="0" smtClean="0"/>
              <a:t>This </a:t>
            </a:r>
            <a:r>
              <a:rPr lang="en-US" dirty="0" smtClean="0"/>
              <a:t>includes a company’s supply chains. </a:t>
            </a:r>
            <a:endParaRPr lang="en-US" dirty="0" smtClean="0"/>
          </a:p>
          <a:p>
            <a:r>
              <a:rPr lang="en-US" dirty="0" smtClean="0"/>
              <a:t>The </a:t>
            </a:r>
            <a:r>
              <a:rPr lang="en-US" dirty="0" smtClean="0"/>
              <a:t>goal is to reduce emissions and increase resource productivity in a way that </a:t>
            </a:r>
            <a:endParaRPr lang="en-US" dirty="0" smtClean="0"/>
          </a:p>
          <a:p>
            <a:pPr lvl="1"/>
            <a:r>
              <a:rPr lang="en-US" dirty="0" smtClean="0"/>
              <a:t>Allows the company to grasp the commercial opportunities of the low-carbon transition</a:t>
            </a:r>
            <a:endParaRPr lang="da-DK" dirty="0" smtClean="0"/>
          </a:p>
          <a:p>
            <a:pPr lvl="1"/>
            <a:r>
              <a:rPr lang="en-US" dirty="0" smtClean="0"/>
              <a:t>R</a:t>
            </a:r>
            <a:r>
              <a:rPr lang="en-US" dirty="0" smtClean="0"/>
              <a:t>etains </a:t>
            </a:r>
            <a:r>
              <a:rPr lang="en-US" dirty="0" smtClean="0"/>
              <a:t>and improves employment, </a:t>
            </a:r>
            <a:endParaRPr lang="en-US" dirty="0" smtClean="0"/>
          </a:p>
          <a:p>
            <a:pPr lvl="1"/>
            <a:r>
              <a:rPr lang="en-US" dirty="0" smtClean="0"/>
              <a:t>M</a:t>
            </a:r>
            <a:r>
              <a:rPr lang="en-US" dirty="0" smtClean="0"/>
              <a:t>aximizes </a:t>
            </a:r>
            <a:r>
              <a:rPr lang="en-US" dirty="0" smtClean="0"/>
              <a:t>positive </a:t>
            </a:r>
            <a:r>
              <a:rPr lang="en-US" dirty="0" err="1" smtClean="0"/>
              <a:t>eﬀects</a:t>
            </a:r>
            <a:r>
              <a:rPr lang="en-US" dirty="0" smtClean="0"/>
              <a:t> for workers and local </a:t>
            </a:r>
            <a:r>
              <a:rPr lang="en-US" dirty="0" smtClean="0"/>
              <a:t>communities</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Why is </a:t>
            </a:r>
            <a:r>
              <a:rPr lang="en-US" dirty="0" smtClean="0"/>
              <a:t>just </a:t>
            </a:r>
            <a:r>
              <a:rPr lang="en-US" dirty="0" smtClean="0"/>
              <a:t>transition important for  companies?  </a:t>
            </a:r>
            <a:endParaRPr lang="da-DK" dirty="0"/>
          </a:p>
        </p:txBody>
      </p:sp>
      <p:sp>
        <p:nvSpPr>
          <p:cNvPr id="3" name="Pladsholder til indhold 2"/>
          <p:cNvSpPr>
            <a:spLocks noGrp="1"/>
          </p:cNvSpPr>
          <p:nvPr>
            <p:ph idx="1"/>
          </p:nvPr>
        </p:nvSpPr>
        <p:spPr/>
        <p:txBody>
          <a:bodyPr>
            <a:normAutofit fontScale="92500" lnSpcReduction="10000"/>
          </a:bodyPr>
          <a:lstStyle/>
          <a:p>
            <a:r>
              <a:rPr lang="en-US" dirty="0" err="1" smtClean="0"/>
              <a:t>Eﬀective</a:t>
            </a:r>
            <a:r>
              <a:rPr lang="en-US" dirty="0" smtClean="0"/>
              <a:t> action on climate change requires the fastest and broadest transformation of sectors and economies </a:t>
            </a:r>
            <a:r>
              <a:rPr lang="en-US" dirty="0" smtClean="0"/>
              <a:t>ever</a:t>
            </a:r>
          </a:p>
          <a:p>
            <a:r>
              <a:rPr lang="en-US" dirty="0" smtClean="0"/>
              <a:t>Businesses </a:t>
            </a:r>
            <a:r>
              <a:rPr lang="en-US" dirty="0" smtClean="0"/>
              <a:t>who want to grasp its commercial opportunities need to be able to change rapidly </a:t>
            </a:r>
            <a:r>
              <a:rPr lang="en-US" dirty="0" smtClean="0"/>
              <a:t>too </a:t>
            </a:r>
          </a:p>
          <a:p>
            <a:r>
              <a:rPr lang="en-US" dirty="0" smtClean="0"/>
              <a:t>A </a:t>
            </a:r>
            <a:r>
              <a:rPr lang="en-US" dirty="0" smtClean="0"/>
              <a:t>just transition makes this possible by engaging workers and their unions in the change </a:t>
            </a:r>
            <a:r>
              <a:rPr lang="en-US" dirty="0" smtClean="0"/>
              <a:t>process </a:t>
            </a:r>
          </a:p>
          <a:p>
            <a:r>
              <a:rPr lang="en-US" dirty="0" smtClean="0"/>
              <a:t>It ensures that a </a:t>
            </a:r>
            <a:r>
              <a:rPr lang="en-US" dirty="0" smtClean="0"/>
              <a:t>company, its workforce, and local communities have the skills, investments, and capabilities they </a:t>
            </a:r>
            <a:r>
              <a:rPr lang="en-US" dirty="0" smtClean="0"/>
              <a:t>need </a:t>
            </a:r>
            <a:r>
              <a:rPr lang="en-US" dirty="0" smtClean="0"/>
              <a:t>to thrive in the face of rapid climate and commercial change. </a:t>
            </a:r>
            <a:endParaRPr lang="da-DK"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From a commercial perspective</a:t>
            </a:r>
            <a:endParaRPr lang="da-DK" dirty="0"/>
          </a:p>
        </p:txBody>
      </p:sp>
      <p:sp>
        <p:nvSpPr>
          <p:cNvPr id="3" name="Pladsholder til indhold 2"/>
          <p:cNvSpPr>
            <a:spLocks noGrp="1"/>
          </p:cNvSpPr>
          <p:nvPr>
            <p:ph idx="1"/>
          </p:nvPr>
        </p:nvSpPr>
        <p:spPr/>
        <p:txBody>
          <a:bodyPr>
            <a:normAutofit fontScale="92500" lnSpcReduction="10000"/>
          </a:bodyPr>
          <a:lstStyle/>
          <a:p>
            <a:r>
              <a:rPr lang="en-US" dirty="0" smtClean="0"/>
              <a:t>Implementing </a:t>
            </a:r>
            <a:r>
              <a:rPr lang="en-US" dirty="0" smtClean="0"/>
              <a:t>a just transition allows companies </a:t>
            </a:r>
            <a:r>
              <a:rPr lang="en-US" dirty="0" smtClean="0"/>
              <a:t>to </a:t>
            </a:r>
            <a:r>
              <a:rPr lang="en-US" dirty="0" smtClean="0"/>
              <a:t>plan for, manage and optimize the operational and reputational </a:t>
            </a:r>
            <a:r>
              <a:rPr lang="en-US" dirty="0" err="1" smtClean="0"/>
              <a:t>eﬀects</a:t>
            </a:r>
            <a:r>
              <a:rPr lang="en-US" dirty="0" smtClean="0"/>
              <a:t> of cutting emissions and increasing resource productivity. </a:t>
            </a:r>
            <a:endParaRPr lang="en-US" dirty="0" smtClean="0"/>
          </a:p>
          <a:p>
            <a:r>
              <a:rPr lang="en-US" dirty="0" smtClean="0"/>
              <a:t>This </a:t>
            </a:r>
            <a:r>
              <a:rPr lang="en-US" dirty="0" smtClean="0"/>
              <a:t>improves oversight of transition </a:t>
            </a:r>
            <a:r>
              <a:rPr lang="en-US" dirty="0" err="1" smtClean="0"/>
              <a:t>beneﬁts</a:t>
            </a:r>
            <a:r>
              <a:rPr lang="en-US" dirty="0" smtClean="0"/>
              <a:t> and costs, increases social support for climate action and sustainability, and ensures good labor and community relations. </a:t>
            </a:r>
            <a:endParaRPr lang="en-US" dirty="0" smtClean="0"/>
          </a:p>
          <a:p>
            <a:r>
              <a:rPr lang="en-US" dirty="0" smtClean="0"/>
              <a:t>A </a:t>
            </a:r>
            <a:r>
              <a:rPr lang="en-US" dirty="0" smtClean="0"/>
              <a:t>just transition allows companies to take action on climate and the sustainable development goals (SDGs), in particular SDG 8 on Decent Work and Economic Growth, together.</a:t>
            </a:r>
            <a:endParaRPr lang="da-DK"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Climate</a:t>
            </a:r>
            <a:r>
              <a:rPr lang="da-DK" dirty="0" smtClean="0"/>
              <a:t> </a:t>
            </a:r>
            <a:r>
              <a:rPr lang="da-DK" dirty="0" err="1" smtClean="0"/>
              <a:t>policies</a:t>
            </a:r>
            <a:r>
              <a:rPr lang="da-DK" dirty="0" smtClean="0"/>
              <a:t> and the </a:t>
            </a:r>
            <a:r>
              <a:rPr lang="da-DK" dirty="0" err="1" smtClean="0"/>
              <a:t>supply</a:t>
            </a:r>
            <a:r>
              <a:rPr lang="da-DK" dirty="0" smtClean="0"/>
              <a:t> </a:t>
            </a:r>
            <a:r>
              <a:rPr lang="da-DK" dirty="0" err="1" smtClean="0"/>
              <a:t>chain</a:t>
            </a:r>
            <a:endParaRPr lang="da-DK" dirty="0"/>
          </a:p>
        </p:txBody>
      </p:sp>
      <p:sp>
        <p:nvSpPr>
          <p:cNvPr id="3" name="Pladsholder til indhold 2"/>
          <p:cNvSpPr>
            <a:spLocks noGrp="1"/>
          </p:cNvSpPr>
          <p:nvPr>
            <p:ph idx="1"/>
          </p:nvPr>
        </p:nvSpPr>
        <p:spPr/>
        <p:txBody>
          <a:bodyPr/>
          <a:lstStyle/>
          <a:p>
            <a:r>
              <a:rPr lang="da-DK" dirty="0" err="1" smtClean="0"/>
              <a:t>Lead</a:t>
            </a:r>
            <a:r>
              <a:rPr lang="da-DK" dirty="0" smtClean="0"/>
              <a:t> </a:t>
            </a:r>
            <a:r>
              <a:rPr lang="da-DK" dirty="0" err="1" smtClean="0"/>
              <a:t>company</a:t>
            </a:r>
            <a:r>
              <a:rPr lang="da-DK" dirty="0" smtClean="0"/>
              <a:t> </a:t>
            </a:r>
            <a:r>
              <a:rPr lang="da-DK" dirty="0" err="1" smtClean="0"/>
              <a:t>climate</a:t>
            </a:r>
            <a:r>
              <a:rPr lang="da-DK" dirty="0" smtClean="0"/>
              <a:t> </a:t>
            </a:r>
            <a:r>
              <a:rPr lang="da-DK" dirty="0" err="1" smtClean="0"/>
              <a:t>policies</a:t>
            </a:r>
            <a:r>
              <a:rPr lang="da-DK" dirty="0" smtClean="0"/>
              <a:t> </a:t>
            </a:r>
            <a:r>
              <a:rPr lang="da-DK" dirty="0" err="1" smtClean="0"/>
              <a:t>will</a:t>
            </a:r>
            <a:r>
              <a:rPr lang="da-DK" dirty="0" smtClean="0"/>
              <a:t> run back up the </a:t>
            </a:r>
            <a:r>
              <a:rPr lang="da-DK" dirty="0" err="1" smtClean="0"/>
              <a:t>supply</a:t>
            </a:r>
            <a:r>
              <a:rPr lang="da-DK" dirty="0" smtClean="0"/>
              <a:t> </a:t>
            </a:r>
            <a:r>
              <a:rPr lang="da-DK" dirty="0" err="1" smtClean="0"/>
              <a:t>chain</a:t>
            </a:r>
            <a:endParaRPr lang="da-DK" dirty="0" smtClean="0"/>
          </a:p>
          <a:p>
            <a:r>
              <a:rPr lang="da-DK" dirty="0" err="1" smtClean="0"/>
              <a:t>Demand</a:t>
            </a:r>
            <a:r>
              <a:rPr lang="da-DK" dirty="0" smtClean="0"/>
              <a:t> for </a:t>
            </a:r>
            <a:r>
              <a:rPr lang="da-DK" dirty="0" err="1" smtClean="0"/>
              <a:t>sustainability</a:t>
            </a:r>
            <a:endParaRPr lang="da-DK" dirty="0" smtClean="0"/>
          </a:p>
          <a:p>
            <a:pPr lvl="1"/>
            <a:r>
              <a:rPr lang="da-DK" dirty="0" err="1" smtClean="0"/>
              <a:t>Use</a:t>
            </a:r>
            <a:r>
              <a:rPr lang="da-DK" dirty="0" smtClean="0"/>
              <a:t> of </a:t>
            </a:r>
            <a:r>
              <a:rPr lang="da-DK" dirty="0" err="1" smtClean="0"/>
              <a:t>raw</a:t>
            </a:r>
            <a:r>
              <a:rPr lang="da-DK" dirty="0" smtClean="0"/>
              <a:t> </a:t>
            </a:r>
            <a:r>
              <a:rPr lang="da-DK" dirty="0" err="1" smtClean="0"/>
              <a:t>materials</a:t>
            </a:r>
            <a:endParaRPr lang="da-DK" dirty="0" smtClean="0"/>
          </a:p>
          <a:p>
            <a:pPr lvl="1"/>
            <a:r>
              <a:rPr lang="da-DK" dirty="0" err="1" smtClean="0"/>
              <a:t>Use</a:t>
            </a:r>
            <a:r>
              <a:rPr lang="da-DK" dirty="0" smtClean="0"/>
              <a:t> of </a:t>
            </a:r>
            <a:r>
              <a:rPr lang="da-DK" dirty="0" err="1" smtClean="0"/>
              <a:t>energy</a:t>
            </a:r>
            <a:endParaRPr lang="da-DK" dirty="0" smtClean="0"/>
          </a:p>
          <a:p>
            <a:pPr lvl="1"/>
            <a:r>
              <a:rPr lang="da-DK" dirty="0" smtClean="0"/>
              <a:t>Transport </a:t>
            </a:r>
            <a:r>
              <a:rPr lang="da-DK" dirty="0" err="1" smtClean="0"/>
              <a:t>methods</a:t>
            </a:r>
            <a:endParaRPr lang="da-DK" dirty="0" smtClean="0"/>
          </a:p>
          <a:p>
            <a:r>
              <a:rPr lang="da-DK" dirty="0" smtClean="0"/>
              <a:t>In </a:t>
            </a:r>
            <a:r>
              <a:rPr lang="da-DK" dirty="0" err="1" smtClean="0"/>
              <a:t>effect</a:t>
            </a:r>
            <a:r>
              <a:rPr lang="da-DK" dirty="0" smtClean="0"/>
              <a:t>: </a:t>
            </a:r>
            <a:r>
              <a:rPr lang="da-DK" dirty="0" err="1" smtClean="0"/>
              <a:t>industrialized</a:t>
            </a:r>
            <a:r>
              <a:rPr lang="da-DK" dirty="0" smtClean="0"/>
              <a:t> country </a:t>
            </a:r>
            <a:r>
              <a:rPr lang="da-DK" dirty="0" err="1" smtClean="0"/>
              <a:t>demands</a:t>
            </a:r>
            <a:r>
              <a:rPr lang="da-DK" dirty="0" smtClean="0"/>
              <a:t> for </a:t>
            </a:r>
            <a:r>
              <a:rPr lang="da-DK" dirty="0" err="1" smtClean="0"/>
              <a:t>developing</a:t>
            </a:r>
            <a:r>
              <a:rPr lang="da-DK" dirty="0" smtClean="0"/>
              <a:t> country </a:t>
            </a:r>
            <a:r>
              <a:rPr lang="da-DK" dirty="0" err="1" smtClean="0"/>
              <a:t>enterprises</a:t>
            </a:r>
            <a:endParaRPr lang="da-DK"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Social </a:t>
            </a:r>
            <a:r>
              <a:rPr lang="da-DK" dirty="0" err="1" smtClean="0"/>
              <a:t>dialogue</a:t>
            </a:r>
            <a:r>
              <a:rPr lang="da-DK" dirty="0" smtClean="0"/>
              <a:t> and just transition</a:t>
            </a:r>
            <a:endParaRPr lang="da-DK" dirty="0"/>
          </a:p>
        </p:txBody>
      </p:sp>
      <p:sp>
        <p:nvSpPr>
          <p:cNvPr id="3" name="Pladsholder til indhold 2"/>
          <p:cNvSpPr>
            <a:spLocks noGrp="1"/>
          </p:cNvSpPr>
          <p:nvPr>
            <p:ph idx="1"/>
          </p:nvPr>
        </p:nvSpPr>
        <p:spPr/>
        <p:txBody>
          <a:bodyPr>
            <a:normAutofit/>
          </a:bodyPr>
          <a:lstStyle/>
          <a:p>
            <a:r>
              <a:rPr lang="en-US" dirty="0" smtClean="0"/>
              <a:t>Social dialogue between employers and workers and their unions is the basis of just transition, and a key part of the OECD Guidelines for Multinational </a:t>
            </a:r>
            <a:r>
              <a:rPr lang="en-US" dirty="0" smtClean="0"/>
              <a:t>Enterprises</a:t>
            </a:r>
            <a:endParaRPr lang="da-DK"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F:\Dropbox\JB - LO-FTF\Activity Concept Catalogue\Billeder\Pixabay\financial-2860753_1920-David Schwartzenberg-Pixabay-Darkened.jpg"/>
          <p:cNvPicPr>
            <a:picLocks noChangeAspect="1" noChangeArrowheads="1"/>
          </p:cNvPicPr>
          <p:nvPr/>
        </p:nvPicPr>
        <p:blipFill>
          <a:blip r:embed="rId2"/>
          <a:srcRect t="15025"/>
          <a:stretch>
            <a:fillRect/>
          </a:stretch>
        </p:blipFill>
        <p:spPr bwMode="auto">
          <a:xfrm>
            <a:off x="0" y="0"/>
            <a:ext cx="9144000" cy="5143500"/>
          </a:xfrm>
          <a:prstGeom prst="rect">
            <a:avLst/>
          </a:prstGeom>
          <a:noFill/>
        </p:spPr>
      </p:pic>
      <p:sp>
        <p:nvSpPr>
          <p:cNvPr id="4" name="Titel 3"/>
          <p:cNvSpPr>
            <a:spLocks noGrp="1"/>
          </p:cNvSpPr>
          <p:nvPr>
            <p:ph type="title"/>
          </p:nvPr>
        </p:nvSpPr>
        <p:spPr>
          <a:xfrm>
            <a:off x="1000100" y="4071948"/>
            <a:ext cx="3800444" cy="857250"/>
          </a:xfrm>
        </p:spPr>
        <p:txBody>
          <a:bodyPr/>
          <a:lstStyle/>
          <a:p>
            <a:r>
              <a:rPr lang="da-DK" dirty="0" smtClean="0">
                <a:solidFill>
                  <a:schemeClr val="bg1"/>
                </a:solidFill>
              </a:rPr>
              <a:t>The </a:t>
            </a:r>
            <a:r>
              <a:rPr lang="da-DK" dirty="0" err="1" smtClean="0">
                <a:solidFill>
                  <a:schemeClr val="bg1"/>
                </a:solidFill>
              </a:rPr>
              <a:t>bottom</a:t>
            </a:r>
            <a:r>
              <a:rPr lang="da-DK" dirty="0" smtClean="0">
                <a:solidFill>
                  <a:schemeClr val="bg1"/>
                </a:solidFill>
              </a:rPr>
              <a:t> line</a:t>
            </a:r>
            <a:endParaRPr lang="da-DK" dirty="0">
              <a:solidFill>
                <a:schemeClr val="bg1"/>
              </a:solidFill>
            </a:endParaRPr>
          </a:p>
        </p:txBody>
      </p:sp>
    </p:spTree>
  </p:cSld>
  <p:clrMapOvr>
    <a:masterClrMapping/>
  </p:clrMapOvr>
</p:sld>
</file>

<file path=ppt/theme/theme1.xml><?xml version="1.0" encoding="utf-8"?>
<a:theme xmlns:a="http://schemas.openxmlformats.org/drawingml/2006/main" name="SD Consortium">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verdådig">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7270EE79A760F45A45B3BED0EC22C2C" ma:contentTypeVersion="4" ma:contentTypeDescription="Opret et nyt dokument." ma:contentTypeScope="" ma:versionID="704adfbed89f60c772d05e2399fbe0d0">
  <xsd:schema xmlns:xsd="http://www.w3.org/2001/XMLSchema" xmlns:xs="http://www.w3.org/2001/XMLSchema" xmlns:p="http://schemas.microsoft.com/office/2006/metadata/properties" xmlns:ns2="657f2235-9ab7-41c6-8404-d6c7c0b84593" targetNamespace="http://schemas.microsoft.com/office/2006/metadata/properties" ma:root="true" ma:fieldsID="f4b96c8a4fd273e0a9ae991773bb8662" ns2:_="">
    <xsd:import namespace="657f2235-9ab7-41c6-8404-d6c7c0b845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f2235-9ab7-41c6-8404-d6c7c0b845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326FE63-FFD9-4B22-B27F-30F266DA0095}"/>
</file>

<file path=customXml/itemProps2.xml><?xml version="1.0" encoding="utf-8"?>
<ds:datastoreItem xmlns:ds="http://schemas.openxmlformats.org/officeDocument/2006/customXml" ds:itemID="{231AE307-031F-49CE-B227-FFEEA8FECB5E}"/>
</file>

<file path=customXml/itemProps3.xml><?xml version="1.0" encoding="utf-8"?>
<ds:datastoreItem xmlns:ds="http://schemas.openxmlformats.org/officeDocument/2006/customXml" ds:itemID="{F79F3C16-ED08-40E8-9DE5-1B2FFA9A1F43}"/>
</file>

<file path=docProps/app.xml><?xml version="1.0" encoding="utf-8"?>
<Properties xmlns="http://schemas.openxmlformats.org/officeDocument/2006/extended-properties" xmlns:vt="http://schemas.openxmlformats.org/officeDocument/2006/docPropsVTypes">
  <Template>SD Consortium</Template>
  <TotalTime>1603</TotalTime>
  <Words>2549</Words>
  <Application>Microsoft Office PowerPoint</Application>
  <PresentationFormat>Skærmshow (16:9)</PresentationFormat>
  <Paragraphs>166</Paragraphs>
  <Slides>37</Slides>
  <Notes>0</Notes>
  <HiddenSlides>0</HiddenSlides>
  <MMClips>0</MMClips>
  <ScaleCrop>false</ScaleCrop>
  <HeadingPairs>
    <vt:vector size="4" baseType="variant">
      <vt:variant>
        <vt:lpstr>Tema</vt:lpstr>
      </vt:variant>
      <vt:variant>
        <vt:i4>1</vt:i4>
      </vt:variant>
      <vt:variant>
        <vt:lpstr>Diastitler</vt:lpstr>
      </vt:variant>
      <vt:variant>
        <vt:i4>37</vt:i4>
      </vt:variant>
    </vt:vector>
  </HeadingPairs>
  <TitlesOfParts>
    <vt:vector size="38" baseType="lpstr">
      <vt:lpstr>SD Consortium</vt:lpstr>
      <vt:lpstr>Just transition</vt:lpstr>
      <vt:lpstr>Just Transition</vt:lpstr>
      <vt:lpstr>Just transition</vt:lpstr>
      <vt:lpstr>Just transition for companies</vt:lpstr>
      <vt:lpstr>Why is just transition important for  companies?  </vt:lpstr>
      <vt:lpstr>From a commercial perspective</vt:lpstr>
      <vt:lpstr>Climate policies and the supply chain</vt:lpstr>
      <vt:lpstr>Social dialogue and just transition</vt:lpstr>
      <vt:lpstr>The bottom line</vt:lpstr>
      <vt:lpstr>The global economy in transformation</vt:lpstr>
      <vt:lpstr>The business case for just transition The Big Picture</vt:lpstr>
      <vt:lpstr>The business case for just transition  Better returns and better planning</vt:lpstr>
      <vt:lpstr>The business case for just transition  Better Recruitment and Retention</vt:lpstr>
      <vt:lpstr>The business case for just transition   Innovation and Technology Development</vt:lpstr>
      <vt:lpstr>The business case for just transition  Better Brand and Reputation</vt:lpstr>
      <vt:lpstr>Transition – risks and opportunities Legal and industrial relations</vt:lpstr>
      <vt:lpstr>Transition – risks and opportunities Policy</vt:lpstr>
      <vt:lpstr>Transition – risks and opportunities Technology</vt:lpstr>
      <vt:lpstr>Transition – risks and opportunities Market</vt:lpstr>
      <vt:lpstr>Transition – risks and opportunities Reputation</vt:lpstr>
      <vt:lpstr>Case: Windmills from Denmark</vt:lpstr>
      <vt:lpstr>Case: Windmills from Denmark</vt:lpstr>
      <vt:lpstr>Case: Windmills from Denmark</vt:lpstr>
      <vt:lpstr>Just transition process</vt:lpstr>
      <vt:lpstr>Just transition must include</vt:lpstr>
      <vt:lpstr>Three steps in a just transition</vt:lpstr>
      <vt:lpstr>Three steps in a just transition 1. Engage – Fundamentals </vt:lpstr>
      <vt:lpstr>Three steps in a just transition 1. Engage - Topics for dialogue</vt:lpstr>
      <vt:lpstr>Three steps in a just transition 2. Plan - Fundamentals</vt:lpstr>
      <vt:lpstr>Three steps in a just transition 2. Plan – Should include </vt:lpstr>
      <vt:lpstr>Three steps in a just transition 2. Plan – The community</vt:lpstr>
      <vt:lpstr>Three steps in a just transition  3. Enact - Fundamentals</vt:lpstr>
      <vt:lpstr>Three steps in a just transition 3. Enact - Advocate for broader action</vt:lpstr>
      <vt:lpstr>Three steps in a just transition 3. Enact - Social protection</vt:lpstr>
      <vt:lpstr>Three steps in a just transition 3. Enact - Education and training</vt:lpstr>
      <vt:lpstr>Three steps in a just transition 3. Enact - Innovation</vt:lpstr>
      <vt:lpstr>Dias nummer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and SD</dc:title>
  <dc:creator>Jens Bundvad</dc:creator>
  <cp:lastModifiedBy>Jens Bundvad</cp:lastModifiedBy>
  <cp:revision>97</cp:revision>
  <dcterms:created xsi:type="dcterms:W3CDTF">2019-09-13T13:33:54Z</dcterms:created>
  <dcterms:modified xsi:type="dcterms:W3CDTF">2019-09-15T21:47:14Z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0x01010007270EE79A760F45A45B3BED0EC22C2C</vt:lpwstr>
  </property>
</Properties>
</file>