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538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9ED2-7A9A-4251-8E0C-1DB750C86013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28C4A-8A05-479C-9FD2-AF148D1079D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6F31B-829B-4330-A821-594B5666183B}" type="slidenum">
              <a:rPr lang="da-DK" smtClean="0"/>
              <a:pPr/>
              <a:t>8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327398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28A6CBD-4F42-4F7E-A8FC-E37917A227AE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9D15B29-F85E-4A63-9649-666C679A5751}" type="datetimeFigureOut">
              <a:rPr lang="da-DK" smtClean="0"/>
              <a:pPr/>
              <a:t>22-08-2019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Process</a:t>
            </a:r>
            <a:r>
              <a:rPr lang="da-DK" dirty="0" smtClean="0"/>
              <a:t> of </a:t>
            </a:r>
            <a:r>
              <a:rPr lang="da-DK" dirty="0" err="1" smtClean="0"/>
              <a:t>conciliation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During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noProof="0" dirty="0"/>
              <a:t>2) Statement of the parties</a:t>
            </a:r>
          </a:p>
          <a:p>
            <a:pPr lvl="1"/>
            <a:r>
              <a:rPr lang="en-GB" noProof="0" dirty="0"/>
              <a:t>Who starts?</a:t>
            </a:r>
          </a:p>
          <a:p>
            <a:pPr lvl="1"/>
            <a:r>
              <a:rPr lang="en-GB" noProof="0" dirty="0"/>
              <a:t>Opening question: “What made you come here today?”</a:t>
            </a:r>
          </a:p>
          <a:p>
            <a:pPr lvl="1"/>
            <a:r>
              <a:rPr lang="en-GB" noProof="0" dirty="0"/>
              <a:t>Stick to the fact that they should account for the case separately from their point of view</a:t>
            </a:r>
          </a:p>
          <a:p>
            <a:pPr lvl="1"/>
            <a:r>
              <a:rPr lang="en-GB" noProof="0" dirty="0"/>
              <a:t>No suggested solution or negotiation yet</a:t>
            </a:r>
          </a:p>
          <a:p>
            <a:pPr lvl="1"/>
            <a:r>
              <a:rPr lang="en-GB" noProof="0" dirty="0"/>
              <a:t>Try to focus on the interest of the parties?</a:t>
            </a:r>
          </a:p>
          <a:p>
            <a:pPr lvl="2"/>
            <a:r>
              <a:rPr lang="en-GB" noProof="0" dirty="0"/>
              <a:t>What justifies and motivates a claim?</a:t>
            </a:r>
          </a:p>
          <a:p>
            <a:pPr lvl="1"/>
            <a:r>
              <a:rPr lang="en-GB" noProof="0" dirty="0"/>
              <a:t>Which needs lie behind the points of view?</a:t>
            </a:r>
          </a:p>
          <a:p>
            <a:pPr lvl="2"/>
            <a:r>
              <a:rPr lang="en-GB" noProof="0" dirty="0"/>
              <a:t>Need for respect, safety, acknowledgement etc. </a:t>
            </a:r>
          </a:p>
          <a:p>
            <a:pPr lvl="1"/>
            <a:r>
              <a:rPr lang="en-GB" noProof="0" dirty="0"/>
              <a:t>Summarize along the way with your own words</a:t>
            </a:r>
          </a:p>
          <a:p>
            <a:pPr marL="914400" lvl="2" indent="0">
              <a:buNone/>
            </a:pPr>
            <a:endParaRPr lang="en-GB" noProof="0" dirty="0"/>
          </a:p>
          <a:p>
            <a:pPr marL="914400" lvl="2" indent="0">
              <a:buNone/>
            </a:pPr>
            <a:endParaRPr lang="en-GB" noProof="0" dirty="0"/>
          </a:p>
          <a:p>
            <a:pPr marL="914400" lvl="2" indent="0">
              <a:buNone/>
            </a:pP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2671620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During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noProof="0" dirty="0"/>
              <a:t>3) The parties must agree what they will negotiate</a:t>
            </a:r>
          </a:p>
          <a:p>
            <a:pPr lvl="1"/>
            <a:r>
              <a:rPr lang="en-GB" sz="1600" noProof="0" dirty="0"/>
              <a:t>During the statement, further claims/wishes may have surfaced</a:t>
            </a:r>
          </a:p>
          <a:p>
            <a:pPr lvl="1"/>
            <a:r>
              <a:rPr lang="en-GB" sz="1600" noProof="0" dirty="0"/>
              <a:t>The Conciliator specifies the claims in main points and sub </a:t>
            </a:r>
            <a:r>
              <a:rPr lang="en-GB" sz="1600" noProof="0" dirty="0" smtClean="0"/>
              <a:t>points </a:t>
            </a:r>
            <a:br>
              <a:rPr lang="en-GB" sz="1600" noProof="0" dirty="0" smtClean="0"/>
            </a:br>
            <a:r>
              <a:rPr lang="en-GB" sz="1400" noProof="0" dirty="0" smtClean="0"/>
              <a:t>Example:</a:t>
            </a:r>
            <a:endParaRPr lang="en-GB" sz="1400" noProof="0" dirty="0"/>
          </a:p>
          <a:p>
            <a:pPr lvl="2"/>
            <a:r>
              <a:rPr lang="en-GB" sz="1400" noProof="0" dirty="0" smtClean="0"/>
              <a:t>Higher </a:t>
            </a:r>
            <a:r>
              <a:rPr lang="en-GB" sz="1400" noProof="0" dirty="0"/>
              <a:t>wage:</a:t>
            </a:r>
          </a:p>
          <a:p>
            <a:pPr lvl="3"/>
            <a:r>
              <a:rPr lang="en-GB" sz="1200" noProof="0" dirty="0"/>
              <a:t>Payment of bonus of xx amount/percentage</a:t>
            </a:r>
          </a:p>
          <a:p>
            <a:pPr lvl="3"/>
            <a:r>
              <a:rPr lang="en-GB" sz="1200" noProof="0" dirty="0"/>
              <a:t>Monthly salary should increase by xx amount/percentage</a:t>
            </a:r>
          </a:p>
          <a:p>
            <a:pPr lvl="2"/>
            <a:r>
              <a:rPr lang="en-GB" sz="1400" noProof="0" dirty="0" smtClean="0"/>
              <a:t>New </a:t>
            </a:r>
            <a:r>
              <a:rPr lang="en-GB" sz="1400" noProof="0" dirty="0"/>
              <a:t>working hours:</a:t>
            </a:r>
          </a:p>
          <a:p>
            <a:pPr lvl="3"/>
            <a:r>
              <a:rPr lang="en-GB" sz="1200" noProof="0" dirty="0"/>
              <a:t>One weekly day off</a:t>
            </a:r>
          </a:p>
          <a:p>
            <a:pPr lvl="3"/>
            <a:r>
              <a:rPr lang="en-GB" sz="1200" noProof="0" dirty="0"/>
              <a:t>Daily working hour from xx o’clock to xx o’clock</a:t>
            </a:r>
          </a:p>
          <a:p>
            <a:pPr lvl="2"/>
            <a:r>
              <a:rPr lang="en-GB" sz="1400" noProof="0" dirty="0" smtClean="0"/>
              <a:t>Less </a:t>
            </a:r>
            <a:r>
              <a:rPr lang="en-GB" sz="1400" noProof="0" dirty="0"/>
              <a:t>frequent sick leave:</a:t>
            </a:r>
          </a:p>
          <a:p>
            <a:pPr lvl="3"/>
            <a:r>
              <a:rPr lang="en-GB" sz="1200" noProof="0" dirty="0"/>
              <a:t>Less salary in case of illness by xx </a:t>
            </a:r>
          </a:p>
          <a:p>
            <a:pPr lvl="3"/>
            <a:r>
              <a:rPr lang="en-GB" sz="1200" noProof="0" dirty="0"/>
              <a:t>Requirement of medical certificate after xx days of illness</a:t>
            </a:r>
          </a:p>
          <a:p>
            <a:pPr marL="914400" lvl="2" indent="0">
              <a:buNone/>
            </a:pPr>
            <a:endParaRPr lang="en-GB" sz="1400" noProof="0" dirty="0"/>
          </a:p>
        </p:txBody>
      </p:sp>
    </p:spTree>
    <p:extLst>
      <p:ext uri="{BB962C8B-B14F-4D97-AF65-F5344CB8AC3E}">
        <p14:creationId xmlns="" xmlns:p14="http://schemas.microsoft.com/office/powerpoint/2010/main" val="245782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During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/>
              <a:t>4) Possible solutions</a:t>
            </a:r>
          </a:p>
          <a:p>
            <a:pPr lvl="1"/>
            <a:r>
              <a:rPr lang="en-GB" noProof="0" dirty="0"/>
              <a:t>Suggestions by the parties themselves?</a:t>
            </a:r>
          </a:p>
          <a:p>
            <a:pPr lvl="1"/>
            <a:endParaRPr lang="en-GB" noProof="0" dirty="0"/>
          </a:p>
          <a:p>
            <a:pPr lvl="1"/>
            <a:r>
              <a:rPr lang="en-GB" noProof="0" dirty="0"/>
              <a:t>”Enlarge the cake”:</a:t>
            </a:r>
          </a:p>
          <a:p>
            <a:pPr lvl="2"/>
            <a:r>
              <a:rPr lang="en-GB" noProof="0" dirty="0"/>
              <a:t>Focus on interests and needs</a:t>
            </a:r>
          </a:p>
          <a:p>
            <a:pPr lvl="2"/>
            <a:r>
              <a:rPr lang="en-GB" noProof="0" dirty="0"/>
              <a:t>Ask the parties about an alternative solution you see as an option – be careful not to dictate a solution!</a:t>
            </a:r>
          </a:p>
          <a:p>
            <a:pPr lvl="2"/>
            <a:endParaRPr lang="en-GB" noProof="0" dirty="0"/>
          </a:p>
          <a:p>
            <a:pPr lvl="1"/>
            <a:r>
              <a:rPr lang="en-GB" noProof="0" dirty="0"/>
              <a:t>Ask: </a:t>
            </a:r>
          </a:p>
          <a:p>
            <a:pPr lvl="2"/>
            <a:r>
              <a:rPr lang="en-GB" noProof="0" dirty="0"/>
              <a:t>”Why do you believe that the other party will not </a:t>
            </a:r>
            <a:r>
              <a:rPr lang="en-GB" noProof="0" dirty="0" err="1"/>
              <a:t>honor</a:t>
            </a:r>
            <a:r>
              <a:rPr lang="en-GB" noProof="0" dirty="0"/>
              <a:t> the claim?”</a:t>
            </a:r>
          </a:p>
          <a:p>
            <a:pPr lvl="2"/>
            <a:r>
              <a:rPr lang="en-GB" noProof="0" dirty="0"/>
              <a:t>”Could you imagine a solution that accommodates this</a:t>
            </a:r>
            <a:r>
              <a:rPr lang="en-GB" noProof="0" dirty="0" smtClean="0"/>
              <a:t>?”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4004703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Negotiation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Underline points of agreement</a:t>
            </a:r>
          </a:p>
          <a:p>
            <a:endParaRPr lang="en-GB" noProof="0" dirty="0"/>
          </a:p>
          <a:p>
            <a:r>
              <a:rPr lang="en-GB" noProof="0" dirty="0"/>
              <a:t>Do not negotiate single points in isolation – insist that a concerted agreement must be found</a:t>
            </a:r>
          </a:p>
          <a:p>
            <a:endParaRPr lang="en-GB" noProof="0" dirty="0"/>
          </a:p>
          <a:p>
            <a:r>
              <a:rPr lang="en-GB" noProof="0" dirty="0"/>
              <a:t>Meeting with the parties individually?</a:t>
            </a:r>
          </a:p>
          <a:p>
            <a:endParaRPr lang="en-GB" noProof="0" dirty="0"/>
          </a:p>
          <a:p>
            <a:r>
              <a:rPr lang="en-GB" noProof="0" dirty="0"/>
              <a:t>Give time to the negotiators!</a:t>
            </a:r>
          </a:p>
        </p:txBody>
      </p:sp>
    </p:spTree>
    <p:extLst>
      <p:ext uri="{BB962C8B-B14F-4D97-AF65-F5344CB8AC3E}">
        <p14:creationId xmlns="" xmlns:p14="http://schemas.microsoft.com/office/powerpoint/2010/main" val="1199226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During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/>
              <a:t>The good agreement:</a:t>
            </a:r>
          </a:p>
          <a:p>
            <a:endParaRPr lang="en-GB" noProof="0" dirty="0"/>
          </a:p>
          <a:p>
            <a:pPr lvl="1"/>
            <a:r>
              <a:rPr lang="en-GB" noProof="0" dirty="0"/>
              <a:t>Greatest common denominator:</a:t>
            </a:r>
          </a:p>
          <a:p>
            <a:pPr lvl="2"/>
            <a:r>
              <a:rPr lang="en-GB" noProof="0" dirty="0"/>
              <a:t>Both parties have fulfilled as many underlying interests and needs as possible</a:t>
            </a:r>
          </a:p>
          <a:p>
            <a:pPr marL="914400" lvl="2" indent="0">
              <a:buNone/>
            </a:pPr>
            <a:endParaRPr lang="en-GB" noProof="0" dirty="0"/>
          </a:p>
          <a:p>
            <a:pPr lvl="1"/>
            <a:r>
              <a:rPr lang="en-GB" noProof="0" dirty="0"/>
              <a:t>Applicable agreement</a:t>
            </a:r>
          </a:p>
          <a:p>
            <a:pPr lvl="2"/>
            <a:r>
              <a:rPr lang="en-GB" noProof="0" dirty="0"/>
              <a:t>Concrete and precise agreement</a:t>
            </a:r>
          </a:p>
          <a:p>
            <a:pPr lvl="1"/>
            <a:endParaRPr lang="en-GB" noProof="0" dirty="0"/>
          </a:p>
          <a:p>
            <a:pPr lvl="1"/>
            <a:r>
              <a:rPr lang="en-GB" noProof="0" dirty="0"/>
              <a:t>What are the parties allowed to tell others about the negotiation process</a:t>
            </a:r>
            <a:r>
              <a:rPr lang="en-GB" noProof="0" dirty="0" smtClean="0"/>
              <a:t>?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170182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C. After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Is there any involvement of the </a:t>
            </a:r>
            <a:r>
              <a:rPr lang="en-GB" dirty="0" smtClean="0"/>
              <a:t>Conciliator </a:t>
            </a:r>
            <a:r>
              <a:rPr lang="en-GB" noProof="0" dirty="0" smtClean="0"/>
              <a:t>after </a:t>
            </a:r>
            <a:r>
              <a:rPr lang="en-GB" noProof="0" dirty="0"/>
              <a:t>the negotiations? </a:t>
            </a:r>
          </a:p>
        </p:txBody>
      </p:sp>
    </p:spTree>
    <p:extLst>
      <p:ext uri="{BB962C8B-B14F-4D97-AF65-F5344CB8AC3E}">
        <p14:creationId xmlns="" xmlns:p14="http://schemas.microsoft.com/office/powerpoint/2010/main" val="306167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negotiations can either end in a new collective agreement or a failure to reach an </a:t>
            </a:r>
            <a:r>
              <a:rPr lang="en-GB" dirty="0" smtClean="0"/>
              <a:t>agreement</a:t>
            </a:r>
          </a:p>
          <a:p>
            <a:r>
              <a:rPr lang="en-GB" dirty="0" smtClean="0"/>
              <a:t>The Conciliator’s role is to contribute to the preparations of the negotiations and through mediation assist the parties in reaching a new collective agreement</a:t>
            </a:r>
          </a:p>
          <a:p>
            <a:endParaRPr lang="en-GB" dirty="0" smtClean="0"/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Lige forbindelse 92"/>
          <p:cNvCxnSpPr>
            <a:stCxn id="63" idx="2"/>
            <a:endCxn id="67" idx="0"/>
          </p:cNvCxnSpPr>
          <p:nvPr/>
        </p:nvCxnSpPr>
        <p:spPr>
          <a:xfrm rot="5400000">
            <a:off x="6329527" y="2727826"/>
            <a:ext cx="11648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el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Model of </a:t>
            </a:r>
            <a:r>
              <a:rPr lang="da-DK" dirty="0" err="1" smtClean="0"/>
              <a:t>negotiation</a:t>
            </a:r>
            <a:r>
              <a:rPr lang="da-DK" dirty="0" smtClean="0"/>
              <a:t> and </a:t>
            </a:r>
            <a:r>
              <a:rPr lang="da-DK" dirty="0" err="1" smtClean="0"/>
              <a:t>conciliation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52" name="Tekstboks 51"/>
          <p:cNvSpPr txBox="1"/>
          <p:nvPr/>
        </p:nvSpPr>
        <p:spPr>
          <a:xfrm>
            <a:off x="928662" y="1285866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Negotiation</a:t>
            </a:r>
            <a:r>
              <a:rPr lang="da-DK" dirty="0" smtClean="0"/>
              <a:t> </a:t>
            </a:r>
            <a:r>
              <a:rPr lang="da-DK" dirty="0" err="1" smtClean="0"/>
              <a:t>cycle</a:t>
            </a:r>
            <a:endParaRPr lang="da-DK" dirty="0"/>
          </a:p>
        </p:txBody>
      </p:sp>
      <p:sp>
        <p:nvSpPr>
          <p:cNvPr id="53" name="Tekstboks 52"/>
          <p:cNvSpPr txBox="1"/>
          <p:nvPr/>
        </p:nvSpPr>
        <p:spPr>
          <a:xfrm>
            <a:off x="6125399" y="1285866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Conciliation</a:t>
            </a:r>
            <a:r>
              <a:rPr lang="da-DK" dirty="0" smtClean="0"/>
              <a:t> </a:t>
            </a:r>
            <a:r>
              <a:rPr lang="da-DK" dirty="0" err="1" smtClean="0"/>
              <a:t>cycle</a:t>
            </a:r>
            <a:endParaRPr lang="da-DK" dirty="0"/>
          </a:p>
        </p:txBody>
      </p:sp>
      <p:sp>
        <p:nvSpPr>
          <p:cNvPr id="54" name="Tekstboks 53"/>
          <p:cNvSpPr txBox="1"/>
          <p:nvPr/>
        </p:nvSpPr>
        <p:spPr>
          <a:xfrm>
            <a:off x="1000100" y="1696317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The parties agree </a:t>
            </a: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a </a:t>
            </a: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schedule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5" name="Tekstboks 54"/>
          <p:cNvSpPr txBox="1"/>
          <p:nvPr/>
        </p:nvSpPr>
        <p:spPr>
          <a:xfrm>
            <a:off x="1000100" y="2357436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Exchange of demands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6" name="Tekstboks 55"/>
          <p:cNvSpPr txBox="1"/>
          <p:nvPr/>
        </p:nvSpPr>
        <p:spPr>
          <a:xfrm>
            <a:off x="1000100" y="2714626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Review of other side’s demands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7" name="Tekstboks 56"/>
          <p:cNvSpPr txBox="1"/>
          <p:nvPr/>
        </p:nvSpPr>
        <p:spPr>
          <a:xfrm>
            <a:off x="1000100" y="3071816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One or more rounds of </a:t>
            </a: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negotiation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8" name="Tekstboks 57"/>
          <p:cNvSpPr txBox="1"/>
          <p:nvPr/>
        </p:nvSpPr>
        <p:spPr>
          <a:xfrm>
            <a:off x="1000100" y="2024388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They prepare their demands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" name="Tekstboks 58"/>
          <p:cNvSpPr txBox="1"/>
          <p:nvPr/>
        </p:nvSpPr>
        <p:spPr>
          <a:xfrm>
            <a:off x="1000100" y="3429006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Final negotiations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0" name="Tekstboks 59"/>
          <p:cNvSpPr txBox="1"/>
          <p:nvPr/>
        </p:nvSpPr>
        <p:spPr>
          <a:xfrm>
            <a:off x="2571736" y="4286262"/>
            <a:ext cx="1357322" cy="26161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Agreement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" name="Tekstboks 60"/>
          <p:cNvSpPr txBox="1"/>
          <p:nvPr/>
        </p:nvSpPr>
        <p:spPr>
          <a:xfrm>
            <a:off x="2571736" y="3857634"/>
            <a:ext cx="1357322" cy="26161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Disagreement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2" name="Tekstboks 61"/>
          <p:cNvSpPr txBox="1"/>
          <p:nvPr/>
        </p:nvSpPr>
        <p:spPr>
          <a:xfrm>
            <a:off x="6500826" y="4500576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New Collective agreement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3" name="Tekstboks 62"/>
          <p:cNvSpPr txBox="1"/>
          <p:nvPr/>
        </p:nvSpPr>
        <p:spPr>
          <a:xfrm>
            <a:off x="5733245" y="1714494"/>
            <a:ext cx="2357454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Conciliator meets negotiators </a:t>
            </a:r>
            <a:b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</a:b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from both parties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4" name="Tekstboks 63"/>
          <p:cNvSpPr txBox="1"/>
          <p:nvPr/>
        </p:nvSpPr>
        <p:spPr>
          <a:xfrm>
            <a:off x="5733245" y="2214560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One or more rounds of </a:t>
            </a: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negotiation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5" name="Tekstboks 64"/>
          <p:cNvSpPr txBox="1"/>
          <p:nvPr/>
        </p:nvSpPr>
        <p:spPr>
          <a:xfrm>
            <a:off x="5733245" y="2569491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Conciliator ‘s draft</a:t>
            </a:r>
          </a:p>
        </p:txBody>
      </p:sp>
      <p:sp>
        <p:nvSpPr>
          <p:cNvPr id="66" name="Tekstboks 65"/>
          <p:cNvSpPr txBox="1"/>
          <p:nvPr/>
        </p:nvSpPr>
        <p:spPr>
          <a:xfrm>
            <a:off x="6233311" y="2928940"/>
            <a:ext cx="1357322" cy="26161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Approval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7" name="Tekstboks 66"/>
          <p:cNvSpPr txBox="1"/>
          <p:nvPr/>
        </p:nvSpPr>
        <p:spPr>
          <a:xfrm>
            <a:off x="5733245" y="3310272"/>
            <a:ext cx="2357454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Conciliator ‘s proposal</a:t>
            </a:r>
          </a:p>
        </p:txBody>
      </p:sp>
      <p:sp>
        <p:nvSpPr>
          <p:cNvPr id="68" name="Tekstboks 67"/>
          <p:cNvSpPr txBox="1"/>
          <p:nvPr/>
        </p:nvSpPr>
        <p:spPr>
          <a:xfrm>
            <a:off x="4857752" y="4000510"/>
            <a:ext cx="1357322" cy="76944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Approval: </a:t>
            </a:r>
            <a:b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</a:b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Ballot or representative body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70" name="Lige forbindelse 69"/>
          <p:cNvCxnSpPr>
            <a:stCxn id="54" idx="2"/>
            <a:endCxn id="59" idx="0"/>
          </p:cNvCxnSpPr>
          <p:nvPr/>
        </p:nvCxnSpPr>
        <p:spPr>
          <a:xfrm rot="5400000">
            <a:off x="1443288" y="2693466"/>
            <a:ext cx="147107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Figur 72"/>
          <p:cNvCxnSpPr>
            <a:stCxn id="59" idx="2"/>
            <a:endCxn id="61" idx="1"/>
          </p:cNvCxnSpPr>
          <p:nvPr/>
        </p:nvCxnSpPr>
        <p:spPr>
          <a:xfrm rot="16200000" flipH="1">
            <a:off x="2226370" y="3643072"/>
            <a:ext cx="297823" cy="3929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Figur 74"/>
          <p:cNvCxnSpPr>
            <a:stCxn id="59" idx="2"/>
            <a:endCxn id="60" idx="1"/>
          </p:cNvCxnSpPr>
          <p:nvPr/>
        </p:nvCxnSpPr>
        <p:spPr>
          <a:xfrm rot="16200000" flipH="1">
            <a:off x="2012056" y="3857386"/>
            <a:ext cx="726451" cy="3929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Lige pilforbindelse 76"/>
          <p:cNvCxnSpPr>
            <a:stCxn id="60" idx="3"/>
            <a:endCxn id="68" idx="1"/>
          </p:cNvCxnSpPr>
          <p:nvPr/>
        </p:nvCxnSpPr>
        <p:spPr>
          <a:xfrm flipV="1">
            <a:off x="3929058" y="4385231"/>
            <a:ext cx="928694" cy="318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Lige pilforbindelse 80"/>
          <p:cNvCxnSpPr>
            <a:stCxn id="67" idx="2"/>
            <a:endCxn id="68" idx="0"/>
          </p:cNvCxnSpPr>
          <p:nvPr/>
        </p:nvCxnSpPr>
        <p:spPr>
          <a:xfrm rot="5400000">
            <a:off x="6009879" y="3098417"/>
            <a:ext cx="428628" cy="13755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Lige pilforbindelse 82"/>
          <p:cNvCxnSpPr>
            <a:stCxn id="68" idx="3"/>
            <a:endCxn id="62" idx="1"/>
          </p:cNvCxnSpPr>
          <p:nvPr/>
        </p:nvCxnSpPr>
        <p:spPr>
          <a:xfrm>
            <a:off x="6215074" y="4385231"/>
            <a:ext cx="285752" cy="246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Vinklet forbindelse 86"/>
          <p:cNvCxnSpPr>
            <a:stCxn id="61" idx="3"/>
            <a:endCxn id="63" idx="1"/>
          </p:cNvCxnSpPr>
          <p:nvPr/>
        </p:nvCxnSpPr>
        <p:spPr>
          <a:xfrm flipV="1">
            <a:off x="3929058" y="1929938"/>
            <a:ext cx="1804187" cy="2058501"/>
          </a:xfrm>
          <a:prstGeom prst="bentConnector3">
            <a:avLst>
              <a:gd name="adj1" fmla="val 276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kstboks 88"/>
          <p:cNvSpPr txBox="1"/>
          <p:nvPr/>
        </p:nvSpPr>
        <p:spPr>
          <a:xfrm>
            <a:off x="6500826" y="4000510"/>
            <a:ext cx="2357454" cy="26161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336947" fontAlgn="base">
              <a:spcBef>
                <a:spcPct val="0"/>
              </a:spcBef>
              <a:spcAft>
                <a:spcPct val="0"/>
              </a:spcAft>
            </a:pPr>
            <a:r>
              <a:rPr lang="en-GB" altLang="da-DK" sz="1100" dirty="0" smtClean="0">
                <a:solidFill>
                  <a:schemeClr val="bg1"/>
                </a:solidFill>
                <a:latin typeface="Arial" charset="0"/>
              </a:rPr>
              <a:t>Industrial action</a:t>
            </a:r>
            <a:endParaRPr lang="en-GB" altLang="da-DK" sz="1100" dirty="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95" name="Lige pilforbindelse 94"/>
          <p:cNvCxnSpPr>
            <a:stCxn id="68" idx="3"/>
            <a:endCxn id="89" idx="1"/>
          </p:cNvCxnSpPr>
          <p:nvPr/>
        </p:nvCxnSpPr>
        <p:spPr>
          <a:xfrm flipV="1">
            <a:off x="6215074" y="4131315"/>
            <a:ext cx="285752" cy="253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8544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Duties of the Conciliator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noProof="0" dirty="0"/>
              <a:t>Process consultant who leads the meeting</a:t>
            </a:r>
          </a:p>
          <a:p>
            <a:pPr lvl="1"/>
            <a:r>
              <a:rPr lang="en-GB" sz="1400" noProof="0" dirty="0"/>
              <a:t>Is concerned </a:t>
            </a:r>
            <a:r>
              <a:rPr lang="en-GB" sz="1400" u="sng" noProof="0" dirty="0"/>
              <a:t>exclusively</a:t>
            </a:r>
            <a:r>
              <a:rPr lang="en-GB" sz="1400" noProof="0" dirty="0"/>
              <a:t> with the process</a:t>
            </a:r>
          </a:p>
          <a:p>
            <a:pPr lvl="1"/>
            <a:r>
              <a:rPr lang="en-GB" sz="1400" noProof="0" dirty="0"/>
              <a:t>Shall not settle the dispute – you are not the judge</a:t>
            </a:r>
          </a:p>
          <a:p>
            <a:pPr lvl="1"/>
            <a:r>
              <a:rPr lang="en-GB" sz="1400" noProof="0" dirty="0"/>
              <a:t>Impartial – you have no personnel interest in the dispute AT ALL</a:t>
            </a:r>
          </a:p>
          <a:p>
            <a:pPr lvl="1"/>
            <a:r>
              <a:rPr lang="en-GB" sz="1400" noProof="0" dirty="0"/>
              <a:t>You cannot tell the parties what to do</a:t>
            </a:r>
          </a:p>
          <a:p>
            <a:pPr lvl="1"/>
            <a:r>
              <a:rPr lang="en-GB" sz="1400" noProof="0" dirty="0"/>
              <a:t>You can only facilitate a dialogue</a:t>
            </a:r>
          </a:p>
          <a:p>
            <a:endParaRPr lang="en-GB" sz="1600" noProof="0" dirty="0"/>
          </a:p>
          <a:p>
            <a:r>
              <a:rPr lang="en-GB" sz="1600" noProof="0" dirty="0"/>
              <a:t>You should define the dispute of the parties and seek a solution through active listening, lead of the discussion, and focus on joint solutions. </a:t>
            </a:r>
          </a:p>
          <a:p>
            <a:endParaRPr lang="en-GB" sz="1600" noProof="0" dirty="0"/>
          </a:p>
          <a:p>
            <a:r>
              <a:rPr lang="en-GB" sz="1600" noProof="0" dirty="0"/>
              <a:t>The goal is to reach an agreement between the parties</a:t>
            </a:r>
          </a:p>
          <a:p>
            <a:pPr lvl="1"/>
            <a:r>
              <a:rPr lang="en-GB" sz="1400" noProof="0" dirty="0"/>
              <a:t>But you have no interest in the content of </a:t>
            </a:r>
            <a:r>
              <a:rPr lang="en-GB" sz="1400" noProof="0" dirty="0" smtClean="0"/>
              <a:t>it</a:t>
            </a:r>
            <a:endParaRPr lang="en-GB" sz="1400" noProof="0" dirty="0"/>
          </a:p>
        </p:txBody>
      </p:sp>
    </p:spTree>
    <p:extLst>
      <p:ext uri="{BB962C8B-B14F-4D97-AF65-F5344CB8AC3E}">
        <p14:creationId xmlns="" xmlns:p14="http://schemas.microsoft.com/office/powerpoint/2010/main" val="37879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Duties of the Conciliator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For </a:t>
            </a:r>
            <a:r>
              <a:rPr lang="en-GB" noProof="0" dirty="0"/>
              <a:t>both parties </a:t>
            </a:r>
            <a:r>
              <a:rPr lang="en-GB" noProof="0" dirty="0" smtClean="0"/>
              <a:t>to be convinced </a:t>
            </a:r>
            <a:r>
              <a:rPr lang="en-GB" noProof="0" dirty="0"/>
              <a:t>that the Conciliator has no personal interest in the dispute, you must be aware of the following:</a:t>
            </a:r>
          </a:p>
          <a:p>
            <a:pPr lvl="1"/>
            <a:r>
              <a:rPr lang="en-GB" noProof="0" dirty="0"/>
              <a:t>Your spoken language</a:t>
            </a:r>
          </a:p>
          <a:p>
            <a:pPr lvl="1"/>
            <a:r>
              <a:rPr lang="en-GB" noProof="0" dirty="0"/>
              <a:t>Your body language</a:t>
            </a:r>
          </a:p>
          <a:p>
            <a:pPr lvl="1"/>
            <a:r>
              <a:rPr lang="en-GB" noProof="0" dirty="0"/>
              <a:t>Do not show your sympathies</a:t>
            </a:r>
          </a:p>
          <a:p>
            <a:pPr lvl="1"/>
            <a:r>
              <a:rPr lang="en-GB" noProof="0" dirty="0"/>
              <a:t>Tell the parties about your role, also to show them that you are aware of it – otherwise, they might see you as a </a:t>
            </a:r>
            <a:r>
              <a:rPr lang="en-GB" noProof="0" dirty="0" smtClean="0"/>
              <a:t>decision-maker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177577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noProof="0" dirty="0"/>
              <a:t>How to keep the discussion on track?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/>
              <a:t>Consider your questioning! </a:t>
            </a:r>
          </a:p>
          <a:p>
            <a:pPr lvl="1"/>
            <a:r>
              <a:rPr lang="en-GB" noProof="0" dirty="0"/>
              <a:t>Open questions</a:t>
            </a:r>
          </a:p>
          <a:p>
            <a:pPr lvl="1"/>
            <a:r>
              <a:rPr lang="en-GB" noProof="0" dirty="0"/>
              <a:t>Clarifying questions</a:t>
            </a:r>
          </a:p>
          <a:p>
            <a:pPr marL="0" indent="0">
              <a:buNone/>
            </a:pPr>
            <a:endParaRPr lang="en-GB" noProof="0" dirty="0"/>
          </a:p>
          <a:p>
            <a:r>
              <a:rPr lang="en-GB" noProof="0" dirty="0"/>
              <a:t>Neutral active listening and neutral (body) language</a:t>
            </a:r>
          </a:p>
          <a:p>
            <a:endParaRPr lang="en-GB" noProof="0" dirty="0"/>
          </a:p>
          <a:p>
            <a:r>
              <a:rPr lang="en-GB" noProof="0" dirty="0"/>
              <a:t>Summarizing</a:t>
            </a:r>
          </a:p>
          <a:p>
            <a:endParaRPr lang="en-GB" noProof="0" dirty="0"/>
          </a:p>
          <a:p>
            <a:r>
              <a:rPr lang="en-GB" noProof="0" dirty="0"/>
              <a:t>Clear and concise </a:t>
            </a:r>
            <a:r>
              <a:rPr lang="en-GB" noProof="0" dirty="0" smtClean="0"/>
              <a:t>communication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208969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The negotiation process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/>
              <a:t>A. Before the meeting</a:t>
            </a:r>
          </a:p>
          <a:p>
            <a:pPr lvl="1"/>
            <a:r>
              <a:rPr lang="en-GB" noProof="0" dirty="0"/>
              <a:t>Preparation</a:t>
            </a:r>
          </a:p>
          <a:p>
            <a:pPr marL="457200" lvl="1" indent="0">
              <a:buNone/>
            </a:pPr>
            <a:endParaRPr lang="en-GB" noProof="0" dirty="0"/>
          </a:p>
          <a:p>
            <a:r>
              <a:rPr lang="en-GB" noProof="0" dirty="0"/>
              <a:t>B. During the meeting</a:t>
            </a:r>
          </a:p>
          <a:p>
            <a:pPr lvl="1"/>
            <a:r>
              <a:rPr lang="en-GB" noProof="0" dirty="0"/>
              <a:t>Welcome</a:t>
            </a:r>
          </a:p>
          <a:p>
            <a:pPr lvl="1"/>
            <a:r>
              <a:rPr lang="en-GB" noProof="0" dirty="0"/>
              <a:t>Statement of the parties</a:t>
            </a:r>
          </a:p>
          <a:p>
            <a:pPr lvl="1"/>
            <a:r>
              <a:rPr lang="en-GB" noProof="0" dirty="0"/>
              <a:t>Agreement on dispute points</a:t>
            </a:r>
          </a:p>
          <a:p>
            <a:pPr lvl="1"/>
            <a:r>
              <a:rPr lang="en-GB" noProof="0" dirty="0"/>
              <a:t>Possible solutions</a:t>
            </a:r>
          </a:p>
          <a:p>
            <a:pPr lvl="1"/>
            <a:r>
              <a:rPr lang="en-GB" noProof="0" dirty="0"/>
              <a:t>Negotiation</a:t>
            </a:r>
          </a:p>
          <a:p>
            <a:pPr lvl="1"/>
            <a:r>
              <a:rPr lang="en-GB" noProof="0" dirty="0"/>
              <a:t>Entering into agreement</a:t>
            </a:r>
          </a:p>
          <a:p>
            <a:pPr lvl="1"/>
            <a:endParaRPr lang="en-GB" noProof="0" dirty="0"/>
          </a:p>
          <a:p>
            <a:r>
              <a:rPr lang="en-GB" noProof="0" dirty="0"/>
              <a:t>C. After the </a:t>
            </a:r>
            <a:r>
              <a:rPr lang="en-GB" noProof="0" dirty="0" smtClean="0"/>
              <a:t>meeting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846986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A. Before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/>
              <a:t>Preparation of the case</a:t>
            </a:r>
          </a:p>
          <a:p>
            <a:pPr lvl="1"/>
            <a:r>
              <a:rPr lang="en-GB" noProof="0" dirty="0"/>
              <a:t>Which opportunities are there to get </a:t>
            </a:r>
            <a:r>
              <a:rPr lang="en-GB" noProof="0" dirty="0" smtClean="0"/>
              <a:t>information of the </a:t>
            </a:r>
            <a:r>
              <a:rPr lang="en-GB" noProof="0" dirty="0"/>
              <a:t>matter beforehand?</a:t>
            </a:r>
          </a:p>
          <a:p>
            <a:endParaRPr lang="en-GB" noProof="0" dirty="0"/>
          </a:p>
          <a:p>
            <a:r>
              <a:rPr lang="en-GB" noProof="0" dirty="0"/>
              <a:t>Preparation of the framework of the meeting:</a:t>
            </a:r>
          </a:p>
          <a:p>
            <a:pPr lvl="1"/>
            <a:r>
              <a:rPr lang="en-GB" noProof="0" dirty="0"/>
              <a:t>Water, snacks and flowers on the table?</a:t>
            </a:r>
          </a:p>
          <a:p>
            <a:pPr lvl="1"/>
            <a:r>
              <a:rPr lang="en-GB" noProof="0" dirty="0"/>
              <a:t>Flip-over to use for noting during the meeting – or pen and paper?</a:t>
            </a:r>
          </a:p>
          <a:p>
            <a:pPr lvl="1"/>
            <a:r>
              <a:rPr lang="en-GB" noProof="0" dirty="0" smtClean="0"/>
              <a:t>Seating </a:t>
            </a:r>
            <a:r>
              <a:rPr lang="en-GB" noProof="0" dirty="0"/>
              <a:t>of the parties?</a:t>
            </a:r>
          </a:p>
        </p:txBody>
      </p:sp>
    </p:spTree>
    <p:extLst>
      <p:ext uri="{BB962C8B-B14F-4D97-AF65-F5344CB8AC3E}">
        <p14:creationId xmlns="" xmlns:p14="http://schemas.microsoft.com/office/powerpoint/2010/main" val="2255790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B. During the meeting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1) Welcome</a:t>
            </a:r>
          </a:p>
          <a:p>
            <a:pPr lvl="1"/>
            <a:r>
              <a:rPr lang="en-GB" noProof="0" dirty="0"/>
              <a:t>Presentation of the parties and yourself</a:t>
            </a:r>
          </a:p>
          <a:p>
            <a:pPr lvl="1"/>
            <a:r>
              <a:rPr lang="en-GB" noProof="0" dirty="0"/>
              <a:t>Explain about the </a:t>
            </a:r>
            <a:r>
              <a:rPr lang="en-GB" noProof="0" dirty="0" smtClean="0"/>
              <a:t>conciliator’s </a:t>
            </a:r>
            <a:r>
              <a:rPr lang="en-GB" noProof="0" dirty="0"/>
              <a:t>role (</a:t>
            </a:r>
            <a:r>
              <a:rPr lang="en-GB" noProof="0" dirty="0" err="1"/>
              <a:t>briefely</a:t>
            </a:r>
            <a:r>
              <a:rPr lang="en-GB" noProof="0" dirty="0"/>
              <a:t>)</a:t>
            </a:r>
          </a:p>
          <a:p>
            <a:pPr lvl="1"/>
            <a:r>
              <a:rPr lang="en-GB" noProof="0" dirty="0"/>
              <a:t>Is the content of the meeting confidential?</a:t>
            </a:r>
          </a:p>
          <a:p>
            <a:pPr lvl="1"/>
            <a:r>
              <a:rPr lang="en-GB" noProof="0" dirty="0"/>
              <a:t>Ground rules</a:t>
            </a:r>
          </a:p>
          <a:p>
            <a:pPr lvl="2"/>
            <a:r>
              <a:rPr lang="en-GB" noProof="0" dirty="0"/>
              <a:t>For example, do not interrupt each other</a:t>
            </a:r>
          </a:p>
          <a:p>
            <a:pPr lvl="2"/>
            <a:r>
              <a:rPr lang="en-GB" noProof="0" dirty="0"/>
              <a:t>Listen to each other’s points of view</a:t>
            </a:r>
          </a:p>
          <a:p>
            <a:pPr lvl="2"/>
            <a:r>
              <a:rPr lang="en-GB" noProof="0" dirty="0"/>
              <a:t>Show respect </a:t>
            </a:r>
          </a:p>
          <a:p>
            <a:pPr lvl="1"/>
            <a:r>
              <a:rPr lang="en-GB" noProof="0" dirty="0"/>
              <a:t>Do the parties have any questions before we start</a:t>
            </a:r>
            <a:r>
              <a:rPr lang="en-GB" noProof="0" dirty="0" smtClean="0"/>
              <a:t>?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797090262"/>
      </p:ext>
    </p:extLst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E2DEBF-B0E4-4EC7-A8B3-D75FB4B2DC96}"/>
</file>

<file path=customXml/itemProps2.xml><?xml version="1.0" encoding="utf-8"?>
<ds:datastoreItem xmlns:ds="http://schemas.openxmlformats.org/officeDocument/2006/customXml" ds:itemID="{06370048-79B1-426D-9398-6E5F6622E38F}"/>
</file>

<file path=customXml/itemProps3.xml><?xml version="1.0" encoding="utf-8"?>
<ds:datastoreItem xmlns:ds="http://schemas.openxmlformats.org/officeDocument/2006/customXml" ds:itemID="{1AEBF458-4859-4CE2-904C-2C6B18E6992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</TotalTime>
  <Words>747</Words>
  <Application>Microsoft Office PowerPoint</Application>
  <PresentationFormat>Skærmshow (16:9)</PresentationFormat>
  <Paragraphs>138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15</vt:i4>
      </vt:variant>
    </vt:vector>
  </HeadingPairs>
  <TitlesOfParts>
    <vt:vector size="16" baseType="lpstr">
      <vt:lpstr>SD Consortium</vt:lpstr>
      <vt:lpstr>Process of conciliation</vt:lpstr>
      <vt:lpstr>Dias nummer 2</vt:lpstr>
      <vt:lpstr>Model of negotiation and conciliation </vt:lpstr>
      <vt:lpstr>Duties of the Conciliator</vt:lpstr>
      <vt:lpstr>Duties of the Conciliator</vt:lpstr>
      <vt:lpstr>How to keep the discussion on track?</vt:lpstr>
      <vt:lpstr>The negotiation process</vt:lpstr>
      <vt:lpstr>A. Before the meeting</vt:lpstr>
      <vt:lpstr>B. During the meeting</vt:lpstr>
      <vt:lpstr>B. During the meeting</vt:lpstr>
      <vt:lpstr>B. During the meeting</vt:lpstr>
      <vt:lpstr>B. During the meeting</vt:lpstr>
      <vt:lpstr>B. Negotiation</vt:lpstr>
      <vt:lpstr>B. During the meeting</vt:lpstr>
      <vt:lpstr>C. After the meeting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Jens Bundvad</dc:creator>
  <cp:lastModifiedBy>Jens Bundvad</cp:lastModifiedBy>
  <cp:revision>13</cp:revision>
  <dcterms:created xsi:type="dcterms:W3CDTF">2019-08-22T12:25:04Z</dcterms:created>
  <dcterms:modified xsi:type="dcterms:W3CDTF">2019-08-22T20:22:56Z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