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diagrams/quickStyle1.xml" ContentType="application/vnd.openxmlformats-officedocument.drawingml.diagramStyle+xml"/>
  <Override PartName="/ppt/diagrams/colors1.xml" ContentType="application/vnd.openxmlformats-officedocument.drawingml.diagramColors+xml"/>
  <Override PartName="/ppt/diagrams/layout1.xml" ContentType="application/vnd.openxmlformats-officedocument.drawingml.diagramLayout+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8" r:id="rId2"/>
    <p:sldId id="269" r:id="rId3"/>
    <p:sldId id="293" r:id="rId4"/>
    <p:sldId id="294" r:id="rId5"/>
    <p:sldId id="268" r:id="rId6"/>
    <p:sldId id="287" r:id="rId7"/>
    <p:sldId id="289" r:id="rId8"/>
    <p:sldId id="272" r:id="rId9"/>
    <p:sldId id="290" r:id="rId10"/>
    <p:sldId id="270" r:id="rId11"/>
    <p:sldId id="291" r:id="rId12"/>
    <p:sldId id="280" r:id="rId13"/>
    <p:sldId id="271" r:id="rId14"/>
    <p:sldId id="273" r:id="rId15"/>
    <p:sldId id="281" r:id="rId16"/>
    <p:sldId id="274" r:id="rId17"/>
    <p:sldId id="295" r:id="rId18"/>
    <p:sldId id="282" r:id="rId19"/>
    <p:sldId id="276" r:id="rId20"/>
    <p:sldId id="283" r:id="rId21"/>
    <p:sldId id="292" r:id="rId22"/>
  </p:sldIdLst>
  <p:sldSz cx="9144000" cy="5143500" type="screen16x9"/>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73" autoAdjust="0"/>
    <p:restoredTop sz="94708" autoAdjust="0"/>
  </p:normalViewPr>
  <p:slideViewPr>
    <p:cSldViewPr>
      <p:cViewPr varScale="1">
        <p:scale>
          <a:sx n="155" d="100"/>
          <a:sy n="155" d="100"/>
        </p:scale>
        <p:origin x="-91" y="-134"/>
      </p:cViewPr>
      <p:guideLst>
        <p:guide orient="horz" pos="162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024A0A-4EAB-41FD-9654-9574A7FF448D}" type="doc">
      <dgm:prSet loTypeId="urn:microsoft.com/office/officeart/2005/8/layout/hProcess7" loCatId="list" qsTypeId="urn:microsoft.com/office/officeart/2005/8/quickstyle/simple1" qsCatId="simple" csTypeId="urn:microsoft.com/office/officeart/2005/8/colors/accent1_3" csCatId="accent1" phldr="1"/>
      <dgm:spPr/>
      <dgm:t>
        <a:bodyPr/>
        <a:lstStyle/>
        <a:p>
          <a:endParaRPr lang="da-DK"/>
        </a:p>
      </dgm:t>
    </dgm:pt>
    <dgm:pt modelId="{B5581A72-EFB1-4779-91E7-C1714B2C1903}">
      <dgm:prSet phldrT="[Tekst]" custT="1"/>
      <dgm:spPr/>
      <dgm:t>
        <a:bodyPr/>
        <a:lstStyle/>
        <a:p>
          <a:r>
            <a:rPr lang="da-DK" sz="1600" b="1" dirty="0" smtClean="0"/>
            <a:t>CSR is Business</a:t>
          </a:r>
          <a:endParaRPr lang="da-DK" sz="1600" b="1" dirty="0"/>
        </a:p>
      </dgm:t>
    </dgm:pt>
    <dgm:pt modelId="{6F300534-008C-40F6-AB56-8BF60B598B2D}" type="parTrans" cxnId="{B760CFFB-54E9-470C-885E-40C540F01819}">
      <dgm:prSet/>
      <dgm:spPr/>
      <dgm:t>
        <a:bodyPr/>
        <a:lstStyle/>
        <a:p>
          <a:endParaRPr lang="da-DK"/>
        </a:p>
      </dgm:t>
    </dgm:pt>
    <dgm:pt modelId="{0D17A900-459F-4C94-BD89-8E7E7845F275}" type="sibTrans" cxnId="{B760CFFB-54E9-470C-885E-40C540F01819}">
      <dgm:prSet/>
      <dgm:spPr/>
      <dgm:t>
        <a:bodyPr/>
        <a:lstStyle/>
        <a:p>
          <a:endParaRPr lang="da-DK"/>
        </a:p>
      </dgm:t>
    </dgm:pt>
    <dgm:pt modelId="{06D422F4-08E7-4647-932B-6E12145E7AEB}">
      <dgm:prSet phldrT="[Tekst]" custT="1"/>
      <dgm:spPr/>
      <dgm:t>
        <a:bodyPr/>
        <a:lstStyle/>
        <a:p>
          <a:r>
            <a:rPr lang="da-DK" sz="1600" b="1" dirty="0" smtClean="0"/>
            <a:t>CSR is </a:t>
          </a:r>
          <a:r>
            <a:rPr lang="da-DK" sz="1600" b="1" dirty="0" err="1" smtClean="0"/>
            <a:t>extra</a:t>
          </a:r>
          <a:r>
            <a:rPr lang="da-DK" sz="1600" b="1" dirty="0" smtClean="0"/>
            <a:t> </a:t>
          </a:r>
          <a:r>
            <a:rPr lang="da-DK" sz="1600" b="1" dirty="0" err="1" smtClean="0"/>
            <a:t>responsibility</a:t>
          </a:r>
          <a:endParaRPr lang="da-DK" sz="1600" b="1" dirty="0"/>
        </a:p>
      </dgm:t>
    </dgm:pt>
    <dgm:pt modelId="{8F9B1CDE-2AAC-484D-B48E-3660A62203BF}" type="parTrans" cxnId="{2A98EB5B-B967-46FB-996A-6E70F4CDE07A}">
      <dgm:prSet/>
      <dgm:spPr/>
      <dgm:t>
        <a:bodyPr/>
        <a:lstStyle/>
        <a:p>
          <a:endParaRPr lang="da-DK"/>
        </a:p>
      </dgm:t>
    </dgm:pt>
    <dgm:pt modelId="{41A2F8C9-7094-47B1-9DF3-FA66DBBE881E}" type="sibTrans" cxnId="{2A98EB5B-B967-46FB-996A-6E70F4CDE07A}">
      <dgm:prSet/>
      <dgm:spPr/>
      <dgm:t>
        <a:bodyPr/>
        <a:lstStyle/>
        <a:p>
          <a:endParaRPr lang="da-DK"/>
        </a:p>
      </dgm:t>
    </dgm:pt>
    <dgm:pt modelId="{FF89AFE5-BF6A-48F7-B9C0-71E7348D43F6}">
      <dgm:prSet phldrT="[Tekst]" custT="1"/>
      <dgm:spPr/>
      <dgm:t>
        <a:bodyPr/>
        <a:lstStyle/>
        <a:p>
          <a:r>
            <a:rPr lang="da-DK" sz="1500" i="1" dirty="0" smtClean="0"/>
            <a:t>”</a:t>
          </a:r>
          <a:r>
            <a:rPr lang="da-DK" sz="1500" i="1" dirty="0" err="1" smtClean="0"/>
            <a:t>We</a:t>
          </a:r>
          <a:r>
            <a:rPr lang="da-DK" sz="1500" i="1" dirty="0" smtClean="0"/>
            <a:t> have </a:t>
          </a:r>
          <a:r>
            <a:rPr lang="da-DK" sz="1500" i="1" dirty="0" err="1" smtClean="0"/>
            <a:t>always</a:t>
          </a:r>
          <a:r>
            <a:rPr lang="da-DK" sz="1500" i="1" dirty="0" smtClean="0"/>
            <a:t> </a:t>
          </a:r>
          <a:r>
            <a:rPr lang="da-DK" sz="1500" i="1" dirty="0" err="1" smtClean="0"/>
            <a:t>contributed</a:t>
          </a:r>
          <a:r>
            <a:rPr lang="da-DK" sz="1500" i="1" dirty="0" smtClean="0"/>
            <a:t> </a:t>
          </a:r>
          <a:r>
            <a:rPr lang="da-DK" sz="1500" i="1" dirty="0" err="1" smtClean="0"/>
            <a:t>beyond</a:t>
          </a:r>
          <a:r>
            <a:rPr lang="da-DK" sz="1500" i="1" dirty="0" smtClean="0"/>
            <a:t> the </a:t>
          </a:r>
          <a:r>
            <a:rPr lang="da-DK" sz="1500" i="1" dirty="0" err="1" smtClean="0"/>
            <a:t>legally</a:t>
          </a:r>
          <a:r>
            <a:rPr lang="da-DK" sz="1500" i="1" dirty="0" smtClean="0"/>
            <a:t> </a:t>
          </a:r>
          <a:r>
            <a:rPr lang="da-DK" sz="1500" i="1" dirty="0" err="1" smtClean="0"/>
            <a:t>expected</a:t>
          </a:r>
          <a:r>
            <a:rPr lang="da-DK" sz="1500" i="1" dirty="0" smtClean="0"/>
            <a:t>”</a:t>
          </a:r>
          <a:endParaRPr lang="da-DK" sz="1500" i="1" dirty="0"/>
        </a:p>
      </dgm:t>
    </dgm:pt>
    <dgm:pt modelId="{0EB8E8EA-8878-4616-A7BB-B026B5DEE30E}" type="parTrans" cxnId="{01576891-30EF-4F97-BAE8-D019ECDF9E25}">
      <dgm:prSet/>
      <dgm:spPr/>
      <dgm:t>
        <a:bodyPr/>
        <a:lstStyle/>
        <a:p>
          <a:endParaRPr lang="da-DK"/>
        </a:p>
      </dgm:t>
    </dgm:pt>
    <dgm:pt modelId="{F0767B8A-ACA1-4318-AC70-FDA6A67EC158}" type="sibTrans" cxnId="{01576891-30EF-4F97-BAE8-D019ECDF9E25}">
      <dgm:prSet/>
      <dgm:spPr/>
      <dgm:t>
        <a:bodyPr/>
        <a:lstStyle/>
        <a:p>
          <a:endParaRPr lang="da-DK"/>
        </a:p>
      </dgm:t>
    </dgm:pt>
    <dgm:pt modelId="{307E096D-D420-42B4-A2D5-6E6595A38E23}">
      <dgm:prSet phldrT="[Tekst]" custT="1"/>
      <dgm:spPr/>
      <dgm:t>
        <a:bodyPr/>
        <a:lstStyle/>
        <a:p>
          <a:r>
            <a:rPr lang="da-DK" sz="1600" b="1" dirty="0" smtClean="0"/>
            <a:t>CSR is </a:t>
          </a:r>
          <a:r>
            <a:rPr lang="da-DK" sz="1600" b="1" dirty="0" err="1" smtClean="0"/>
            <a:t>nonsense</a:t>
          </a:r>
          <a:endParaRPr lang="da-DK" sz="1600" b="1" dirty="0"/>
        </a:p>
      </dgm:t>
    </dgm:pt>
    <dgm:pt modelId="{C89A6B7C-F50B-4145-8CC0-938CAE5DFE70}" type="parTrans" cxnId="{A447843A-F88B-4FC1-9E81-479D51FDD703}">
      <dgm:prSet/>
      <dgm:spPr/>
      <dgm:t>
        <a:bodyPr/>
        <a:lstStyle/>
        <a:p>
          <a:endParaRPr lang="da-DK"/>
        </a:p>
      </dgm:t>
    </dgm:pt>
    <dgm:pt modelId="{14301722-5CC6-4A4B-9A0A-4A1B089F6CFC}" type="sibTrans" cxnId="{A447843A-F88B-4FC1-9E81-479D51FDD703}">
      <dgm:prSet/>
      <dgm:spPr/>
      <dgm:t>
        <a:bodyPr/>
        <a:lstStyle/>
        <a:p>
          <a:endParaRPr lang="da-DK"/>
        </a:p>
      </dgm:t>
    </dgm:pt>
    <dgm:pt modelId="{98662E6A-DD71-43EE-9845-2B1AA8D4E12D}">
      <dgm:prSet phldrT="[Tekst]" custT="1"/>
      <dgm:spPr/>
      <dgm:t>
        <a:bodyPr/>
        <a:lstStyle/>
        <a:p>
          <a:r>
            <a:rPr lang="da-DK" sz="1500" i="1" dirty="0" smtClean="0"/>
            <a:t>”The </a:t>
          </a:r>
          <a:r>
            <a:rPr lang="da-DK" sz="1500" i="1" dirty="0" err="1" smtClean="0"/>
            <a:t>law</a:t>
          </a:r>
          <a:r>
            <a:rPr lang="da-DK" sz="1500" i="1" dirty="0" smtClean="0"/>
            <a:t> is the </a:t>
          </a:r>
          <a:r>
            <a:rPr lang="da-DK" sz="1500" i="1" dirty="0" err="1" smtClean="0"/>
            <a:t>law</a:t>
          </a:r>
          <a:r>
            <a:rPr lang="da-DK" sz="1500" i="1" dirty="0" smtClean="0"/>
            <a:t>, and </a:t>
          </a:r>
          <a:r>
            <a:rPr lang="da-DK" sz="1500" i="1" dirty="0" err="1" smtClean="0"/>
            <a:t>that’s</a:t>
          </a:r>
          <a:r>
            <a:rPr lang="da-DK" sz="1500" i="1" dirty="0" smtClean="0"/>
            <a:t> all </a:t>
          </a:r>
          <a:r>
            <a:rPr lang="da-DK" sz="1500" i="1" dirty="0" err="1" smtClean="0"/>
            <a:t>we</a:t>
          </a:r>
          <a:r>
            <a:rPr lang="da-DK" sz="1500" i="1" dirty="0" smtClean="0"/>
            <a:t> </a:t>
          </a:r>
          <a:r>
            <a:rPr lang="da-DK" sz="1500" i="1" dirty="0" err="1" smtClean="0"/>
            <a:t>need</a:t>
          </a:r>
          <a:r>
            <a:rPr lang="da-DK" sz="1500" i="1" dirty="0" smtClean="0"/>
            <a:t> to </a:t>
          </a:r>
          <a:r>
            <a:rPr lang="da-DK" sz="1500" i="1" dirty="0" err="1" smtClean="0"/>
            <a:t>adhere</a:t>
          </a:r>
          <a:r>
            <a:rPr lang="da-DK" sz="1500" i="1" dirty="0" smtClean="0"/>
            <a:t> to”</a:t>
          </a:r>
        </a:p>
        <a:p>
          <a:r>
            <a:rPr lang="da-DK" sz="1800" b="1" dirty="0" smtClean="0"/>
            <a:t>Defensive </a:t>
          </a:r>
          <a:r>
            <a:rPr lang="da-DK" sz="1800" b="1" dirty="0" err="1" smtClean="0"/>
            <a:t>prevention</a:t>
          </a:r>
          <a:r>
            <a:rPr lang="da-DK" sz="1800" b="1" dirty="0" smtClean="0"/>
            <a:t> – </a:t>
          </a:r>
          <a:r>
            <a:rPr lang="da-DK" sz="1800" b="1" dirty="0" err="1" smtClean="0"/>
            <a:t>legislation</a:t>
          </a:r>
          <a:endParaRPr lang="da-DK" sz="1800" b="1" dirty="0" smtClean="0"/>
        </a:p>
        <a:p>
          <a:r>
            <a:rPr lang="da-DK" sz="1400" b="1" u="sng" dirty="0" err="1" smtClean="0"/>
            <a:t>Typical</a:t>
          </a:r>
          <a:r>
            <a:rPr lang="da-DK" sz="1400" b="1" u="sng" dirty="0" smtClean="0"/>
            <a:t> approach</a:t>
          </a:r>
        </a:p>
        <a:p>
          <a:r>
            <a:rPr lang="da-DK" sz="1400" dirty="0" smtClean="0"/>
            <a:t>- </a:t>
          </a:r>
          <a:r>
            <a:rPr lang="da-DK" sz="1400" dirty="0" err="1" smtClean="0"/>
            <a:t>Why</a:t>
          </a:r>
          <a:r>
            <a:rPr lang="da-DK" sz="1400" dirty="0" smtClean="0"/>
            <a:t> </a:t>
          </a:r>
          <a:r>
            <a:rPr lang="da-DK" sz="1400" dirty="0" err="1" smtClean="0"/>
            <a:t>are</a:t>
          </a:r>
          <a:r>
            <a:rPr lang="da-DK" sz="1400" dirty="0" smtClean="0"/>
            <a:t> </a:t>
          </a:r>
          <a:r>
            <a:rPr lang="da-DK" sz="1400" dirty="0" err="1" smtClean="0"/>
            <a:t>they</a:t>
          </a:r>
          <a:r>
            <a:rPr lang="da-DK" sz="1400" dirty="0" smtClean="0"/>
            <a:t> </a:t>
          </a:r>
          <a:r>
            <a:rPr lang="da-DK" sz="1400" dirty="0" err="1" smtClean="0"/>
            <a:t>attacking</a:t>
          </a:r>
          <a:r>
            <a:rPr lang="da-DK" sz="1400" dirty="0" smtClean="0"/>
            <a:t> </a:t>
          </a:r>
          <a:r>
            <a:rPr lang="da-DK" sz="1400" dirty="0" err="1" smtClean="0"/>
            <a:t>us</a:t>
          </a:r>
          <a:r>
            <a:rPr lang="da-DK" sz="1400" dirty="0" smtClean="0"/>
            <a:t>?</a:t>
          </a:r>
        </a:p>
        <a:p>
          <a:r>
            <a:rPr lang="da-DK" sz="1400" dirty="0" smtClean="0"/>
            <a:t>- </a:t>
          </a:r>
          <a:r>
            <a:rPr lang="da-DK" sz="1400" dirty="0" err="1" smtClean="0"/>
            <a:t>Our</a:t>
          </a:r>
          <a:r>
            <a:rPr lang="da-DK" sz="1400" dirty="0" smtClean="0"/>
            <a:t> </a:t>
          </a:r>
          <a:r>
            <a:rPr lang="da-DK" sz="1400" dirty="0" err="1" smtClean="0"/>
            <a:t>surroundings</a:t>
          </a:r>
          <a:r>
            <a:rPr lang="da-DK" sz="1400" dirty="0" smtClean="0"/>
            <a:t> </a:t>
          </a:r>
          <a:r>
            <a:rPr lang="da-DK" sz="1400" dirty="0" err="1" smtClean="0"/>
            <a:t>don’t</a:t>
          </a:r>
          <a:r>
            <a:rPr lang="da-DK" sz="1400" dirty="0" smtClean="0"/>
            <a:t> understand the </a:t>
          </a:r>
          <a:r>
            <a:rPr lang="da-DK" sz="1400" dirty="0" err="1" smtClean="0"/>
            <a:t>benefits</a:t>
          </a:r>
          <a:r>
            <a:rPr lang="da-DK" sz="1400" dirty="0" smtClean="0"/>
            <a:t> </a:t>
          </a:r>
          <a:r>
            <a:rPr lang="da-DK" sz="1400" dirty="0" err="1" smtClean="0"/>
            <a:t>we</a:t>
          </a:r>
          <a:r>
            <a:rPr lang="da-DK" sz="1400" dirty="0" smtClean="0"/>
            <a:t> </a:t>
          </a:r>
          <a:r>
            <a:rPr lang="da-DK" sz="1400" dirty="0" err="1" smtClean="0"/>
            <a:t>represent</a:t>
          </a:r>
          <a:endParaRPr lang="da-DK" sz="1400" dirty="0" smtClean="0"/>
        </a:p>
        <a:p>
          <a:r>
            <a:rPr lang="da-DK" sz="1400" dirty="0" smtClean="0"/>
            <a:t>- </a:t>
          </a:r>
          <a:r>
            <a:rPr lang="da-DK" sz="1400" dirty="0" err="1" smtClean="0"/>
            <a:t>We</a:t>
          </a:r>
          <a:r>
            <a:rPr lang="da-DK" sz="1400" dirty="0" smtClean="0"/>
            <a:t> </a:t>
          </a:r>
          <a:r>
            <a:rPr lang="da-DK" sz="1400" dirty="0" err="1" smtClean="0"/>
            <a:t>don’t</a:t>
          </a:r>
          <a:r>
            <a:rPr lang="da-DK" sz="1400" dirty="0" smtClean="0"/>
            <a:t> </a:t>
          </a:r>
          <a:r>
            <a:rPr lang="da-DK" sz="1400" dirty="0" err="1" smtClean="0"/>
            <a:t>deserve</a:t>
          </a:r>
          <a:r>
            <a:rPr lang="da-DK" sz="1400" dirty="0" smtClean="0"/>
            <a:t> </a:t>
          </a:r>
          <a:r>
            <a:rPr lang="da-DK" sz="1400" dirty="0" err="1" smtClean="0"/>
            <a:t>this</a:t>
          </a:r>
          <a:endParaRPr lang="da-DK" sz="1400" dirty="0"/>
        </a:p>
      </dgm:t>
    </dgm:pt>
    <dgm:pt modelId="{6D735EB5-83C1-4086-A16A-CB1333F1D2CC}" type="parTrans" cxnId="{AF05BC7C-D40A-4318-A850-7975D80B488E}">
      <dgm:prSet/>
      <dgm:spPr/>
      <dgm:t>
        <a:bodyPr/>
        <a:lstStyle/>
        <a:p>
          <a:endParaRPr lang="da-DK"/>
        </a:p>
      </dgm:t>
    </dgm:pt>
    <dgm:pt modelId="{52DA76C8-2681-419A-8035-48E7B2119D9F}" type="sibTrans" cxnId="{AF05BC7C-D40A-4318-A850-7975D80B488E}">
      <dgm:prSet/>
      <dgm:spPr/>
      <dgm:t>
        <a:bodyPr/>
        <a:lstStyle/>
        <a:p>
          <a:endParaRPr lang="da-DK"/>
        </a:p>
      </dgm:t>
    </dgm:pt>
    <dgm:pt modelId="{BB9F8C04-DEBE-41D2-912F-F4AF19E27B93}">
      <dgm:prSet phldrT="[Tekst]" custT="1"/>
      <dgm:spPr/>
      <dgm:t>
        <a:bodyPr/>
        <a:lstStyle/>
        <a:p>
          <a:r>
            <a:rPr lang="da-DK" sz="1400" b="1" dirty="0" smtClean="0"/>
            <a:t>”</a:t>
          </a:r>
          <a:r>
            <a:rPr lang="da-DK" sz="1400" b="1" dirty="0" err="1" smtClean="0"/>
            <a:t>We</a:t>
          </a:r>
          <a:r>
            <a:rPr lang="da-DK" sz="1400" b="1" dirty="0" smtClean="0"/>
            <a:t> </a:t>
          </a:r>
          <a:r>
            <a:rPr lang="da-DK" sz="1400" b="1" dirty="0" err="1" smtClean="0"/>
            <a:t>innovate</a:t>
          </a:r>
          <a:r>
            <a:rPr lang="da-DK" sz="1400" b="1" dirty="0" smtClean="0"/>
            <a:t> and </a:t>
          </a:r>
          <a:r>
            <a:rPr lang="da-DK" sz="1400" b="1" dirty="0" err="1" smtClean="0"/>
            <a:t>develop</a:t>
          </a:r>
          <a:r>
            <a:rPr lang="da-DK" sz="1400" b="1" dirty="0" smtClean="0"/>
            <a:t> </a:t>
          </a:r>
          <a:r>
            <a:rPr lang="da-DK" sz="1400" b="1" dirty="0" err="1" smtClean="0"/>
            <a:t>our</a:t>
          </a:r>
          <a:r>
            <a:rPr lang="da-DK" sz="1400" b="1" dirty="0" smtClean="0"/>
            <a:t> business in </a:t>
          </a:r>
          <a:r>
            <a:rPr lang="da-DK" sz="1400" b="1" dirty="0" err="1" smtClean="0"/>
            <a:t>order</a:t>
          </a:r>
          <a:r>
            <a:rPr lang="da-DK" sz="1400" b="1" dirty="0" smtClean="0"/>
            <a:t> to </a:t>
          </a:r>
          <a:r>
            <a:rPr lang="da-DK" sz="1400" b="1" dirty="0" err="1" smtClean="0"/>
            <a:t>make</a:t>
          </a:r>
          <a:r>
            <a:rPr lang="da-DK" sz="1400" b="1" dirty="0" smtClean="0"/>
            <a:t> </a:t>
          </a:r>
          <a:r>
            <a:rPr lang="da-DK" sz="1400" b="1" dirty="0" err="1" smtClean="0"/>
            <a:t>money</a:t>
          </a:r>
          <a:r>
            <a:rPr lang="da-DK" sz="1400" b="1" dirty="0" smtClean="0"/>
            <a:t>” </a:t>
          </a:r>
          <a:endParaRPr lang="da-DK" sz="1400" b="1" dirty="0"/>
        </a:p>
      </dgm:t>
    </dgm:pt>
    <dgm:pt modelId="{F86F551E-3528-4FFD-8590-BBF072D3B409}" type="sibTrans" cxnId="{A027A317-07B5-4644-ADAB-E2F048D6A896}">
      <dgm:prSet/>
      <dgm:spPr/>
      <dgm:t>
        <a:bodyPr/>
        <a:lstStyle/>
        <a:p>
          <a:endParaRPr lang="da-DK"/>
        </a:p>
      </dgm:t>
    </dgm:pt>
    <dgm:pt modelId="{47E8F9B6-6817-42F6-BC61-769A9524E1BD}" type="parTrans" cxnId="{A027A317-07B5-4644-ADAB-E2F048D6A896}">
      <dgm:prSet/>
      <dgm:spPr/>
      <dgm:t>
        <a:bodyPr/>
        <a:lstStyle/>
        <a:p>
          <a:endParaRPr lang="da-DK"/>
        </a:p>
      </dgm:t>
    </dgm:pt>
    <dgm:pt modelId="{49F4F411-2D4E-4B0F-8912-2C264FAA95C0}">
      <dgm:prSet phldrT="[Tekst]"/>
      <dgm:spPr/>
      <dgm:t>
        <a:bodyPr/>
        <a:lstStyle/>
        <a:p>
          <a:endParaRPr lang="da-DK" sz="1400" dirty="0"/>
        </a:p>
      </dgm:t>
    </dgm:pt>
    <dgm:pt modelId="{6727AB8E-F452-47AF-8185-D409A0B0288C}" type="parTrans" cxnId="{60CDEE34-F3D7-4A12-AC74-A7F7A1D7BFFC}">
      <dgm:prSet/>
      <dgm:spPr/>
    </dgm:pt>
    <dgm:pt modelId="{EA34C150-FBE0-4957-855A-5D7B6AC92D50}" type="sibTrans" cxnId="{60CDEE34-F3D7-4A12-AC74-A7F7A1D7BFFC}">
      <dgm:prSet/>
      <dgm:spPr/>
    </dgm:pt>
    <dgm:pt modelId="{CAC9109A-31E9-4C05-A20B-44D9FE80120B}">
      <dgm:prSet phldrT="[Tekst]" custT="1"/>
      <dgm:spPr/>
      <dgm:t>
        <a:bodyPr/>
        <a:lstStyle/>
        <a:p>
          <a:r>
            <a:rPr lang="da-DK" sz="1800" b="1" dirty="0" err="1" smtClean="0"/>
            <a:t>Focus</a:t>
          </a:r>
          <a:r>
            <a:rPr lang="da-DK" sz="1800" b="1" dirty="0" smtClean="0"/>
            <a:t> </a:t>
          </a:r>
          <a:r>
            <a:rPr lang="da-DK" sz="1800" b="1" dirty="0" err="1" smtClean="0"/>
            <a:t>on</a:t>
          </a:r>
          <a:r>
            <a:rPr lang="da-DK" sz="1800" b="1" dirty="0" smtClean="0"/>
            <a:t> </a:t>
          </a:r>
          <a:r>
            <a:rPr lang="da-DK" sz="1800" b="1" dirty="0" err="1" smtClean="0"/>
            <a:t>behaving</a:t>
          </a:r>
          <a:r>
            <a:rPr lang="da-DK" sz="1800" b="1" dirty="0" smtClean="0"/>
            <a:t> </a:t>
          </a:r>
          <a:r>
            <a:rPr lang="da-DK" sz="1800" b="1" dirty="0" err="1" smtClean="0"/>
            <a:t>responsibly</a:t>
          </a:r>
          <a:endParaRPr lang="da-DK" sz="1800" b="1" dirty="0"/>
        </a:p>
      </dgm:t>
    </dgm:pt>
    <dgm:pt modelId="{32350F23-9D55-4A58-AFB8-45D1939CEF68}" type="parTrans" cxnId="{6FACC3C1-98B1-49A9-AFFB-61E67B440E2D}">
      <dgm:prSet/>
      <dgm:spPr/>
    </dgm:pt>
    <dgm:pt modelId="{591AE8D7-71F9-45B2-BFE2-F5958F44682B}" type="sibTrans" cxnId="{6FACC3C1-98B1-49A9-AFFB-61E67B440E2D}">
      <dgm:prSet/>
      <dgm:spPr/>
    </dgm:pt>
    <dgm:pt modelId="{30077A96-BCA9-405F-A441-AF4134F531AF}">
      <dgm:prSet phldrT="[Tekst]"/>
      <dgm:spPr/>
      <dgm:t>
        <a:bodyPr/>
        <a:lstStyle/>
        <a:p>
          <a:r>
            <a:rPr lang="da-DK" sz="1400" b="1" u="sng" dirty="0" err="1" smtClean="0"/>
            <a:t>Typical</a:t>
          </a:r>
          <a:r>
            <a:rPr lang="da-DK" sz="1400" b="1" u="sng" dirty="0" smtClean="0"/>
            <a:t> approach</a:t>
          </a:r>
          <a:endParaRPr lang="da-DK" sz="1400" b="1" u="sng" dirty="0"/>
        </a:p>
      </dgm:t>
    </dgm:pt>
    <dgm:pt modelId="{82CB2675-F914-4A9A-8BF8-88DC74DCD99B}" type="parTrans" cxnId="{A25B77E7-531F-445C-979F-1B642A0EB194}">
      <dgm:prSet/>
      <dgm:spPr/>
    </dgm:pt>
    <dgm:pt modelId="{00A4E717-EA7B-4491-B90F-AE535F375730}" type="sibTrans" cxnId="{A25B77E7-531F-445C-979F-1B642A0EB194}">
      <dgm:prSet/>
      <dgm:spPr/>
    </dgm:pt>
    <dgm:pt modelId="{52369E24-225C-464A-9889-D44D68318657}">
      <dgm:prSet phldrT="[Tekst]"/>
      <dgm:spPr/>
      <dgm:t>
        <a:bodyPr/>
        <a:lstStyle/>
        <a:p>
          <a:r>
            <a:rPr lang="da-DK" sz="1400" dirty="0" smtClean="0"/>
            <a:t>- </a:t>
          </a:r>
          <a:r>
            <a:rPr lang="da-DK" sz="1400" dirty="0" err="1" smtClean="0"/>
            <a:t>License</a:t>
          </a:r>
          <a:r>
            <a:rPr lang="da-DK" sz="1400" dirty="0" smtClean="0"/>
            <a:t> to </a:t>
          </a:r>
          <a:r>
            <a:rPr lang="da-DK" sz="1400" dirty="0" err="1" smtClean="0"/>
            <a:t>operate</a:t>
          </a:r>
          <a:r>
            <a:rPr lang="da-DK" sz="1400" dirty="0" smtClean="0"/>
            <a:t>  - </a:t>
          </a:r>
          <a:r>
            <a:rPr lang="da-DK" sz="1400" dirty="0" err="1" smtClean="0"/>
            <a:t>improved</a:t>
          </a:r>
          <a:r>
            <a:rPr lang="da-DK" sz="1400" dirty="0" smtClean="0"/>
            <a:t> reputation</a:t>
          </a:r>
          <a:endParaRPr lang="da-DK" sz="1400" dirty="0"/>
        </a:p>
      </dgm:t>
    </dgm:pt>
    <dgm:pt modelId="{E1F54446-9461-4F00-8B00-5EF42B71B203}" type="parTrans" cxnId="{E19290EA-B4CD-474E-98EE-3B24470E584C}">
      <dgm:prSet/>
      <dgm:spPr/>
    </dgm:pt>
    <dgm:pt modelId="{6ED1A7A1-4C72-4AE8-A8A6-3A0F722D1F49}" type="sibTrans" cxnId="{E19290EA-B4CD-474E-98EE-3B24470E584C}">
      <dgm:prSet/>
      <dgm:spPr/>
    </dgm:pt>
    <dgm:pt modelId="{980B6C84-B08E-4C4F-9ADE-300C26B55A60}">
      <dgm:prSet phldrT="[Tekst]"/>
      <dgm:spPr/>
      <dgm:t>
        <a:bodyPr/>
        <a:lstStyle/>
        <a:p>
          <a:r>
            <a:rPr lang="da-DK" sz="1400" dirty="0" smtClean="0"/>
            <a:t>- </a:t>
          </a:r>
          <a:r>
            <a:rPr lang="da-DK" sz="1400" dirty="0" err="1" smtClean="0"/>
            <a:t>Focus</a:t>
          </a:r>
          <a:r>
            <a:rPr lang="da-DK" sz="1400" dirty="0" smtClean="0"/>
            <a:t> </a:t>
          </a:r>
          <a:r>
            <a:rPr lang="da-DK" sz="1400" dirty="0" err="1" smtClean="0"/>
            <a:t>on</a:t>
          </a:r>
          <a:r>
            <a:rPr lang="da-DK" sz="1400" dirty="0" smtClean="0"/>
            <a:t> social relations, </a:t>
          </a:r>
          <a:r>
            <a:rPr lang="da-DK" sz="1400" dirty="0" err="1" smtClean="0"/>
            <a:t>sustainability</a:t>
          </a:r>
          <a:r>
            <a:rPr lang="da-DK" sz="1400" dirty="0" smtClean="0"/>
            <a:t> / </a:t>
          </a:r>
          <a:r>
            <a:rPr lang="da-DK" sz="1400" dirty="0" err="1" smtClean="0"/>
            <a:t>environment</a:t>
          </a:r>
          <a:endParaRPr lang="da-DK" sz="1400" dirty="0"/>
        </a:p>
      </dgm:t>
    </dgm:pt>
    <dgm:pt modelId="{BD84FFD0-AB31-4363-9AD7-7F695AAF3498}" type="parTrans" cxnId="{CB00075F-3991-46C3-B729-CC9AAB768F14}">
      <dgm:prSet/>
      <dgm:spPr/>
    </dgm:pt>
    <dgm:pt modelId="{4D058D0E-AC40-4165-AA5A-D8808EA004DB}" type="sibTrans" cxnId="{CB00075F-3991-46C3-B729-CC9AAB768F14}">
      <dgm:prSet/>
      <dgm:spPr/>
    </dgm:pt>
    <dgm:pt modelId="{6977D825-B93C-4FC5-BDB4-8612480E6840}">
      <dgm:prSet phldrT="[Tekst]"/>
      <dgm:spPr/>
      <dgm:t>
        <a:bodyPr/>
        <a:lstStyle/>
        <a:p>
          <a:r>
            <a:rPr lang="da-DK" sz="1400" dirty="0" smtClean="0"/>
            <a:t>- </a:t>
          </a:r>
          <a:r>
            <a:rPr lang="da-DK" sz="1400" dirty="0" err="1" smtClean="0"/>
            <a:t>Ethical</a:t>
          </a:r>
          <a:r>
            <a:rPr lang="da-DK" sz="1400" dirty="0" smtClean="0"/>
            <a:t> argumentation</a:t>
          </a:r>
          <a:endParaRPr lang="da-DK" sz="1400" dirty="0"/>
        </a:p>
      </dgm:t>
    </dgm:pt>
    <dgm:pt modelId="{17F6AC7F-9732-420B-A4A3-0F64F44CAD23}" type="parTrans" cxnId="{356ABE28-0784-401F-96A0-CD27BFBB7591}">
      <dgm:prSet/>
      <dgm:spPr/>
    </dgm:pt>
    <dgm:pt modelId="{31176B18-5388-4678-9FAF-2B8D54DF498F}" type="sibTrans" cxnId="{356ABE28-0784-401F-96A0-CD27BFBB7591}">
      <dgm:prSet/>
      <dgm:spPr/>
    </dgm:pt>
    <dgm:pt modelId="{63FC9D97-B453-4E9E-AE15-AED7CBB3E7AE}">
      <dgm:prSet phldrT="[Tekst]" custT="1"/>
      <dgm:spPr/>
      <dgm:t>
        <a:bodyPr/>
        <a:lstStyle/>
        <a:p>
          <a:r>
            <a:rPr lang="da-DK" sz="1800" b="1" dirty="0" err="1" smtClean="0"/>
            <a:t>Focus</a:t>
          </a:r>
          <a:r>
            <a:rPr lang="da-DK" sz="1800" b="1" dirty="0" smtClean="0"/>
            <a:t> </a:t>
          </a:r>
          <a:r>
            <a:rPr lang="da-DK" sz="1800" b="1" dirty="0" err="1" smtClean="0"/>
            <a:t>on</a:t>
          </a:r>
          <a:r>
            <a:rPr lang="da-DK" sz="1800" b="1" dirty="0" smtClean="0"/>
            <a:t> </a:t>
          </a:r>
          <a:r>
            <a:rPr lang="da-DK" sz="1800" b="1" dirty="0" err="1" smtClean="0"/>
            <a:t>modern</a:t>
          </a:r>
          <a:r>
            <a:rPr lang="da-DK" sz="1800" b="1" dirty="0" smtClean="0"/>
            <a:t> business </a:t>
          </a:r>
          <a:r>
            <a:rPr lang="da-DK" sz="1800" b="1" dirty="0" err="1" smtClean="0"/>
            <a:t>strategy</a:t>
          </a:r>
          <a:endParaRPr lang="da-DK" sz="1800" b="1" dirty="0"/>
        </a:p>
      </dgm:t>
    </dgm:pt>
    <dgm:pt modelId="{1A149F4A-22EB-43C6-B759-0065DE2F3983}" type="parTrans" cxnId="{9C70063F-D303-4B60-8134-FEA035715F0B}">
      <dgm:prSet/>
      <dgm:spPr/>
    </dgm:pt>
    <dgm:pt modelId="{311790A6-4076-4D2C-8FDF-8C9CE5408777}" type="sibTrans" cxnId="{9C70063F-D303-4B60-8134-FEA035715F0B}">
      <dgm:prSet/>
      <dgm:spPr/>
    </dgm:pt>
    <dgm:pt modelId="{9D61CDD5-1891-4030-B993-BAFD7023B2E9}">
      <dgm:prSet phldrT="[Tekst]" custT="1"/>
      <dgm:spPr/>
      <dgm:t>
        <a:bodyPr/>
        <a:lstStyle/>
        <a:p>
          <a:r>
            <a:rPr lang="da-DK" sz="1400" b="1" u="sng" dirty="0" err="1" smtClean="0"/>
            <a:t>Typical</a:t>
          </a:r>
          <a:r>
            <a:rPr lang="da-DK" sz="1400" b="1" u="sng" dirty="0" smtClean="0"/>
            <a:t> approach</a:t>
          </a:r>
          <a:endParaRPr lang="da-DK" sz="1400" b="1" u="sng" dirty="0"/>
        </a:p>
      </dgm:t>
    </dgm:pt>
    <dgm:pt modelId="{97EF4CC6-E7A2-4FCD-A44C-E740AA80ED9F}" type="parTrans" cxnId="{C63F7AEF-F056-43CB-B75C-C6978973CB5A}">
      <dgm:prSet/>
      <dgm:spPr/>
    </dgm:pt>
    <dgm:pt modelId="{78B384D2-5876-441D-9282-9DE75ECA5282}" type="sibTrans" cxnId="{C63F7AEF-F056-43CB-B75C-C6978973CB5A}">
      <dgm:prSet/>
      <dgm:spPr/>
    </dgm:pt>
    <dgm:pt modelId="{15416EC4-8462-48B1-AFF3-53A1BA40E08D}">
      <dgm:prSet phldrT="[Tekst]" custT="1"/>
      <dgm:spPr/>
      <dgm:t>
        <a:bodyPr/>
        <a:lstStyle/>
        <a:p>
          <a:r>
            <a:rPr lang="da-DK" sz="1400" dirty="0" smtClean="0"/>
            <a:t>- </a:t>
          </a:r>
          <a:r>
            <a:rPr lang="da-DK" sz="1400" dirty="0" err="1" smtClean="0"/>
            <a:t>Strategic</a:t>
          </a:r>
          <a:r>
            <a:rPr lang="da-DK" sz="1400" dirty="0" smtClean="0"/>
            <a:t> business </a:t>
          </a:r>
          <a:r>
            <a:rPr lang="da-DK" sz="1400" dirty="0" err="1" smtClean="0"/>
            <a:t>priority</a:t>
          </a:r>
          <a:endParaRPr lang="da-DK" sz="1400" dirty="0"/>
        </a:p>
      </dgm:t>
    </dgm:pt>
    <dgm:pt modelId="{6A2145E8-BB61-47CB-9E7C-C6D73ABD83AA}" type="parTrans" cxnId="{F03890E1-8291-4ED6-AF84-2DC2D91DE549}">
      <dgm:prSet/>
      <dgm:spPr/>
    </dgm:pt>
    <dgm:pt modelId="{58B67C98-325B-4812-B905-9B0EBB836F00}" type="sibTrans" cxnId="{F03890E1-8291-4ED6-AF84-2DC2D91DE549}">
      <dgm:prSet/>
      <dgm:spPr/>
    </dgm:pt>
    <dgm:pt modelId="{B9AA2F18-44F0-44FE-B3A6-19E3E44B7E51}">
      <dgm:prSet phldrT="[Tekst]" custT="1"/>
      <dgm:spPr/>
      <dgm:t>
        <a:bodyPr/>
        <a:lstStyle/>
        <a:p>
          <a:r>
            <a:rPr lang="da-DK" sz="1400" dirty="0" err="1" smtClean="0"/>
            <a:t>Corporate</a:t>
          </a:r>
          <a:r>
            <a:rPr lang="da-DK" sz="1400" dirty="0" smtClean="0"/>
            <a:t> </a:t>
          </a:r>
          <a:r>
            <a:rPr lang="da-DK" sz="1400" dirty="0" err="1" smtClean="0"/>
            <a:t>entrepreneurship</a:t>
          </a:r>
          <a:endParaRPr lang="da-DK" sz="1400" dirty="0"/>
        </a:p>
      </dgm:t>
    </dgm:pt>
    <dgm:pt modelId="{E02692F3-1CBF-48C8-B4A8-B480459FF207}" type="parTrans" cxnId="{7CFC0AEB-7AF7-402F-9F88-AEDCA3CE1673}">
      <dgm:prSet/>
      <dgm:spPr/>
    </dgm:pt>
    <dgm:pt modelId="{01760F41-A6DB-4F71-B203-4ECBD48DF58C}" type="sibTrans" cxnId="{7CFC0AEB-7AF7-402F-9F88-AEDCA3CE1673}">
      <dgm:prSet/>
      <dgm:spPr/>
    </dgm:pt>
    <dgm:pt modelId="{EB3246F2-0F88-4FEF-B498-6962CE1ECDB2}">
      <dgm:prSet phldrT="[Tekst]" custT="1"/>
      <dgm:spPr/>
      <dgm:t>
        <a:bodyPr/>
        <a:lstStyle/>
        <a:p>
          <a:r>
            <a:rPr lang="da-DK" sz="1400" dirty="0" smtClean="0"/>
            <a:t>- </a:t>
          </a:r>
          <a:r>
            <a:rPr lang="da-DK" sz="1400" dirty="0" err="1" smtClean="0"/>
            <a:t>Bottom</a:t>
          </a:r>
          <a:r>
            <a:rPr lang="da-DK" sz="1400" dirty="0" smtClean="0"/>
            <a:t> line driven</a:t>
          </a:r>
          <a:endParaRPr lang="da-DK" sz="1400" dirty="0"/>
        </a:p>
      </dgm:t>
    </dgm:pt>
    <dgm:pt modelId="{CB9C8A8E-CAFF-4008-BB03-0A717D2B725B}" type="parTrans" cxnId="{583ED01A-D645-40B8-BADC-74F0631D6BE9}">
      <dgm:prSet/>
      <dgm:spPr/>
    </dgm:pt>
    <dgm:pt modelId="{B7C113B6-0437-421D-B418-94D46F2509E8}" type="sibTrans" cxnId="{583ED01A-D645-40B8-BADC-74F0631D6BE9}">
      <dgm:prSet/>
      <dgm:spPr/>
    </dgm:pt>
    <dgm:pt modelId="{EA44FCC4-A6E9-497F-986C-1E12FCC4ABA8}" type="pres">
      <dgm:prSet presAssocID="{2B024A0A-4EAB-41FD-9654-9574A7FF448D}" presName="Name0" presStyleCnt="0">
        <dgm:presLayoutVars>
          <dgm:dir/>
          <dgm:animLvl val="lvl"/>
          <dgm:resizeHandles val="exact"/>
        </dgm:presLayoutVars>
      </dgm:prSet>
      <dgm:spPr/>
      <dgm:t>
        <a:bodyPr/>
        <a:lstStyle/>
        <a:p>
          <a:endParaRPr lang="da-DK"/>
        </a:p>
      </dgm:t>
    </dgm:pt>
    <dgm:pt modelId="{D3966417-9FF5-4B16-B790-21CB718C3670}" type="pres">
      <dgm:prSet presAssocID="{B5581A72-EFB1-4779-91E7-C1714B2C1903}" presName="compositeNode" presStyleCnt="0">
        <dgm:presLayoutVars>
          <dgm:bulletEnabled val="1"/>
        </dgm:presLayoutVars>
      </dgm:prSet>
      <dgm:spPr/>
    </dgm:pt>
    <dgm:pt modelId="{74DB4B1D-0673-4C26-9621-E420AA16C34B}" type="pres">
      <dgm:prSet presAssocID="{B5581A72-EFB1-4779-91E7-C1714B2C1903}" presName="bgRect" presStyleLbl="node1" presStyleIdx="0" presStyleCnt="3" custLinFactX="100000" custLinFactNeighborX="106491" custLinFactNeighborY="592"/>
      <dgm:spPr/>
      <dgm:t>
        <a:bodyPr/>
        <a:lstStyle/>
        <a:p>
          <a:endParaRPr lang="da-DK"/>
        </a:p>
      </dgm:t>
    </dgm:pt>
    <dgm:pt modelId="{A9D222FE-6D05-4B3D-85BE-852223645617}" type="pres">
      <dgm:prSet presAssocID="{B5581A72-EFB1-4779-91E7-C1714B2C1903}" presName="parentNode" presStyleLbl="node1" presStyleIdx="0" presStyleCnt="3">
        <dgm:presLayoutVars>
          <dgm:chMax val="0"/>
          <dgm:bulletEnabled val="1"/>
        </dgm:presLayoutVars>
      </dgm:prSet>
      <dgm:spPr/>
      <dgm:t>
        <a:bodyPr/>
        <a:lstStyle/>
        <a:p>
          <a:endParaRPr lang="da-DK"/>
        </a:p>
      </dgm:t>
    </dgm:pt>
    <dgm:pt modelId="{D2080182-06B8-4B65-9789-C39CCB91B818}" type="pres">
      <dgm:prSet presAssocID="{B5581A72-EFB1-4779-91E7-C1714B2C1903}" presName="childNode" presStyleLbl="node1" presStyleIdx="0" presStyleCnt="3">
        <dgm:presLayoutVars>
          <dgm:bulletEnabled val="1"/>
        </dgm:presLayoutVars>
      </dgm:prSet>
      <dgm:spPr/>
      <dgm:t>
        <a:bodyPr/>
        <a:lstStyle/>
        <a:p>
          <a:endParaRPr lang="da-DK"/>
        </a:p>
      </dgm:t>
    </dgm:pt>
    <dgm:pt modelId="{B9695F90-E5B4-4E90-A23F-295AD1B7D370}" type="pres">
      <dgm:prSet presAssocID="{0D17A900-459F-4C94-BD89-8E7E7845F275}" presName="hSp" presStyleCnt="0"/>
      <dgm:spPr/>
    </dgm:pt>
    <dgm:pt modelId="{49DA8729-97C9-4CCE-9C13-4DA068289D01}" type="pres">
      <dgm:prSet presAssocID="{0D17A900-459F-4C94-BD89-8E7E7845F275}" presName="vProcSp" presStyleCnt="0"/>
      <dgm:spPr/>
    </dgm:pt>
    <dgm:pt modelId="{044509BC-8D2E-4745-9129-71DE561766CF}" type="pres">
      <dgm:prSet presAssocID="{0D17A900-459F-4C94-BD89-8E7E7845F275}" presName="vSp1" presStyleCnt="0"/>
      <dgm:spPr/>
    </dgm:pt>
    <dgm:pt modelId="{DFE62541-AEA9-418E-B521-AC78C6676F46}" type="pres">
      <dgm:prSet presAssocID="{0D17A900-459F-4C94-BD89-8E7E7845F275}" presName="simulatedConn" presStyleLbl="solidFgAcc1" presStyleIdx="0" presStyleCnt="2" custLinFactX="300000" custLinFactNeighborX="389181" custLinFactNeighborY="63849"/>
      <dgm:spPr/>
    </dgm:pt>
    <dgm:pt modelId="{DAC4605A-ACD7-4CCB-8127-49E47571668B}" type="pres">
      <dgm:prSet presAssocID="{0D17A900-459F-4C94-BD89-8E7E7845F275}" presName="vSp2" presStyleCnt="0"/>
      <dgm:spPr/>
    </dgm:pt>
    <dgm:pt modelId="{8D65D677-4EA5-4A26-A8C0-2B8D1BA9EF5F}" type="pres">
      <dgm:prSet presAssocID="{0D17A900-459F-4C94-BD89-8E7E7845F275}" presName="sibTrans" presStyleCnt="0"/>
      <dgm:spPr/>
    </dgm:pt>
    <dgm:pt modelId="{EBC30063-F3F9-419E-85EB-A3FFF5E965BD}" type="pres">
      <dgm:prSet presAssocID="{06D422F4-08E7-4647-932B-6E12145E7AEB}" presName="compositeNode" presStyleCnt="0">
        <dgm:presLayoutVars>
          <dgm:bulletEnabled val="1"/>
        </dgm:presLayoutVars>
      </dgm:prSet>
      <dgm:spPr/>
    </dgm:pt>
    <dgm:pt modelId="{C2AB5470-0B40-4F0C-ACCF-8D021FE07704}" type="pres">
      <dgm:prSet presAssocID="{06D422F4-08E7-4647-932B-6E12145E7AEB}" presName="bgRect" presStyleLbl="node1" presStyleIdx="1" presStyleCnt="3" custLinFactNeighborX="424" custLinFactNeighborY="592"/>
      <dgm:spPr/>
      <dgm:t>
        <a:bodyPr/>
        <a:lstStyle/>
        <a:p>
          <a:endParaRPr lang="da-DK"/>
        </a:p>
      </dgm:t>
    </dgm:pt>
    <dgm:pt modelId="{248FEBAA-0F13-4F60-857A-BDBE80A4DBD2}" type="pres">
      <dgm:prSet presAssocID="{06D422F4-08E7-4647-932B-6E12145E7AEB}" presName="parentNode" presStyleLbl="node1" presStyleIdx="1" presStyleCnt="3">
        <dgm:presLayoutVars>
          <dgm:chMax val="0"/>
          <dgm:bulletEnabled val="1"/>
        </dgm:presLayoutVars>
      </dgm:prSet>
      <dgm:spPr/>
      <dgm:t>
        <a:bodyPr/>
        <a:lstStyle/>
        <a:p>
          <a:endParaRPr lang="da-DK"/>
        </a:p>
      </dgm:t>
    </dgm:pt>
    <dgm:pt modelId="{335C2960-C4DD-4C77-B282-389BD4EF832E}" type="pres">
      <dgm:prSet presAssocID="{06D422F4-08E7-4647-932B-6E12145E7AEB}" presName="childNode" presStyleLbl="node1" presStyleIdx="1" presStyleCnt="3">
        <dgm:presLayoutVars>
          <dgm:bulletEnabled val="1"/>
        </dgm:presLayoutVars>
      </dgm:prSet>
      <dgm:spPr/>
      <dgm:t>
        <a:bodyPr/>
        <a:lstStyle/>
        <a:p>
          <a:endParaRPr lang="da-DK"/>
        </a:p>
      </dgm:t>
    </dgm:pt>
    <dgm:pt modelId="{48567A8D-922B-44C9-8FCA-5A0524E10559}" type="pres">
      <dgm:prSet presAssocID="{41A2F8C9-7094-47B1-9DF3-FA66DBBE881E}" presName="hSp" presStyleCnt="0"/>
      <dgm:spPr/>
    </dgm:pt>
    <dgm:pt modelId="{73531794-8345-4217-B09F-2B6FCBA737CC}" type="pres">
      <dgm:prSet presAssocID="{41A2F8C9-7094-47B1-9DF3-FA66DBBE881E}" presName="vProcSp" presStyleCnt="0"/>
      <dgm:spPr/>
    </dgm:pt>
    <dgm:pt modelId="{CE48EF6E-61B0-4ECE-87CC-4701C7A1E42F}" type="pres">
      <dgm:prSet presAssocID="{41A2F8C9-7094-47B1-9DF3-FA66DBBE881E}" presName="vSp1" presStyleCnt="0"/>
      <dgm:spPr/>
    </dgm:pt>
    <dgm:pt modelId="{FFCE1CCA-A296-4ED9-8959-5F361E92EDD0}" type="pres">
      <dgm:prSet presAssocID="{41A2F8C9-7094-47B1-9DF3-FA66DBBE881E}" presName="simulatedConn" presStyleLbl="solidFgAcc1" presStyleIdx="1" presStyleCnt="2" custLinFactX="-300000" custLinFactNeighborX="-393811" custLinFactNeighborY="63849"/>
      <dgm:spPr/>
      <dgm:t>
        <a:bodyPr/>
        <a:lstStyle/>
        <a:p>
          <a:endParaRPr lang="da-DK"/>
        </a:p>
      </dgm:t>
    </dgm:pt>
    <dgm:pt modelId="{394C8CFC-F014-4910-8069-1773E37850D8}" type="pres">
      <dgm:prSet presAssocID="{41A2F8C9-7094-47B1-9DF3-FA66DBBE881E}" presName="vSp2" presStyleCnt="0"/>
      <dgm:spPr/>
    </dgm:pt>
    <dgm:pt modelId="{DCD23823-E8F9-4A07-9DED-F3E1B831AC88}" type="pres">
      <dgm:prSet presAssocID="{41A2F8C9-7094-47B1-9DF3-FA66DBBE881E}" presName="sibTrans" presStyleCnt="0"/>
      <dgm:spPr/>
    </dgm:pt>
    <dgm:pt modelId="{F0E79504-B265-4C3E-BE89-C23F5C4328C9}" type="pres">
      <dgm:prSet presAssocID="{307E096D-D420-42B4-A2D5-6E6595A38E23}" presName="compositeNode" presStyleCnt="0">
        <dgm:presLayoutVars>
          <dgm:bulletEnabled val="1"/>
        </dgm:presLayoutVars>
      </dgm:prSet>
      <dgm:spPr/>
    </dgm:pt>
    <dgm:pt modelId="{EDEAF13A-FEE9-4324-8A1E-461EEEB68FB5}" type="pres">
      <dgm:prSet presAssocID="{307E096D-D420-42B4-A2D5-6E6595A38E23}" presName="bgRect" presStyleLbl="node1" presStyleIdx="2" presStyleCnt="3" custLinFactX="-100000" custLinFactNeighborX="-107024" custLinFactNeighborY="592"/>
      <dgm:spPr/>
      <dgm:t>
        <a:bodyPr/>
        <a:lstStyle/>
        <a:p>
          <a:endParaRPr lang="da-DK"/>
        </a:p>
      </dgm:t>
    </dgm:pt>
    <dgm:pt modelId="{83A9CF7E-F1A9-41DD-B168-A3371EC6F5BF}" type="pres">
      <dgm:prSet presAssocID="{307E096D-D420-42B4-A2D5-6E6595A38E23}" presName="parentNode" presStyleLbl="node1" presStyleIdx="2" presStyleCnt="3">
        <dgm:presLayoutVars>
          <dgm:chMax val="0"/>
          <dgm:bulletEnabled val="1"/>
        </dgm:presLayoutVars>
      </dgm:prSet>
      <dgm:spPr/>
      <dgm:t>
        <a:bodyPr/>
        <a:lstStyle/>
        <a:p>
          <a:endParaRPr lang="da-DK"/>
        </a:p>
      </dgm:t>
    </dgm:pt>
    <dgm:pt modelId="{A6B5C289-1055-4EB0-A5FB-ABB11DB93257}" type="pres">
      <dgm:prSet presAssocID="{307E096D-D420-42B4-A2D5-6E6595A38E23}" presName="childNode" presStyleLbl="node1" presStyleIdx="2" presStyleCnt="3">
        <dgm:presLayoutVars>
          <dgm:bulletEnabled val="1"/>
        </dgm:presLayoutVars>
      </dgm:prSet>
      <dgm:spPr/>
      <dgm:t>
        <a:bodyPr/>
        <a:lstStyle/>
        <a:p>
          <a:endParaRPr lang="da-DK"/>
        </a:p>
      </dgm:t>
    </dgm:pt>
  </dgm:ptLst>
  <dgm:cxnLst>
    <dgm:cxn modelId="{A7C91BF0-5A8A-4E7E-849B-878A87EFEC80}" type="presOf" srcId="{B5581A72-EFB1-4779-91E7-C1714B2C1903}" destId="{A9D222FE-6D05-4B3D-85BE-852223645617}" srcOrd="1" destOrd="0" presId="urn:microsoft.com/office/officeart/2005/8/layout/hProcess7"/>
    <dgm:cxn modelId="{827EE929-7253-42D3-9392-72D9478B6330}" type="presOf" srcId="{98662E6A-DD71-43EE-9845-2B1AA8D4E12D}" destId="{A6B5C289-1055-4EB0-A5FB-ABB11DB93257}" srcOrd="0" destOrd="0" presId="urn:microsoft.com/office/officeart/2005/8/layout/hProcess7"/>
    <dgm:cxn modelId="{37DEEFC6-4436-43A2-B924-BD714AE273CC}" type="presOf" srcId="{15416EC4-8462-48B1-AFF3-53A1BA40E08D}" destId="{D2080182-06B8-4B65-9789-C39CCB91B818}" srcOrd="0" destOrd="3" presId="urn:microsoft.com/office/officeart/2005/8/layout/hProcess7"/>
    <dgm:cxn modelId="{E19290EA-B4CD-474E-98EE-3B24470E584C}" srcId="{06D422F4-08E7-4647-932B-6E12145E7AEB}" destId="{52369E24-225C-464A-9889-D44D68318657}" srcOrd="3" destOrd="0" parTransId="{E1F54446-9461-4F00-8B00-5EF42B71B203}" sibTransId="{6ED1A7A1-4C72-4AE8-A8A6-3A0F722D1F49}"/>
    <dgm:cxn modelId="{8C584716-92C9-4021-A88F-51A8D456E410}" type="presOf" srcId="{EB3246F2-0F88-4FEF-B498-6962CE1ECDB2}" destId="{D2080182-06B8-4B65-9789-C39CCB91B818}" srcOrd="0" destOrd="5" presId="urn:microsoft.com/office/officeart/2005/8/layout/hProcess7"/>
    <dgm:cxn modelId="{04032ABB-5C1F-4D59-94C1-69A8F7E3FCEE}" type="presOf" srcId="{9D61CDD5-1891-4030-B993-BAFD7023B2E9}" destId="{D2080182-06B8-4B65-9789-C39CCB91B818}" srcOrd="0" destOrd="2" presId="urn:microsoft.com/office/officeart/2005/8/layout/hProcess7"/>
    <dgm:cxn modelId="{71633998-F42E-4F77-83A0-8A12EDC4040F}" type="presOf" srcId="{52369E24-225C-464A-9889-D44D68318657}" destId="{335C2960-C4DD-4C77-B282-389BD4EF832E}" srcOrd="0" destOrd="3" presId="urn:microsoft.com/office/officeart/2005/8/layout/hProcess7"/>
    <dgm:cxn modelId="{01576891-30EF-4F97-BAE8-D019ECDF9E25}" srcId="{06D422F4-08E7-4647-932B-6E12145E7AEB}" destId="{FF89AFE5-BF6A-48F7-B9C0-71E7348D43F6}" srcOrd="0" destOrd="0" parTransId="{0EB8E8EA-8878-4616-A7BB-B026B5DEE30E}" sibTransId="{F0767B8A-ACA1-4318-AC70-FDA6A67EC158}"/>
    <dgm:cxn modelId="{356ABE28-0784-401F-96A0-CD27BFBB7591}" srcId="{06D422F4-08E7-4647-932B-6E12145E7AEB}" destId="{6977D825-B93C-4FC5-BDB4-8612480E6840}" srcOrd="5" destOrd="0" parTransId="{17F6AC7F-9732-420B-A4A3-0F64F44CAD23}" sibTransId="{31176B18-5388-4678-9FAF-2B8D54DF498F}"/>
    <dgm:cxn modelId="{66D253A6-1452-4C7E-A8AB-9CC8F02CDDB6}" type="presOf" srcId="{B9AA2F18-44F0-44FE-B3A6-19E3E44B7E51}" destId="{D2080182-06B8-4B65-9789-C39CCB91B818}" srcOrd="0" destOrd="4" presId="urn:microsoft.com/office/officeart/2005/8/layout/hProcess7"/>
    <dgm:cxn modelId="{C73B4392-D462-45EB-9566-6B1BC9545D1B}" type="presOf" srcId="{980B6C84-B08E-4C4F-9ADE-300C26B55A60}" destId="{335C2960-C4DD-4C77-B282-389BD4EF832E}" srcOrd="0" destOrd="4" presId="urn:microsoft.com/office/officeart/2005/8/layout/hProcess7"/>
    <dgm:cxn modelId="{099AB2CF-6CD7-45E2-A6C3-5A50F34F4054}" type="presOf" srcId="{06D422F4-08E7-4647-932B-6E12145E7AEB}" destId="{248FEBAA-0F13-4F60-857A-BDBE80A4DBD2}" srcOrd="1" destOrd="0" presId="urn:microsoft.com/office/officeart/2005/8/layout/hProcess7"/>
    <dgm:cxn modelId="{4F6E14E6-5E07-44D3-9B62-D360417D52C6}" type="presOf" srcId="{6977D825-B93C-4FC5-BDB4-8612480E6840}" destId="{335C2960-C4DD-4C77-B282-389BD4EF832E}" srcOrd="0" destOrd="5" presId="urn:microsoft.com/office/officeart/2005/8/layout/hProcess7"/>
    <dgm:cxn modelId="{A25B77E7-531F-445C-979F-1B642A0EB194}" srcId="{06D422F4-08E7-4647-932B-6E12145E7AEB}" destId="{30077A96-BCA9-405F-A441-AF4134F531AF}" srcOrd="2" destOrd="0" parTransId="{82CB2675-F914-4A9A-8BF8-88DC74DCD99B}" sibTransId="{00A4E717-EA7B-4491-B90F-AE535F375730}"/>
    <dgm:cxn modelId="{2D859254-8CED-4C4E-B4BB-45A8ED88081E}" type="presOf" srcId="{FF89AFE5-BF6A-48F7-B9C0-71E7348D43F6}" destId="{335C2960-C4DD-4C77-B282-389BD4EF832E}" srcOrd="0" destOrd="0" presId="urn:microsoft.com/office/officeart/2005/8/layout/hProcess7"/>
    <dgm:cxn modelId="{6FACC3C1-98B1-49A9-AFFB-61E67B440E2D}" srcId="{06D422F4-08E7-4647-932B-6E12145E7AEB}" destId="{CAC9109A-31E9-4C05-A20B-44D9FE80120B}" srcOrd="1" destOrd="0" parTransId="{32350F23-9D55-4A58-AFB8-45D1939CEF68}" sibTransId="{591AE8D7-71F9-45B2-BFE2-F5958F44682B}"/>
    <dgm:cxn modelId="{A00466DC-8D20-444A-8FB2-BCAF6C8FAE5D}" type="presOf" srcId="{2B024A0A-4EAB-41FD-9654-9574A7FF448D}" destId="{EA44FCC4-A6E9-497F-986C-1E12FCC4ABA8}" srcOrd="0" destOrd="0" presId="urn:microsoft.com/office/officeart/2005/8/layout/hProcess7"/>
    <dgm:cxn modelId="{60CDEE34-F3D7-4A12-AC74-A7F7A1D7BFFC}" srcId="{06D422F4-08E7-4647-932B-6E12145E7AEB}" destId="{49F4F411-2D4E-4B0F-8912-2C264FAA95C0}" srcOrd="6" destOrd="0" parTransId="{6727AB8E-F452-47AF-8185-D409A0B0288C}" sibTransId="{EA34C150-FBE0-4957-855A-5D7B6AC92D50}"/>
    <dgm:cxn modelId="{A447843A-F88B-4FC1-9E81-479D51FDD703}" srcId="{2B024A0A-4EAB-41FD-9654-9574A7FF448D}" destId="{307E096D-D420-42B4-A2D5-6E6595A38E23}" srcOrd="2" destOrd="0" parTransId="{C89A6B7C-F50B-4145-8CC0-938CAE5DFE70}" sibTransId="{14301722-5CC6-4A4B-9A0A-4A1B089F6CFC}"/>
    <dgm:cxn modelId="{07C9AE20-FB11-4021-883C-438322FF8BD0}" type="presOf" srcId="{63FC9D97-B453-4E9E-AE15-AED7CBB3E7AE}" destId="{D2080182-06B8-4B65-9789-C39CCB91B818}" srcOrd="0" destOrd="1" presId="urn:microsoft.com/office/officeart/2005/8/layout/hProcess7"/>
    <dgm:cxn modelId="{7CFC0AEB-7AF7-402F-9F88-AEDCA3CE1673}" srcId="{B5581A72-EFB1-4779-91E7-C1714B2C1903}" destId="{B9AA2F18-44F0-44FE-B3A6-19E3E44B7E51}" srcOrd="4" destOrd="0" parTransId="{E02692F3-1CBF-48C8-B4A8-B480459FF207}" sibTransId="{01760F41-A6DB-4F71-B203-4ECBD48DF58C}"/>
    <dgm:cxn modelId="{CB00075F-3991-46C3-B729-CC9AAB768F14}" srcId="{06D422F4-08E7-4647-932B-6E12145E7AEB}" destId="{980B6C84-B08E-4C4F-9ADE-300C26B55A60}" srcOrd="4" destOrd="0" parTransId="{BD84FFD0-AB31-4363-9AD7-7F695AAF3498}" sibTransId="{4D058D0E-AC40-4165-AA5A-D8808EA004DB}"/>
    <dgm:cxn modelId="{583ED01A-D645-40B8-BADC-74F0631D6BE9}" srcId="{B5581A72-EFB1-4779-91E7-C1714B2C1903}" destId="{EB3246F2-0F88-4FEF-B498-6962CE1ECDB2}" srcOrd="5" destOrd="0" parTransId="{CB9C8A8E-CAFF-4008-BB03-0A717D2B725B}" sibTransId="{B7C113B6-0437-421D-B418-94D46F2509E8}"/>
    <dgm:cxn modelId="{83B8BC9A-7871-4458-9EDE-3BC786B17CF4}" type="presOf" srcId="{49F4F411-2D4E-4B0F-8912-2C264FAA95C0}" destId="{335C2960-C4DD-4C77-B282-389BD4EF832E}" srcOrd="0" destOrd="6" presId="urn:microsoft.com/office/officeart/2005/8/layout/hProcess7"/>
    <dgm:cxn modelId="{AF05BC7C-D40A-4318-A850-7975D80B488E}" srcId="{307E096D-D420-42B4-A2D5-6E6595A38E23}" destId="{98662E6A-DD71-43EE-9845-2B1AA8D4E12D}" srcOrd="0" destOrd="0" parTransId="{6D735EB5-83C1-4086-A16A-CB1333F1D2CC}" sibTransId="{52DA76C8-2681-419A-8035-48E7B2119D9F}"/>
    <dgm:cxn modelId="{15E142C4-F055-4369-9467-0F00D3707DD8}" type="presOf" srcId="{30077A96-BCA9-405F-A441-AF4134F531AF}" destId="{335C2960-C4DD-4C77-B282-389BD4EF832E}" srcOrd="0" destOrd="2" presId="urn:microsoft.com/office/officeart/2005/8/layout/hProcess7"/>
    <dgm:cxn modelId="{2A98EB5B-B967-46FB-996A-6E70F4CDE07A}" srcId="{2B024A0A-4EAB-41FD-9654-9574A7FF448D}" destId="{06D422F4-08E7-4647-932B-6E12145E7AEB}" srcOrd="1" destOrd="0" parTransId="{8F9B1CDE-2AAC-484D-B48E-3660A62203BF}" sibTransId="{41A2F8C9-7094-47B1-9DF3-FA66DBBE881E}"/>
    <dgm:cxn modelId="{F03890E1-8291-4ED6-AF84-2DC2D91DE549}" srcId="{B5581A72-EFB1-4779-91E7-C1714B2C1903}" destId="{15416EC4-8462-48B1-AFF3-53A1BA40E08D}" srcOrd="3" destOrd="0" parTransId="{6A2145E8-BB61-47CB-9E7C-C6D73ABD83AA}" sibTransId="{58B67C98-325B-4812-B905-9B0EBB836F00}"/>
    <dgm:cxn modelId="{F26654F6-54F8-40BC-B415-0D036D8B86B0}" type="presOf" srcId="{06D422F4-08E7-4647-932B-6E12145E7AEB}" destId="{C2AB5470-0B40-4F0C-ACCF-8D021FE07704}" srcOrd="0" destOrd="0" presId="urn:microsoft.com/office/officeart/2005/8/layout/hProcess7"/>
    <dgm:cxn modelId="{3A62318C-53C1-455C-A258-AF452369EEC8}" type="presOf" srcId="{B5581A72-EFB1-4779-91E7-C1714B2C1903}" destId="{74DB4B1D-0673-4C26-9621-E420AA16C34B}" srcOrd="0" destOrd="0" presId="urn:microsoft.com/office/officeart/2005/8/layout/hProcess7"/>
    <dgm:cxn modelId="{B3C3A100-7CA8-457B-B400-E0D298545C7F}" type="presOf" srcId="{307E096D-D420-42B4-A2D5-6E6595A38E23}" destId="{83A9CF7E-F1A9-41DD-B168-A3371EC6F5BF}" srcOrd="1" destOrd="0" presId="urn:microsoft.com/office/officeart/2005/8/layout/hProcess7"/>
    <dgm:cxn modelId="{B760CFFB-54E9-470C-885E-40C540F01819}" srcId="{2B024A0A-4EAB-41FD-9654-9574A7FF448D}" destId="{B5581A72-EFB1-4779-91E7-C1714B2C1903}" srcOrd="0" destOrd="0" parTransId="{6F300534-008C-40F6-AB56-8BF60B598B2D}" sibTransId="{0D17A900-459F-4C94-BD89-8E7E7845F275}"/>
    <dgm:cxn modelId="{AB9E8193-E332-408B-8E40-0CB3F8E7B53A}" type="presOf" srcId="{307E096D-D420-42B4-A2D5-6E6595A38E23}" destId="{EDEAF13A-FEE9-4324-8A1E-461EEEB68FB5}" srcOrd="0" destOrd="0" presId="urn:microsoft.com/office/officeart/2005/8/layout/hProcess7"/>
    <dgm:cxn modelId="{EC91DB21-43C8-45D5-9A65-9D351218641E}" type="presOf" srcId="{CAC9109A-31E9-4C05-A20B-44D9FE80120B}" destId="{335C2960-C4DD-4C77-B282-389BD4EF832E}" srcOrd="0" destOrd="1" presId="urn:microsoft.com/office/officeart/2005/8/layout/hProcess7"/>
    <dgm:cxn modelId="{1C4BCCD8-41E7-4B82-B67F-5753A1B3FADB}" type="presOf" srcId="{BB9F8C04-DEBE-41D2-912F-F4AF19E27B93}" destId="{D2080182-06B8-4B65-9789-C39CCB91B818}" srcOrd="0" destOrd="0" presId="urn:microsoft.com/office/officeart/2005/8/layout/hProcess7"/>
    <dgm:cxn modelId="{9C70063F-D303-4B60-8134-FEA035715F0B}" srcId="{B5581A72-EFB1-4779-91E7-C1714B2C1903}" destId="{63FC9D97-B453-4E9E-AE15-AED7CBB3E7AE}" srcOrd="1" destOrd="0" parTransId="{1A149F4A-22EB-43C6-B759-0065DE2F3983}" sibTransId="{311790A6-4076-4D2C-8FDF-8C9CE5408777}"/>
    <dgm:cxn modelId="{A027A317-07B5-4644-ADAB-E2F048D6A896}" srcId="{B5581A72-EFB1-4779-91E7-C1714B2C1903}" destId="{BB9F8C04-DEBE-41D2-912F-F4AF19E27B93}" srcOrd="0" destOrd="0" parTransId="{47E8F9B6-6817-42F6-BC61-769A9524E1BD}" sibTransId="{F86F551E-3528-4FFD-8590-BBF072D3B409}"/>
    <dgm:cxn modelId="{C63F7AEF-F056-43CB-B75C-C6978973CB5A}" srcId="{B5581A72-EFB1-4779-91E7-C1714B2C1903}" destId="{9D61CDD5-1891-4030-B993-BAFD7023B2E9}" srcOrd="2" destOrd="0" parTransId="{97EF4CC6-E7A2-4FCD-A44C-E740AA80ED9F}" sibTransId="{78B384D2-5876-441D-9282-9DE75ECA5282}"/>
    <dgm:cxn modelId="{A9875392-6C2E-406E-8439-78774189F60B}" type="presParOf" srcId="{EA44FCC4-A6E9-497F-986C-1E12FCC4ABA8}" destId="{D3966417-9FF5-4B16-B790-21CB718C3670}" srcOrd="0" destOrd="0" presId="urn:microsoft.com/office/officeart/2005/8/layout/hProcess7"/>
    <dgm:cxn modelId="{420B8C6F-71AA-4982-A7D9-E3974361EE9B}" type="presParOf" srcId="{D3966417-9FF5-4B16-B790-21CB718C3670}" destId="{74DB4B1D-0673-4C26-9621-E420AA16C34B}" srcOrd="0" destOrd="0" presId="urn:microsoft.com/office/officeart/2005/8/layout/hProcess7"/>
    <dgm:cxn modelId="{D7060086-4E55-40AF-A167-EBED4430CBFB}" type="presParOf" srcId="{D3966417-9FF5-4B16-B790-21CB718C3670}" destId="{A9D222FE-6D05-4B3D-85BE-852223645617}" srcOrd="1" destOrd="0" presId="urn:microsoft.com/office/officeart/2005/8/layout/hProcess7"/>
    <dgm:cxn modelId="{4B8098AA-84F8-4A86-928D-C472020E483C}" type="presParOf" srcId="{D3966417-9FF5-4B16-B790-21CB718C3670}" destId="{D2080182-06B8-4B65-9789-C39CCB91B818}" srcOrd="2" destOrd="0" presId="urn:microsoft.com/office/officeart/2005/8/layout/hProcess7"/>
    <dgm:cxn modelId="{E2FB776B-AE20-4805-BBCA-D5441B03D0CD}" type="presParOf" srcId="{EA44FCC4-A6E9-497F-986C-1E12FCC4ABA8}" destId="{B9695F90-E5B4-4E90-A23F-295AD1B7D370}" srcOrd="1" destOrd="0" presId="urn:microsoft.com/office/officeart/2005/8/layout/hProcess7"/>
    <dgm:cxn modelId="{B1CE3C14-89E3-4138-9506-D47938DD7337}" type="presParOf" srcId="{EA44FCC4-A6E9-497F-986C-1E12FCC4ABA8}" destId="{49DA8729-97C9-4CCE-9C13-4DA068289D01}" srcOrd="2" destOrd="0" presId="urn:microsoft.com/office/officeart/2005/8/layout/hProcess7"/>
    <dgm:cxn modelId="{AAA633B5-2C59-41F2-80D1-40A314037494}" type="presParOf" srcId="{49DA8729-97C9-4CCE-9C13-4DA068289D01}" destId="{044509BC-8D2E-4745-9129-71DE561766CF}" srcOrd="0" destOrd="0" presId="urn:microsoft.com/office/officeart/2005/8/layout/hProcess7"/>
    <dgm:cxn modelId="{7CE1B58E-A198-495C-9875-A5486543FE10}" type="presParOf" srcId="{49DA8729-97C9-4CCE-9C13-4DA068289D01}" destId="{DFE62541-AEA9-418E-B521-AC78C6676F46}" srcOrd="1" destOrd="0" presId="urn:microsoft.com/office/officeart/2005/8/layout/hProcess7"/>
    <dgm:cxn modelId="{DE58D28F-E1C5-4B1A-8E47-D6EB5E2BBACC}" type="presParOf" srcId="{49DA8729-97C9-4CCE-9C13-4DA068289D01}" destId="{DAC4605A-ACD7-4CCB-8127-49E47571668B}" srcOrd="2" destOrd="0" presId="urn:microsoft.com/office/officeart/2005/8/layout/hProcess7"/>
    <dgm:cxn modelId="{0CAE42D8-D912-4879-BFA3-9B70D70087EF}" type="presParOf" srcId="{EA44FCC4-A6E9-497F-986C-1E12FCC4ABA8}" destId="{8D65D677-4EA5-4A26-A8C0-2B8D1BA9EF5F}" srcOrd="3" destOrd="0" presId="urn:microsoft.com/office/officeart/2005/8/layout/hProcess7"/>
    <dgm:cxn modelId="{F5CFFF4D-3AF7-4959-B989-4DDC412C54BD}" type="presParOf" srcId="{EA44FCC4-A6E9-497F-986C-1E12FCC4ABA8}" destId="{EBC30063-F3F9-419E-85EB-A3FFF5E965BD}" srcOrd="4" destOrd="0" presId="urn:microsoft.com/office/officeart/2005/8/layout/hProcess7"/>
    <dgm:cxn modelId="{806A602C-6313-4E22-9C04-3EE6F65BC903}" type="presParOf" srcId="{EBC30063-F3F9-419E-85EB-A3FFF5E965BD}" destId="{C2AB5470-0B40-4F0C-ACCF-8D021FE07704}" srcOrd="0" destOrd="0" presId="urn:microsoft.com/office/officeart/2005/8/layout/hProcess7"/>
    <dgm:cxn modelId="{5F2E4B5C-2DB2-4362-B288-3FDF1F7E7301}" type="presParOf" srcId="{EBC30063-F3F9-419E-85EB-A3FFF5E965BD}" destId="{248FEBAA-0F13-4F60-857A-BDBE80A4DBD2}" srcOrd="1" destOrd="0" presId="urn:microsoft.com/office/officeart/2005/8/layout/hProcess7"/>
    <dgm:cxn modelId="{7CABD7E5-AA02-4471-BADB-5B139369C964}" type="presParOf" srcId="{EBC30063-F3F9-419E-85EB-A3FFF5E965BD}" destId="{335C2960-C4DD-4C77-B282-389BD4EF832E}" srcOrd="2" destOrd="0" presId="urn:microsoft.com/office/officeart/2005/8/layout/hProcess7"/>
    <dgm:cxn modelId="{70C36C14-8EDC-471B-AAF9-4C9E9E2D3601}" type="presParOf" srcId="{EA44FCC4-A6E9-497F-986C-1E12FCC4ABA8}" destId="{48567A8D-922B-44C9-8FCA-5A0524E10559}" srcOrd="5" destOrd="0" presId="urn:microsoft.com/office/officeart/2005/8/layout/hProcess7"/>
    <dgm:cxn modelId="{F18A8388-B205-434C-91BE-A2B2C8C801C2}" type="presParOf" srcId="{EA44FCC4-A6E9-497F-986C-1E12FCC4ABA8}" destId="{73531794-8345-4217-B09F-2B6FCBA737CC}" srcOrd="6" destOrd="0" presId="urn:microsoft.com/office/officeart/2005/8/layout/hProcess7"/>
    <dgm:cxn modelId="{66088FE6-3964-423B-8FAC-EAABA32085D7}" type="presParOf" srcId="{73531794-8345-4217-B09F-2B6FCBA737CC}" destId="{CE48EF6E-61B0-4ECE-87CC-4701C7A1E42F}" srcOrd="0" destOrd="0" presId="urn:microsoft.com/office/officeart/2005/8/layout/hProcess7"/>
    <dgm:cxn modelId="{1C42DF97-9811-4775-8C35-2FA0714C4518}" type="presParOf" srcId="{73531794-8345-4217-B09F-2B6FCBA737CC}" destId="{FFCE1CCA-A296-4ED9-8959-5F361E92EDD0}" srcOrd="1" destOrd="0" presId="urn:microsoft.com/office/officeart/2005/8/layout/hProcess7"/>
    <dgm:cxn modelId="{1DFE2B5C-15A0-49DF-AAEF-CC94A7770425}" type="presParOf" srcId="{73531794-8345-4217-B09F-2B6FCBA737CC}" destId="{394C8CFC-F014-4910-8069-1773E37850D8}" srcOrd="2" destOrd="0" presId="urn:microsoft.com/office/officeart/2005/8/layout/hProcess7"/>
    <dgm:cxn modelId="{8762E283-8A04-4DE3-B6A6-54889EBDDDCC}" type="presParOf" srcId="{EA44FCC4-A6E9-497F-986C-1E12FCC4ABA8}" destId="{DCD23823-E8F9-4A07-9DED-F3E1B831AC88}" srcOrd="7" destOrd="0" presId="urn:microsoft.com/office/officeart/2005/8/layout/hProcess7"/>
    <dgm:cxn modelId="{D96F1947-5CFB-47C2-9845-A957A85DF298}" type="presParOf" srcId="{EA44FCC4-A6E9-497F-986C-1E12FCC4ABA8}" destId="{F0E79504-B265-4C3E-BE89-C23F5C4328C9}" srcOrd="8" destOrd="0" presId="urn:microsoft.com/office/officeart/2005/8/layout/hProcess7"/>
    <dgm:cxn modelId="{87F862EE-A79E-43B2-9C5B-D312740E03ED}" type="presParOf" srcId="{F0E79504-B265-4C3E-BE89-C23F5C4328C9}" destId="{EDEAF13A-FEE9-4324-8A1E-461EEEB68FB5}" srcOrd="0" destOrd="0" presId="urn:microsoft.com/office/officeart/2005/8/layout/hProcess7"/>
    <dgm:cxn modelId="{3614B144-D1D1-463F-B25A-94077F914E23}" type="presParOf" srcId="{F0E79504-B265-4C3E-BE89-C23F5C4328C9}" destId="{83A9CF7E-F1A9-41DD-B168-A3371EC6F5BF}" srcOrd="1" destOrd="0" presId="urn:microsoft.com/office/officeart/2005/8/layout/hProcess7"/>
    <dgm:cxn modelId="{A1D8898A-6C1C-4E82-BE11-3F721020D241}" type="presParOf" srcId="{F0E79504-B265-4C3E-BE89-C23F5C4328C9}" destId="{A6B5C289-1055-4EB0-A5FB-ABB11DB93257}" srcOrd="2" destOrd="0" presId="urn:microsoft.com/office/officeart/2005/8/layout/hProcess7"/>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687A0C5A-46A0-4EBA-9D4A-8938E885BD85}" type="datetimeFigureOut">
              <a:rPr lang="da-DK" smtClean="0"/>
              <a:pPr/>
              <a:t>31-08-2019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E9AC2D23-BE3E-478C-A7CC-748C1174470B}" type="slidenum">
              <a:rPr lang="da-DK" smtClean="0"/>
              <a:pPr/>
              <a:t>‹nr.›</a:t>
            </a:fld>
            <a:endParaRPr lang="da-DK"/>
          </a:p>
        </p:txBody>
      </p:sp>
      <p:sp>
        <p:nvSpPr>
          <p:cNvPr id="11" name="Rektangel 10"/>
          <p:cNvSpPr/>
          <p:nvPr/>
        </p:nvSpPr>
        <p:spPr>
          <a:xfrm>
            <a:off x="-71470" y="0"/>
            <a:ext cx="9286940" cy="5214956"/>
          </a:xfrm>
          <a:prstGeom prst="rect">
            <a:avLst/>
          </a:prstGeom>
          <a:solidFill>
            <a:srgbClr val="008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ctrTitle"/>
          </p:nvPr>
        </p:nvSpPr>
        <p:spPr>
          <a:xfrm>
            <a:off x="685800" y="1597819"/>
            <a:ext cx="7772400" cy="1102519"/>
          </a:xfrm>
        </p:spPr>
        <p:txBody>
          <a:bodyPr/>
          <a:lstStyle>
            <a:lvl1pPr>
              <a:defRPr sz="4000" b="1">
                <a:solidFill>
                  <a:schemeClr val="bg1"/>
                </a:solidFill>
              </a:defRPr>
            </a:lvl1pPr>
          </a:lstStyle>
          <a:p>
            <a:r>
              <a:rPr lang="da-DK" smtClean="0"/>
              <a:t>Klik for at redigere titeltypografi i masteren</a:t>
            </a:r>
            <a:endParaRPr lang="da-DK"/>
          </a:p>
        </p:txBody>
      </p:sp>
      <p:sp>
        <p:nvSpPr>
          <p:cNvPr id="3" name="Undertitel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undertiteltypografien i masteren</a:t>
            </a:r>
            <a:endParaRPr lang="da-DK"/>
          </a:p>
        </p:txBody>
      </p:sp>
      <p:grpSp>
        <p:nvGrpSpPr>
          <p:cNvPr id="7" name="Gruppe 14"/>
          <p:cNvGrpSpPr/>
          <p:nvPr/>
        </p:nvGrpSpPr>
        <p:grpSpPr>
          <a:xfrm>
            <a:off x="3643307" y="4214824"/>
            <a:ext cx="1857387" cy="428610"/>
            <a:chOff x="142845" y="1"/>
            <a:chExt cx="1857387" cy="428610"/>
          </a:xfrm>
        </p:grpSpPr>
        <p:pic>
          <p:nvPicPr>
            <p:cNvPr id="12" name="Picture 2" descr="F:\Dropbox\JB - LO-FTF\Activity Concept Catalogue\Design elements\#F-Cyan 2000x2000.png"/>
            <p:cNvPicPr>
              <a:picLocks noChangeAspect="1" noChangeArrowheads="1"/>
            </p:cNvPicPr>
            <p:nvPr userDrawn="1"/>
          </p:nvPicPr>
          <p:blipFill>
            <a:blip r:embed="rId2"/>
            <a:srcRect l="8534" t="17067" r="8976" b="18931"/>
            <a:stretch>
              <a:fillRect/>
            </a:stretch>
          </p:blipFill>
          <p:spPr bwMode="auto">
            <a:xfrm>
              <a:off x="1571604" y="71420"/>
              <a:ext cx="428628" cy="332556"/>
            </a:xfrm>
            <a:prstGeom prst="rect">
              <a:avLst/>
            </a:prstGeom>
            <a:noFill/>
          </p:spPr>
        </p:pic>
        <p:pic>
          <p:nvPicPr>
            <p:cNvPr id="13" name="Picture 3" descr="F:\Dropbox\JB - LO-FTF\Activity Concept Catalogue\Design elements\DI-Cyan 2000x2000.png"/>
            <p:cNvPicPr>
              <a:picLocks noChangeAspect="1" noChangeArrowheads="1"/>
            </p:cNvPicPr>
            <p:nvPr userDrawn="1"/>
          </p:nvPicPr>
          <p:blipFill>
            <a:blip r:embed="rId3" cstate="print"/>
            <a:srcRect l="7018" t="26669" r="7360" b="27011"/>
            <a:stretch>
              <a:fillRect/>
            </a:stretch>
          </p:blipFill>
          <p:spPr bwMode="auto">
            <a:xfrm>
              <a:off x="785786" y="71420"/>
              <a:ext cx="571504" cy="309174"/>
            </a:xfrm>
            <a:prstGeom prst="rect">
              <a:avLst/>
            </a:prstGeom>
            <a:noFill/>
          </p:spPr>
        </p:pic>
        <p:pic>
          <p:nvPicPr>
            <p:cNvPr id="14" name="Picture 4" descr="F:\Dropbox\JB - LO-FTF\Activity Concept Catalogue\Design elements\DTDF Cyan.png"/>
            <p:cNvPicPr>
              <a:picLocks noChangeAspect="1" noChangeArrowheads="1"/>
            </p:cNvPicPr>
            <p:nvPr userDrawn="1"/>
          </p:nvPicPr>
          <p:blipFill>
            <a:blip r:embed="rId4" cstate="print"/>
            <a:srcRect/>
            <a:stretch>
              <a:fillRect/>
            </a:stretch>
          </p:blipFill>
          <p:spPr bwMode="auto">
            <a:xfrm>
              <a:off x="142845" y="1"/>
              <a:ext cx="428610" cy="428610"/>
            </a:xfrm>
            <a:prstGeom prst="rect">
              <a:avLst/>
            </a:prstGeom>
            <a:noFill/>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611998"/>
            <a:ext cx="2057400" cy="4388644"/>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457200" y="611998"/>
            <a:ext cx="6019800" cy="4388644"/>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E9AC2D23-BE3E-478C-A7CC-748C1174470B}" type="slidenum">
              <a:rPr lang="da-DK" smtClean="0"/>
              <a:pPr/>
              <a:t>‹nr.›</a:t>
            </a:fld>
            <a:endParaRPr lang="da-DK"/>
          </a:p>
        </p:txBody>
      </p:sp>
      <p:sp>
        <p:nvSpPr>
          <p:cNvPr id="7" name="Rektangel 6"/>
          <p:cNvSpPr/>
          <p:nvPr/>
        </p:nvSpPr>
        <p:spPr>
          <a:xfrm>
            <a:off x="-71470" y="0"/>
            <a:ext cx="9358378" cy="52149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rgbClr val="008CD7"/>
              </a:solidFill>
            </a:endParaRPr>
          </a:p>
        </p:txBody>
      </p:sp>
      <p:sp>
        <p:nvSpPr>
          <p:cNvPr id="2" name="Titel 1"/>
          <p:cNvSpPr>
            <a:spLocks noGrp="1"/>
          </p:cNvSpPr>
          <p:nvPr>
            <p:ph type="title"/>
          </p:nvPr>
        </p:nvSpPr>
        <p:spPr>
          <a:xfrm>
            <a:off x="722313" y="3305176"/>
            <a:ext cx="7772400" cy="1021556"/>
          </a:xfrm>
        </p:spPr>
        <p:txBody>
          <a:bodyPr anchor="t"/>
          <a:lstStyle>
            <a:lvl1pPr algn="l">
              <a:defRPr sz="4000" b="1" cap="all">
                <a:solidFill>
                  <a:srgbClr val="00598A"/>
                </a:solidFill>
              </a:defRPr>
            </a:lvl1pPr>
          </a:lstStyle>
          <a:p>
            <a:r>
              <a:rPr lang="da-DK" smtClean="0"/>
              <a:t>Klik for at redigere titeltypografi i masteren</a:t>
            </a:r>
            <a:endParaRPr lang="da-DK" dirty="0"/>
          </a:p>
        </p:txBody>
      </p:sp>
      <p:sp>
        <p:nvSpPr>
          <p:cNvPr id="3" name="Pladsholder til tekst 2"/>
          <p:cNvSpPr>
            <a:spLocks noGrp="1"/>
          </p:cNvSpPr>
          <p:nvPr>
            <p:ph type="body" idx="1"/>
          </p:nvPr>
        </p:nvSpPr>
        <p:spPr>
          <a:xfrm>
            <a:off x="722313" y="2180035"/>
            <a:ext cx="7772400" cy="1125140"/>
          </a:xfrm>
        </p:spPr>
        <p:txBody>
          <a:bodyPr anchor="b"/>
          <a:lstStyle>
            <a:lvl1pPr marL="0" indent="0">
              <a:buNone/>
              <a:defRPr sz="2000">
                <a:solidFill>
                  <a:srgbClr val="008CD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typografi i masteren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457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485917"/>
            <a:ext cx="4040188"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1965738"/>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6" y="1485917"/>
            <a:ext cx="4041775"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6" y="1965738"/>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dato 2"/>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1" y="610806"/>
            <a:ext cx="3008313" cy="871538"/>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61080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1" y="1482345"/>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900504"/>
            <a:ext cx="5486400" cy="425054"/>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75963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da-DK"/>
          </a:p>
        </p:txBody>
      </p:sp>
      <p:sp>
        <p:nvSpPr>
          <p:cNvPr id="4" name="Pladsholder til tekst 3"/>
          <p:cNvSpPr>
            <a:spLocks noGrp="1"/>
          </p:cNvSpPr>
          <p:nvPr>
            <p:ph type="body" sz="half" idx="2"/>
          </p:nvPr>
        </p:nvSpPr>
        <p:spPr>
          <a:xfrm>
            <a:off x="1792288" y="432555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9028D7CD-0ECA-49C4-AC59-AFC112365F21}" type="datetimeFigureOut">
              <a:rPr lang="da-DK" smtClean="0"/>
              <a:pPr/>
              <a:t>31-08-2019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E9AC2D23-BE3E-478C-A7CC-748C1174470B}" type="slidenum">
              <a:rPr lang="da-DK" smtClean="0"/>
              <a:pPr/>
              <a:t>‹nr.›</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28596" y="571486"/>
            <a:ext cx="8229600" cy="857250"/>
          </a:xfrm>
          <a:prstGeom prst="rect">
            <a:avLst/>
          </a:prstGeom>
        </p:spPr>
        <p:txBody>
          <a:bodyPr vert="horz" lIns="91440" tIns="45720" rIns="91440" bIns="45720" rtlCol="0" anchor="ctr">
            <a:noAutofit/>
          </a:bodyPr>
          <a:lstStyle/>
          <a:p>
            <a:r>
              <a:rPr lang="da-DK" dirty="0" smtClean="0"/>
              <a:t>Klik for at redigere titeltypografi i masteren</a:t>
            </a:r>
            <a:endParaRPr lang="da-DK" dirty="0"/>
          </a:p>
        </p:txBody>
      </p:sp>
      <p:sp>
        <p:nvSpPr>
          <p:cNvPr id="3" name="Pladsholder til tekst 2"/>
          <p:cNvSpPr>
            <a:spLocks noGrp="1"/>
          </p:cNvSpPr>
          <p:nvPr>
            <p:ph type="body" idx="1"/>
          </p:nvPr>
        </p:nvSpPr>
        <p:spPr>
          <a:xfrm>
            <a:off x="428596" y="1534732"/>
            <a:ext cx="8229600" cy="3394472"/>
          </a:xfrm>
          <a:prstGeom prst="rect">
            <a:avLst/>
          </a:prstGeom>
        </p:spPr>
        <p:txBody>
          <a:bodyPr vert="horz" lIns="91440" tIns="45720" rIns="91440" bIns="45720" rtlCol="0">
            <a:normAutofit/>
          </a:bodyPr>
          <a:lstStyle/>
          <a:p>
            <a:pPr lvl="0"/>
            <a:r>
              <a:rPr lang="da-DK" dirty="0" smtClean="0"/>
              <a:t>Klik for at redigere typografi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Rektangel 6"/>
          <p:cNvSpPr/>
          <p:nvPr/>
        </p:nvSpPr>
        <p:spPr>
          <a:xfrm>
            <a:off x="0" y="0"/>
            <a:ext cx="9144000" cy="571486"/>
          </a:xfrm>
          <a:prstGeom prst="rect">
            <a:avLst/>
          </a:prstGeom>
          <a:gradFill>
            <a:gsLst>
              <a:gs pos="0">
                <a:srgbClr val="008CD7"/>
              </a:gs>
              <a:gs pos="39999">
                <a:srgbClr val="008CD7"/>
              </a:gs>
              <a:gs pos="70000">
                <a:srgbClr val="008CD7"/>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pic>
        <p:nvPicPr>
          <p:cNvPr id="8" name="Picture 2" descr="F:\Dropbox\JB - LO-FTF\Activity Concept Catalogue\Design elements\#F-Cyan 2000x2000.png"/>
          <p:cNvPicPr>
            <a:picLocks noChangeAspect="1" noChangeArrowheads="1"/>
          </p:cNvPicPr>
          <p:nvPr/>
        </p:nvPicPr>
        <p:blipFill>
          <a:blip r:embed="rId13"/>
          <a:srcRect l="8534" t="17067" r="8976" b="18931"/>
          <a:stretch>
            <a:fillRect/>
          </a:stretch>
        </p:blipFill>
        <p:spPr bwMode="auto">
          <a:xfrm>
            <a:off x="1571604" y="71420"/>
            <a:ext cx="428628" cy="332556"/>
          </a:xfrm>
          <a:prstGeom prst="rect">
            <a:avLst/>
          </a:prstGeom>
          <a:noFill/>
        </p:spPr>
      </p:pic>
      <p:pic>
        <p:nvPicPr>
          <p:cNvPr id="9" name="Picture 3" descr="F:\Dropbox\JB - LO-FTF\Activity Concept Catalogue\Design elements\DI-Cyan 2000x2000.png"/>
          <p:cNvPicPr>
            <a:picLocks noChangeAspect="1" noChangeArrowheads="1"/>
          </p:cNvPicPr>
          <p:nvPr/>
        </p:nvPicPr>
        <p:blipFill>
          <a:blip r:embed="rId14" cstate="print"/>
          <a:srcRect l="7018" t="26669" r="7360" b="27011"/>
          <a:stretch>
            <a:fillRect/>
          </a:stretch>
        </p:blipFill>
        <p:spPr bwMode="auto">
          <a:xfrm>
            <a:off x="785786" y="71420"/>
            <a:ext cx="571504" cy="309174"/>
          </a:xfrm>
          <a:prstGeom prst="rect">
            <a:avLst/>
          </a:prstGeom>
          <a:noFill/>
        </p:spPr>
      </p:pic>
      <p:pic>
        <p:nvPicPr>
          <p:cNvPr id="10" name="Picture 4" descr="F:\Dropbox\JB - LO-FTF\Activity Concept Catalogue\Design elements\DTDF Cyan.png"/>
          <p:cNvPicPr>
            <a:picLocks noChangeAspect="1" noChangeArrowheads="1"/>
          </p:cNvPicPr>
          <p:nvPr/>
        </p:nvPicPr>
        <p:blipFill>
          <a:blip r:embed="rId15" cstate="print"/>
          <a:srcRect/>
          <a:stretch>
            <a:fillRect/>
          </a:stretch>
        </p:blipFill>
        <p:spPr bwMode="auto">
          <a:xfrm>
            <a:off x="142845" y="1"/>
            <a:ext cx="428610" cy="428610"/>
          </a:xfrm>
          <a:prstGeom prst="rect">
            <a:avLst/>
          </a:prstGeom>
          <a:noFill/>
        </p:spPr>
      </p:pic>
      <p:sp>
        <p:nvSpPr>
          <p:cNvPr id="6" name="Pladsholder til diasnummer 5"/>
          <p:cNvSpPr>
            <a:spLocks noGrp="1"/>
          </p:cNvSpPr>
          <p:nvPr>
            <p:ph type="sldNum" sz="quarter" idx="4"/>
          </p:nvPr>
        </p:nvSpPr>
        <p:spPr>
          <a:xfrm>
            <a:off x="8358214" y="142858"/>
            <a:ext cx="704840" cy="214314"/>
          </a:xfrm>
          <a:prstGeom prst="rect">
            <a:avLst/>
          </a:prstGeom>
        </p:spPr>
        <p:txBody>
          <a:bodyPr vert="horz" lIns="91440" tIns="45720" rIns="91440" bIns="45720" rtlCol="0" anchor="ctr"/>
          <a:lstStyle>
            <a:lvl1pPr algn="r">
              <a:defRPr sz="1200">
                <a:solidFill>
                  <a:schemeClr val="bg1"/>
                </a:solidFill>
              </a:defRPr>
            </a:lvl1pPr>
          </a:lstStyle>
          <a:p>
            <a:fld id="{E9AC2D23-BE3E-478C-A7CC-748C1174470B}" type="slidenum">
              <a:rPr lang="da-DK" smtClean="0"/>
              <a:pPr/>
              <a:t>‹nr.›</a:t>
            </a:fld>
            <a:endParaRPr lang="da-DK"/>
          </a:p>
        </p:txBody>
      </p:sp>
      <p:sp>
        <p:nvSpPr>
          <p:cNvPr id="5" name="Pladsholder til sidefod 4"/>
          <p:cNvSpPr>
            <a:spLocks noGrp="1"/>
          </p:cNvSpPr>
          <p:nvPr>
            <p:ph type="ftr" sz="quarter" idx="3"/>
          </p:nvPr>
        </p:nvSpPr>
        <p:spPr>
          <a:xfrm>
            <a:off x="2357422" y="142858"/>
            <a:ext cx="4214842" cy="214314"/>
          </a:xfrm>
          <a:prstGeom prst="rect">
            <a:avLst/>
          </a:prstGeom>
        </p:spPr>
        <p:txBody>
          <a:bodyPr vert="horz" lIns="91440" tIns="45720" rIns="91440" bIns="45720" rtlCol="0" anchor="ctr"/>
          <a:lstStyle>
            <a:lvl1pPr algn="ctr">
              <a:defRPr sz="1200">
                <a:solidFill>
                  <a:schemeClr val="bg1"/>
                </a:solidFill>
              </a:defRPr>
            </a:lvl1pPr>
          </a:lstStyle>
          <a:p>
            <a:endParaRPr lang="da-DK"/>
          </a:p>
        </p:txBody>
      </p:sp>
      <p:sp>
        <p:nvSpPr>
          <p:cNvPr id="4" name="Pladsholder til dato 3"/>
          <p:cNvSpPr>
            <a:spLocks noGrp="1"/>
          </p:cNvSpPr>
          <p:nvPr>
            <p:ph type="dt" sz="half" idx="2"/>
          </p:nvPr>
        </p:nvSpPr>
        <p:spPr>
          <a:xfrm>
            <a:off x="6643702" y="154748"/>
            <a:ext cx="1643074" cy="202424"/>
          </a:xfrm>
          <a:prstGeom prst="rect">
            <a:avLst/>
          </a:prstGeom>
        </p:spPr>
        <p:txBody>
          <a:bodyPr vert="horz" lIns="91440" tIns="45720" rIns="91440" bIns="45720" rtlCol="0" anchor="ctr"/>
          <a:lstStyle>
            <a:lvl1pPr algn="l">
              <a:defRPr sz="1200">
                <a:solidFill>
                  <a:schemeClr val="bg1"/>
                </a:solidFill>
              </a:defRPr>
            </a:lvl1pPr>
          </a:lstStyle>
          <a:p>
            <a:fld id="{9028D7CD-0ECA-49C4-AC59-AFC112365F21}" type="datetimeFigureOut">
              <a:rPr lang="da-DK" smtClean="0"/>
              <a:pPr/>
              <a:t>31-08-2019</a:t>
            </a:fld>
            <a:endParaRPr lang="da-DK"/>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a-DK" dirty="0" smtClean="0"/>
              <a:t>CSR</a:t>
            </a:r>
            <a:endParaRPr lang="da-DK" dirty="0"/>
          </a:p>
        </p:txBody>
      </p:sp>
      <p:sp>
        <p:nvSpPr>
          <p:cNvPr id="3" name="Pladsholder til indhold 2"/>
          <p:cNvSpPr>
            <a:spLocks noGrp="1"/>
          </p:cNvSpPr>
          <p:nvPr>
            <p:ph type="subTitle" idx="1"/>
          </p:nvPr>
        </p:nvSpPr>
        <p:spPr/>
        <p:txBody>
          <a:bodyPr/>
          <a:lstStyle/>
          <a:p>
            <a:r>
              <a:rPr lang="da-DK" dirty="0" smtClean="0"/>
              <a:t>The business case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t>CSR as </a:t>
            </a:r>
            <a:r>
              <a:rPr lang="da-DK" sz="2000" dirty="0" err="1" smtClean="0"/>
              <a:t>risk</a:t>
            </a:r>
            <a:r>
              <a:rPr lang="da-DK" sz="2000" dirty="0" smtClean="0"/>
              <a:t> management </a:t>
            </a:r>
            <a:br>
              <a:rPr lang="da-DK" sz="2000" dirty="0" smtClean="0"/>
            </a:br>
            <a:r>
              <a:rPr lang="en-US" dirty="0" smtClean="0"/>
              <a:t>Better Risk management</a:t>
            </a:r>
            <a:endParaRPr lang="da-DK" dirty="0"/>
          </a:p>
        </p:txBody>
      </p:sp>
      <p:sp>
        <p:nvSpPr>
          <p:cNvPr id="3" name="Pladsholder til indhold 2"/>
          <p:cNvSpPr>
            <a:spLocks noGrp="1"/>
          </p:cNvSpPr>
          <p:nvPr>
            <p:ph idx="1"/>
          </p:nvPr>
        </p:nvSpPr>
        <p:spPr/>
        <p:txBody>
          <a:bodyPr>
            <a:normAutofit/>
          </a:bodyPr>
          <a:lstStyle/>
          <a:p>
            <a:r>
              <a:rPr lang="da-DK" dirty="0" smtClean="0"/>
              <a:t>CSR is a s</a:t>
            </a:r>
            <a:r>
              <a:rPr lang="en-US" dirty="0" err="1" smtClean="0"/>
              <a:t>olid</a:t>
            </a:r>
            <a:r>
              <a:rPr lang="en-US" dirty="0" smtClean="0"/>
              <a:t> tool for risk management</a:t>
            </a:r>
          </a:p>
          <a:p>
            <a:r>
              <a:rPr lang="en-US" dirty="0" smtClean="0"/>
              <a:t>Prevents bad </a:t>
            </a:r>
            <a:r>
              <a:rPr lang="da-DK" dirty="0" smtClean="0"/>
              <a:t>incidents from </a:t>
            </a:r>
            <a:r>
              <a:rPr lang="da-DK" dirty="0" err="1" smtClean="0"/>
              <a:t>occuring</a:t>
            </a:r>
            <a:r>
              <a:rPr lang="da-DK" dirty="0" smtClean="0"/>
              <a:t>.</a:t>
            </a:r>
          </a:p>
          <a:p>
            <a:r>
              <a:rPr lang="en-US" dirty="0" smtClean="0"/>
              <a:t>Saving corporations the cost of bad media coverage and mitigation</a:t>
            </a:r>
          </a:p>
          <a:p>
            <a:r>
              <a:rPr lang="en-US" dirty="0" smtClean="0"/>
              <a:t>Secures license to operate if the company enters into a dialogue with </a:t>
            </a:r>
            <a:r>
              <a:rPr lang="da-DK" dirty="0" smtClean="0"/>
              <a:t>the </a:t>
            </a:r>
            <a:r>
              <a:rPr lang="da-DK" dirty="0" err="1" smtClean="0"/>
              <a:t>local</a:t>
            </a:r>
            <a:r>
              <a:rPr lang="da-DK" dirty="0" smtClean="0"/>
              <a:t> </a:t>
            </a:r>
            <a:r>
              <a:rPr lang="da-DK" dirty="0" err="1" smtClean="0"/>
              <a:t>community</a:t>
            </a:r>
            <a:r>
              <a:rPr lang="da-DK" dirty="0" smtClean="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a-DK" dirty="0" smtClean="0"/>
              <a:t>CSR as </a:t>
            </a:r>
            <a:r>
              <a:rPr lang="da-DK" dirty="0" err="1" smtClean="0"/>
              <a:t>strategic</a:t>
            </a:r>
            <a:r>
              <a:rPr lang="da-DK" dirty="0" smtClean="0"/>
              <a:t> </a:t>
            </a:r>
            <a:r>
              <a:rPr lang="da-DK" dirty="0" err="1" smtClean="0"/>
              <a:t>value</a:t>
            </a:r>
            <a:r>
              <a:rPr lang="da-DK" dirty="0" smtClean="0"/>
              <a:t> </a:t>
            </a:r>
            <a:r>
              <a:rPr lang="da-DK" dirty="0" err="1" smtClean="0"/>
              <a:t>creation</a:t>
            </a:r>
            <a:endParaRPr lang="da-DK" dirty="0"/>
          </a:p>
        </p:txBody>
      </p:sp>
      <p:sp>
        <p:nvSpPr>
          <p:cNvPr id="3" name="Pladsholder til indhold 2"/>
          <p:cNvSpPr>
            <a:spLocks noGrp="1"/>
          </p:cNvSpPr>
          <p:nvPr>
            <p:ph idx="1"/>
          </p:nvPr>
        </p:nvSpPr>
        <p:spPr/>
        <p:txBody>
          <a:bodyPr/>
          <a:lstStyle/>
          <a:p>
            <a:pPr lvl="0" indent="-180000" defTabSz="1080000">
              <a:buSzPct val="100000"/>
            </a:pPr>
            <a:r>
              <a:rPr lang="da-DK" dirty="0" err="1" smtClean="0"/>
              <a:t>Shared</a:t>
            </a:r>
            <a:r>
              <a:rPr lang="da-DK" dirty="0" smtClean="0"/>
              <a:t> </a:t>
            </a:r>
            <a:r>
              <a:rPr lang="da-DK" dirty="0" err="1" smtClean="0"/>
              <a:t>value</a:t>
            </a:r>
            <a:r>
              <a:rPr lang="da-DK" dirty="0" smtClean="0"/>
              <a:t> (business, institutions and </a:t>
            </a:r>
            <a:r>
              <a:rPr lang="da-DK" dirty="0" err="1" smtClean="0"/>
              <a:t>communities</a:t>
            </a:r>
            <a:r>
              <a:rPr lang="da-DK" dirty="0" smtClean="0"/>
              <a:t>)</a:t>
            </a:r>
          </a:p>
          <a:p>
            <a:pPr lvl="0" indent="-180000" defTabSz="1080000">
              <a:buSzPct val="100000"/>
            </a:pPr>
            <a:r>
              <a:rPr lang="da-DK" dirty="0" smtClean="0"/>
              <a:t>Promote </a:t>
            </a:r>
            <a:r>
              <a:rPr lang="da-DK" dirty="0" err="1" smtClean="0"/>
              <a:t>competetiveness</a:t>
            </a:r>
            <a:r>
              <a:rPr lang="da-DK" dirty="0" smtClean="0"/>
              <a:t> and innovation</a:t>
            </a:r>
          </a:p>
          <a:p>
            <a:pPr lvl="0" indent="-180000" defTabSz="1080000">
              <a:buSzPct val="100000"/>
            </a:pPr>
            <a:r>
              <a:rPr lang="da-DK" dirty="0" smtClean="0"/>
              <a:t>Promotes a </a:t>
            </a:r>
            <a:r>
              <a:rPr lang="da-DK" dirty="0" err="1" smtClean="0"/>
              <a:t>sustainable</a:t>
            </a:r>
            <a:r>
              <a:rPr lang="da-DK" dirty="0" smtClean="0"/>
              <a:t> business model</a:t>
            </a:r>
          </a:p>
          <a:p>
            <a:pPr lvl="0" indent="-180000" defTabSz="1080000">
              <a:buSzPct val="100000"/>
            </a:pPr>
            <a:r>
              <a:rPr lang="da-DK" dirty="0" err="1" smtClean="0"/>
              <a:t>Integrates</a:t>
            </a:r>
            <a:r>
              <a:rPr lang="da-DK" dirty="0" smtClean="0"/>
              <a:t> business </a:t>
            </a:r>
            <a:r>
              <a:rPr lang="da-DK" dirty="0" err="1" smtClean="0"/>
              <a:t>into</a:t>
            </a:r>
            <a:r>
              <a:rPr lang="da-DK" dirty="0" smtClean="0"/>
              <a:t> the </a:t>
            </a:r>
            <a:r>
              <a:rPr lang="da-DK" dirty="0" err="1" smtClean="0"/>
              <a:t>community</a:t>
            </a:r>
            <a:endParaRPr lang="da-DK" dirty="0" smtClean="0"/>
          </a:p>
          <a:p>
            <a:pPr lvl="0" indent="-180000" defTabSz="1080000">
              <a:buSzPct val="100000"/>
            </a:pPr>
            <a:r>
              <a:rPr lang="da-DK" dirty="0" err="1" smtClean="0"/>
              <a:t>Develops</a:t>
            </a:r>
            <a:r>
              <a:rPr lang="da-DK" dirty="0" smtClean="0"/>
              <a:t> Human </a:t>
            </a:r>
            <a:r>
              <a:rPr lang="da-DK" dirty="0" err="1" smtClean="0"/>
              <a:t>Capital</a:t>
            </a:r>
            <a:r>
              <a:rPr lang="da-DK" dirty="0" smtClean="0"/>
              <a:t> (</a:t>
            </a:r>
            <a:r>
              <a:rPr lang="da-DK" dirty="0" err="1" smtClean="0"/>
              <a:t>key</a:t>
            </a:r>
            <a:r>
              <a:rPr lang="da-DK" dirty="0" smtClean="0"/>
              <a:t> in </a:t>
            </a:r>
            <a:r>
              <a:rPr lang="da-DK" dirty="0" err="1" smtClean="0"/>
              <a:t>developing</a:t>
            </a:r>
            <a:r>
              <a:rPr lang="da-DK" dirty="0" smtClean="0"/>
              <a:t> </a:t>
            </a:r>
            <a:r>
              <a:rPr lang="da-DK" dirty="0" err="1" smtClean="0"/>
              <a:t>countries</a:t>
            </a:r>
            <a:r>
              <a:rPr lang="da-DK" dirty="0" smtClean="0"/>
              <a:t>)</a:t>
            </a:r>
          </a:p>
          <a:p>
            <a:pPr lvl="0" indent="-180000" defTabSz="1080000">
              <a:buSzPct val="100000"/>
            </a:pPr>
            <a:r>
              <a:rPr lang="da-DK" dirty="0" err="1" smtClean="0"/>
              <a:t>Incorporated</a:t>
            </a:r>
            <a:r>
              <a:rPr lang="da-DK" dirty="0" smtClean="0"/>
              <a:t> </a:t>
            </a:r>
            <a:r>
              <a:rPr lang="da-DK" dirty="0" err="1" smtClean="0"/>
              <a:t>into</a:t>
            </a:r>
            <a:r>
              <a:rPr lang="da-DK" dirty="0" smtClean="0"/>
              <a:t> Business </a:t>
            </a:r>
            <a:r>
              <a:rPr lang="da-DK" dirty="0" err="1" smtClean="0"/>
              <a:t>strategy</a:t>
            </a:r>
            <a:endParaRPr lang="da-DK" dirty="0" smtClean="0"/>
          </a:p>
          <a:p>
            <a:pPr>
              <a:buNone/>
            </a:pPr>
            <a:endParaRPr lang="da-DK"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t>CSR as </a:t>
            </a:r>
            <a:r>
              <a:rPr lang="da-DK" sz="2000" dirty="0" err="1" smtClean="0"/>
              <a:t>strategic</a:t>
            </a:r>
            <a:r>
              <a:rPr lang="da-DK" sz="2000" dirty="0" smtClean="0"/>
              <a:t> </a:t>
            </a:r>
            <a:r>
              <a:rPr lang="da-DK" sz="2000" dirty="0" err="1" smtClean="0"/>
              <a:t>value</a:t>
            </a:r>
            <a:r>
              <a:rPr lang="da-DK" sz="2000" dirty="0" smtClean="0"/>
              <a:t> </a:t>
            </a:r>
            <a:r>
              <a:rPr lang="da-DK" sz="2000" dirty="0" err="1" smtClean="0"/>
              <a:t>creation</a:t>
            </a:r>
            <a:r>
              <a:rPr lang="da-DK" dirty="0" smtClean="0"/>
              <a:t/>
            </a:r>
            <a:br>
              <a:rPr lang="da-DK" dirty="0" smtClean="0"/>
            </a:br>
            <a:r>
              <a:rPr lang="da-DK" dirty="0" smtClean="0"/>
              <a:t>CSR </a:t>
            </a:r>
            <a:r>
              <a:rPr lang="da-DK" dirty="0" err="1" smtClean="0"/>
              <a:t>creates</a:t>
            </a:r>
            <a:r>
              <a:rPr lang="da-DK" dirty="0" smtClean="0"/>
              <a:t> </a:t>
            </a:r>
            <a:r>
              <a:rPr lang="da-DK" dirty="0" err="1" smtClean="0"/>
              <a:t>commitment</a:t>
            </a:r>
            <a:endParaRPr lang="da-DK" dirty="0"/>
          </a:p>
        </p:txBody>
      </p:sp>
      <p:sp>
        <p:nvSpPr>
          <p:cNvPr id="3" name="Pladsholder til indhold 2"/>
          <p:cNvSpPr>
            <a:spLocks noGrp="1"/>
          </p:cNvSpPr>
          <p:nvPr>
            <p:ph idx="1"/>
          </p:nvPr>
        </p:nvSpPr>
        <p:spPr/>
        <p:txBody>
          <a:bodyPr/>
          <a:lstStyle/>
          <a:p>
            <a:r>
              <a:rPr lang="en-US" dirty="0" smtClean="0"/>
              <a:t>CSR initiative integrated in the company’s business strategy</a:t>
            </a:r>
          </a:p>
          <a:p>
            <a:r>
              <a:rPr lang="en-US" dirty="0" smtClean="0"/>
              <a:t>CSR becomes the “naturally right way of doing things” with everybody at all levels of</a:t>
            </a:r>
            <a:r>
              <a:rPr lang="da-DK" dirty="0" smtClean="0"/>
              <a:t> the </a:t>
            </a:r>
            <a:r>
              <a:rPr lang="da-DK" dirty="0" err="1" smtClean="0"/>
              <a:t>company</a:t>
            </a:r>
            <a:r>
              <a:rPr lang="da-DK" dirty="0" smtClean="0"/>
              <a:t>.</a:t>
            </a:r>
          </a:p>
          <a:p>
            <a:r>
              <a:rPr lang="en-US" dirty="0" smtClean="0"/>
              <a:t>Commitment because everyone has a stake in the company’s CSR initiative</a:t>
            </a:r>
          </a:p>
          <a:p>
            <a:r>
              <a:rPr lang="en-US" dirty="0" smtClean="0"/>
              <a:t>Willingness on the part of all employees to </a:t>
            </a:r>
            <a:r>
              <a:rPr lang="da-DK" dirty="0" err="1" smtClean="0"/>
              <a:t>make</a:t>
            </a:r>
            <a:r>
              <a:rPr lang="da-DK" dirty="0" smtClean="0"/>
              <a:t> it </a:t>
            </a:r>
            <a:r>
              <a:rPr lang="da-DK" dirty="0" err="1" smtClean="0"/>
              <a:t>work</a:t>
            </a:r>
            <a:r>
              <a:rPr lang="da-DK" dirty="0" smtClean="0"/>
              <a:t>.</a:t>
            </a:r>
            <a:endParaRPr lang="da-DK"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571486"/>
            <a:ext cx="8572560" cy="857250"/>
          </a:xfrm>
        </p:spPr>
        <p:txBody>
          <a:bodyPr/>
          <a:lstStyle/>
          <a:p>
            <a:r>
              <a:rPr lang="da-DK" sz="2000" dirty="0" smtClean="0">
                <a:solidFill>
                  <a:prstClr val="black"/>
                </a:solidFill>
              </a:rPr>
              <a:t>CSR as </a:t>
            </a:r>
            <a:r>
              <a:rPr lang="da-DK" sz="2000" dirty="0" err="1" smtClean="0"/>
              <a:t>strategic</a:t>
            </a:r>
            <a:r>
              <a:rPr lang="da-DK" sz="2000" dirty="0" smtClean="0"/>
              <a:t> </a:t>
            </a:r>
            <a:r>
              <a:rPr lang="da-DK" sz="2000" dirty="0" err="1" smtClean="0">
                <a:solidFill>
                  <a:prstClr val="black"/>
                </a:solidFill>
              </a:rPr>
              <a:t>value</a:t>
            </a:r>
            <a:r>
              <a:rPr lang="da-DK" sz="2000" dirty="0" smtClean="0">
                <a:solidFill>
                  <a:prstClr val="black"/>
                </a:solidFill>
              </a:rPr>
              <a:t> </a:t>
            </a:r>
            <a:r>
              <a:rPr lang="da-DK" sz="2000" dirty="0" err="1" smtClean="0">
                <a:solidFill>
                  <a:prstClr val="black"/>
                </a:solidFill>
              </a:rPr>
              <a:t>creation</a:t>
            </a:r>
            <a:r>
              <a:rPr lang="da-DK" sz="2000" dirty="0" smtClean="0">
                <a:solidFill>
                  <a:prstClr val="black"/>
                </a:solidFill>
              </a:rPr>
              <a:t> </a:t>
            </a:r>
            <a:r>
              <a:rPr lang="da-DK" sz="2800" dirty="0" smtClean="0"/>
              <a:t/>
            </a:r>
            <a:br>
              <a:rPr lang="da-DK" sz="2800" dirty="0" smtClean="0"/>
            </a:br>
            <a:r>
              <a:rPr lang="da-DK" sz="2800" dirty="0" err="1" smtClean="0"/>
              <a:t>Strengthened</a:t>
            </a:r>
            <a:r>
              <a:rPr lang="da-DK" sz="2800" dirty="0" smtClean="0"/>
              <a:t> </a:t>
            </a:r>
            <a:r>
              <a:rPr lang="da-DK" sz="2800" dirty="0" err="1" smtClean="0"/>
              <a:t>employee</a:t>
            </a:r>
            <a:r>
              <a:rPr lang="da-DK" sz="2800" dirty="0" smtClean="0"/>
              <a:t> motivation and p</a:t>
            </a:r>
            <a:r>
              <a:rPr lang="en-US" sz="2800" dirty="0" err="1" smtClean="0"/>
              <a:t>roductivity</a:t>
            </a:r>
            <a:endParaRPr lang="da-DK" sz="2800" dirty="0"/>
          </a:p>
        </p:txBody>
      </p:sp>
      <p:sp>
        <p:nvSpPr>
          <p:cNvPr id="3" name="Pladsholder til indhold 2"/>
          <p:cNvSpPr>
            <a:spLocks noGrp="1"/>
          </p:cNvSpPr>
          <p:nvPr>
            <p:ph idx="1"/>
          </p:nvPr>
        </p:nvSpPr>
        <p:spPr/>
        <p:txBody>
          <a:bodyPr>
            <a:normAutofit fontScale="85000" lnSpcReduction="20000"/>
          </a:bodyPr>
          <a:lstStyle/>
          <a:p>
            <a:pPr>
              <a:buNone/>
            </a:pPr>
            <a:r>
              <a:rPr lang="en-US" dirty="0" smtClean="0"/>
              <a:t>Company: </a:t>
            </a:r>
          </a:p>
          <a:p>
            <a:r>
              <a:rPr lang="en-US" dirty="0" smtClean="0"/>
              <a:t>Solid and </a:t>
            </a:r>
            <a:r>
              <a:rPr lang="da-DK" dirty="0" err="1" smtClean="0"/>
              <a:t>morally</a:t>
            </a:r>
            <a:r>
              <a:rPr lang="da-DK" dirty="0" smtClean="0"/>
              <a:t> </a:t>
            </a:r>
            <a:r>
              <a:rPr lang="da-DK" dirty="0" err="1" smtClean="0"/>
              <a:t>responsible</a:t>
            </a:r>
            <a:r>
              <a:rPr lang="da-DK" dirty="0" smtClean="0"/>
              <a:t> </a:t>
            </a:r>
            <a:r>
              <a:rPr lang="da-DK" dirty="0" err="1" smtClean="0"/>
              <a:t>company</a:t>
            </a:r>
            <a:r>
              <a:rPr lang="da-DK" dirty="0" smtClean="0"/>
              <a:t> </a:t>
            </a:r>
            <a:r>
              <a:rPr lang="da-DK" dirty="0" err="1" smtClean="0"/>
              <a:t>values</a:t>
            </a:r>
            <a:r>
              <a:rPr lang="da-DK" dirty="0" smtClean="0"/>
              <a:t> and </a:t>
            </a:r>
            <a:r>
              <a:rPr lang="en-US" dirty="0" smtClean="0"/>
              <a:t>business strategies </a:t>
            </a:r>
          </a:p>
          <a:p>
            <a:pPr>
              <a:buNone/>
            </a:pPr>
            <a:r>
              <a:rPr lang="en-US" dirty="0" smtClean="0"/>
              <a:t>Employees:  </a:t>
            </a:r>
          </a:p>
          <a:p>
            <a:r>
              <a:rPr lang="en-US" dirty="0" smtClean="0"/>
              <a:t>Not just about making profit, Company is concerned </a:t>
            </a:r>
            <a:r>
              <a:rPr lang="da-DK" dirty="0" err="1" smtClean="0"/>
              <a:t>about</a:t>
            </a:r>
            <a:r>
              <a:rPr lang="da-DK" dirty="0" smtClean="0"/>
              <a:t> </a:t>
            </a:r>
            <a:r>
              <a:rPr lang="da-DK" dirty="0" err="1" smtClean="0"/>
              <a:t>our</a:t>
            </a:r>
            <a:r>
              <a:rPr lang="da-DK" dirty="0" smtClean="0"/>
              <a:t> </a:t>
            </a:r>
            <a:r>
              <a:rPr lang="da-DK" dirty="0" err="1" smtClean="0"/>
              <a:t>welfare</a:t>
            </a:r>
            <a:r>
              <a:rPr lang="da-DK" dirty="0" smtClean="0"/>
              <a:t>.</a:t>
            </a:r>
          </a:p>
          <a:p>
            <a:r>
              <a:rPr lang="en-US" dirty="0" smtClean="0"/>
              <a:t>Strengthened </a:t>
            </a:r>
            <a:r>
              <a:rPr lang="da-DK" dirty="0" smtClean="0"/>
              <a:t>motivation, </a:t>
            </a:r>
            <a:r>
              <a:rPr lang="da-DK" dirty="0" err="1" smtClean="0"/>
              <a:t>satisfaction</a:t>
            </a:r>
            <a:r>
              <a:rPr lang="da-DK" dirty="0" smtClean="0"/>
              <a:t>, </a:t>
            </a:r>
            <a:r>
              <a:rPr lang="en-US" dirty="0" smtClean="0"/>
              <a:t>productivity and loyalty of the workers. </a:t>
            </a:r>
          </a:p>
          <a:p>
            <a:pPr>
              <a:buNone/>
            </a:pPr>
            <a:r>
              <a:rPr lang="en-US" dirty="0" smtClean="0"/>
              <a:t>Result: </a:t>
            </a:r>
          </a:p>
          <a:p>
            <a:r>
              <a:rPr lang="da-DK" dirty="0" err="1" smtClean="0"/>
              <a:t>Low</a:t>
            </a:r>
            <a:r>
              <a:rPr lang="da-DK" dirty="0" smtClean="0"/>
              <a:t> </a:t>
            </a:r>
            <a:r>
              <a:rPr lang="da-DK" dirty="0" err="1" smtClean="0"/>
              <a:t>turnover</a:t>
            </a:r>
            <a:r>
              <a:rPr lang="da-DK" dirty="0" smtClean="0"/>
              <a:t>, </a:t>
            </a:r>
            <a:r>
              <a:rPr lang="da-DK" dirty="0" err="1" smtClean="0"/>
              <a:t>reduced</a:t>
            </a:r>
            <a:r>
              <a:rPr lang="da-DK" dirty="0" smtClean="0"/>
              <a:t> </a:t>
            </a:r>
            <a:r>
              <a:rPr lang="en-US" dirty="0" smtClean="0"/>
              <a:t>absenteeism, motivation and loyalty </a:t>
            </a:r>
          </a:p>
          <a:p>
            <a:r>
              <a:rPr lang="en-US" dirty="0" smtClean="0"/>
              <a:t>Attract and </a:t>
            </a:r>
            <a:r>
              <a:rPr lang="da-DK" dirty="0" err="1" smtClean="0"/>
              <a:t>retain</a:t>
            </a:r>
            <a:r>
              <a:rPr lang="da-DK" dirty="0" smtClean="0"/>
              <a:t> the </a:t>
            </a:r>
            <a:r>
              <a:rPr lang="da-DK" dirty="0" err="1" smtClean="0"/>
              <a:t>best</a:t>
            </a:r>
            <a:r>
              <a:rPr lang="da-DK" dirty="0" smtClean="0"/>
              <a:t> and </a:t>
            </a:r>
            <a:r>
              <a:rPr lang="da-DK" dirty="0" err="1" smtClean="0"/>
              <a:t>high-skilled</a:t>
            </a:r>
            <a:r>
              <a:rPr lang="da-DK" dirty="0" smtClean="0"/>
              <a:t> </a:t>
            </a:r>
            <a:r>
              <a:rPr lang="da-DK" dirty="0" err="1" smtClean="0"/>
              <a:t>workers</a:t>
            </a:r>
            <a:r>
              <a:rPr lang="da-DK" dirty="0" smtClean="0"/>
              <a:t>.</a:t>
            </a:r>
            <a:endParaRPr lang="da-DK"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282" y="571486"/>
            <a:ext cx="8715436" cy="857250"/>
          </a:xfrm>
        </p:spPr>
        <p:txBody>
          <a:bodyPr/>
          <a:lstStyle/>
          <a:p>
            <a:r>
              <a:rPr lang="da-DK" sz="2000" dirty="0" smtClean="0">
                <a:solidFill>
                  <a:prstClr val="black"/>
                </a:solidFill>
              </a:rPr>
              <a:t>CSR as</a:t>
            </a:r>
            <a:r>
              <a:rPr lang="da-DK" sz="2000" dirty="0" smtClean="0"/>
              <a:t> </a:t>
            </a:r>
            <a:r>
              <a:rPr lang="da-DK" sz="2000" dirty="0" err="1" smtClean="0"/>
              <a:t>strategic</a:t>
            </a:r>
            <a:r>
              <a:rPr lang="da-DK" sz="2000" dirty="0" smtClean="0">
                <a:solidFill>
                  <a:prstClr val="black"/>
                </a:solidFill>
              </a:rPr>
              <a:t> </a:t>
            </a:r>
            <a:r>
              <a:rPr lang="da-DK" sz="2000" dirty="0" err="1" smtClean="0">
                <a:solidFill>
                  <a:prstClr val="black"/>
                </a:solidFill>
              </a:rPr>
              <a:t>value</a:t>
            </a:r>
            <a:r>
              <a:rPr lang="da-DK" sz="2000" dirty="0" smtClean="0">
                <a:solidFill>
                  <a:prstClr val="black"/>
                </a:solidFill>
              </a:rPr>
              <a:t> </a:t>
            </a:r>
            <a:r>
              <a:rPr lang="da-DK" sz="2000" dirty="0" err="1" smtClean="0">
                <a:solidFill>
                  <a:prstClr val="black"/>
                </a:solidFill>
              </a:rPr>
              <a:t>creation</a:t>
            </a:r>
            <a:r>
              <a:rPr lang="da-DK" sz="2000" dirty="0" smtClean="0">
                <a:solidFill>
                  <a:prstClr val="black"/>
                </a:solidFill>
              </a:rPr>
              <a:t> </a:t>
            </a:r>
            <a:r>
              <a:rPr lang="da-DK" dirty="0" smtClean="0">
                <a:solidFill>
                  <a:prstClr val="black"/>
                </a:solidFill>
              </a:rPr>
              <a:t/>
            </a:r>
            <a:br>
              <a:rPr lang="da-DK" dirty="0" smtClean="0">
                <a:solidFill>
                  <a:prstClr val="black"/>
                </a:solidFill>
              </a:rPr>
            </a:br>
            <a:r>
              <a:rPr lang="en-US" dirty="0" smtClean="0"/>
              <a:t>More effective use </a:t>
            </a:r>
            <a:r>
              <a:rPr lang="da-DK" dirty="0" smtClean="0"/>
              <a:t>of </a:t>
            </a:r>
            <a:r>
              <a:rPr lang="da-DK" dirty="0" err="1" smtClean="0"/>
              <a:t>resources</a:t>
            </a:r>
            <a:r>
              <a:rPr lang="da-DK" dirty="0" smtClean="0"/>
              <a:t> – </a:t>
            </a:r>
            <a:r>
              <a:rPr lang="da-DK" dirty="0" err="1" smtClean="0"/>
              <a:t>reduced</a:t>
            </a:r>
            <a:r>
              <a:rPr lang="da-DK" dirty="0" smtClean="0"/>
              <a:t> </a:t>
            </a:r>
            <a:r>
              <a:rPr lang="da-DK" dirty="0" err="1" smtClean="0"/>
              <a:t>cost</a:t>
            </a:r>
            <a:endParaRPr lang="da-DK" dirty="0"/>
          </a:p>
        </p:txBody>
      </p:sp>
      <p:sp>
        <p:nvSpPr>
          <p:cNvPr id="3" name="Pladsholder til indhold 2"/>
          <p:cNvSpPr>
            <a:spLocks noGrp="1"/>
          </p:cNvSpPr>
          <p:nvPr>
            <p:ph idx="1"/>
          </p:nvPr>
        </p:nvSpPr>
        <p:spPr/>
        <p:txBody>
          <a:bodyPr>
            <a:normAutofit/>
          </a:bodyPr>
          <a:lstStyle/>
          <a:p>
            <a:r>
              <a:rPr lang="en-US" dirty="0" smtClean="0"/>
              <a:t>Commitment to sustainable use of resources and a sustainable waste policy</a:t>
            </a:r>
          </a:p>
          <a:p>
            <a:r>
              <a:rPr lang="en-US" dirty="0" smtClean="0"/>
              <a:t>CSR makes employees more effective and more efficient in utilizing scarce company resources </a:t>
            </a:r>
          </a:p>
          <a:p>
            <a:r>
              <a:rPr lang="en-US" dirty="0" smtClean="0"/>
              <a:t>Business cost on water, energy, materials used in production etc. can be reduced </a:t>
            </a:r>
            <a:r>
              <a:rPr lang="da-DK" dirty="0" err="1" smtClean="0"/>
              <a:t>considerably</a:t>
            </a:r>
            <a:endParaRPr lang="da-DK"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571486"/>
            <a:ext cx="9144000" cy="857250"/>
          </a:xfrm>
        </p:spPr>
        <p:txBody>
          <a:bodyPr/>
          <a:lstStyle/>
          <a:p>
            <a:r>
              <a:rPr lang="da-DK" sz="2000" dirty="0" smtClean="0">
                <a:solidFill>
                  <a:prstClr val="black"/>
                </a:solidFill>
              </a:rPr>
              <a:t>CSR as</a:t>
            </a:r>
            <a:r>
              <a:rPr lang="da-DK" sz="2000" dirty="0" smtClean="0"/>
              <a:t> </a:t>
            </a:r>
            <a:r>
              <a:rPr lang="da-DK" sz="2000" dirty="0" err="1" smtClean="0"/>
              <a:t>strategic</a:t>
            </a:r>
            <a:r>
              <a:rPr lang="da-DK" sz="2000" dirty="0" smtClean="0">
                <a:solidFill>
                  <a:prstClr val="black"/>
                </a:solidFill>
              </a:rPr>
              <a:t> </a:t>
            </a:r>
            <a:r>
              <a:rPr lang="da-DK" sz="2000" dirty="0" err="1" smtClean="0">
                <a:solidFill>
                  <a:prstClr val="black"/>
                </a:solidFill>
              </a:rPr>
              <a:t>value</a:t>
            </a:r>
            <a:r>
              <a:rPr lang="da-DK" sz="2000" dirty="0" smtClean="0">
                <a:solidFill>
                  <a:prstClr val="black"/>
                </a:solidFill>
              </a:rPr>
              <a:t> </a:t>
            </a:r>
            <a:r>
              <a:rPr lang="da-DK" sz="2000" dirty="0" err="1" smtClean="0">
                <a:solidFill>
                  <a:prstClr val="black"/>
                </a:solidFill>
              </a:rPr>
              <a:t>creation</a:t>
            </a:r>
            <a:r>
              <a:rPr lang="da-DK" dirty="0" smtClean="0">
                <a:solidFill>
                  <a:prstClr val="black"/>
                </a:solidFill>
              </a:rPr>
              <a:t> </a:t>
            </a:r>
            <a:br>
              <a:rPr lang="da-DK" dirty="0" smtClean="0">
                <a:solidFill>
                  <a:prstClr val="black"/>
                </a:solidFill>
              </a:rPr>
            </a:br>
            <a:r>
              <a:rPr lang="da-DK" dirty="0" err="1" smtClean="0"/>
              <a:t>Strengthened</a:t>
            </a:r>
            <a:r>
              <a:rPr lang="da-DK" dirty="0" smtClean="0"/>
              <a:t> </a:t>
            </a:r>
            <a:r>
              <a:rPr lang="da-DK" dirty="0" err="1" smtClean="0"/>
              <a:t>Customer</a:t>
            </a:r>
            <a:r>
              <a:rPr lang="da-DK" dirty="0" smtClean="0"/>
              <a:t> – Business </a:t>
            </a:r>
            <a:r>
              <a:rPr lang="da-DK" dirty="0" err="1" smtClean="0"/>
              <a:t>Relationship</a:t>
            </a:r>
            <a:endParaRPr lang="da-DK" dirty="0"/>
          </a:p>
        </p:txBody>
      </p:sp>
      <p:sp>
        <p:nvSpPr>
          <p:cNvPr id="3" name="Pladsholder til indhold 2"/>
          <p:cNvSpPr>
            <a:spLocks noGrp="1"/>
          </p:cNvSpPr>
          <p:nvPr>
            <p:ph idx="1"/>
          </p:nvPr>
        </p:nvSpPr>
        <p:spPr/>
        <p:txBody>
          <a:bodyPr>
            <a:normAutofit/>
          </a:bodyPr>
          <a:lstStyle/>
          <a:p>
            <a:r>
              <a:rPr lang="en-US" dirty="0" smtClean="0"/>
              <a:t>CSR strengthens the relationship with your customers</a:t>
            </a:r>
          </a:p>
          <a:p>
            <a:r>
              <a:rPr lang="en-US" dirty="0" smtClean="0"/>
              <a:t>CSR increasingly important in value chain</a:t>
            </a:r>
          </a:p>
          <a:p>
            <a:r>
              <a:rPr lang="en-US" dirty="0" smtClean="0"/>
              <a:t>Your own CSR policy, building the community will create repeat costumers</a:t>
            </a:r>
          </a:p>
          <a:p>
            <a:r>
              <a:rPr lang="en-US" dirty="0" smtClean="0"/>
              <a:t>Raising sales and retain the company’s customer base</a:t>
            </a:r>
            <a:endParaRPr lang="da-DK"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282" y="571486"/>
            <a:ext cx="8715436" cy="857250"/>
          </a:xfrm>
        </p:spPr>
        <p:txBody>
          <a:bodyPr/>
          <a:lstStyle/>
          <a:p>
            <a:r>
              <a:rPr lang="da-DK" sz="2000" dirty="0" smtClean="0">
                <a:solidFill>
                  <a:prstClr val="black"/>
                </a:solidFill>
              </a:rPr>
              <a:t>CSR as</a:t>
            </a:r>
            <a:r>
              <a:rPr lang="da-DK" sz="2000" dirty="0" smtClean="0"/>
              <a:t> </a:t>
            </a:r>
            <a:r>
              <a:rPr lang="da-DK" sz="2000" dirty="0" err="1" smtClean="0"/>
              <a:t>strategic</a:t>
            </a:r>
            <a:r>
              <a:rPr lang="da-DK" sz="2000" dirty="0" smtClean="0">
                <a:solidFill>
                  <a:prstClr val="black"/>
                </a:solidFill>
              </a:rPr>
              <a:t> </a:t>
            </a:r>
            <a:r>
              <a:rPr lang="da-DK" sz="2000" dirty="0" err="1" smtClean="0">
                <a:solidFill>
                  <a:prstClr val="black"/>
                </a:solidFill>
              </a:rPr>
              <a:t>value</a:t>
            </a:r>
            <a:r>
              <a:rPr lang="da-DK" sz="2000" dirty="0" smtClean="0">
                <a:solidFill>
                  <a:prstClr val="black"/>
                </a:solidFill>
              </a:rPr>
              <a:t> </a:t>
            </a:r>
            <a:r>
              <a:rPr lang="da-DK" sz="2000" dirty="0" err="1" smtClean="0">
                <a:solidFill>
                  <a:prstClr val="black"/>
                </a:solidFill>
              </a:rPr>
              <a:t>creation</a:t>
            </a:r>
            <a:r>
              <a:rPr lang="da-DK" sz="2000" dirty="0" smtClean="0">
                <a:solidFill>
                  <a:prstClr val="black"/>
                </a:solidFill>
              </a:rPr>
              <a:t> </a:t>
            </a:r>
            <a:r>
              <a:rPr lang="da-DK" dirty="0" smtClean="0">
                <a:solidFill>
                  <a:prstClr val="black"/>
                </a:solidFill>
              </a:rPr>
              <a:t/>
            </a:r>
            <a:br>
              <a:rPr lang="da-DK" dirty="0" smtClean="0">
                <a:solidFill>
                  <a:prstClr val="black"/>
                </a:solidFill>
              </a:rPr>
            </a:br>
            <a:r>
              <a:rPr lang="en-US" dirty="0" smtClean="0"/>
              <a:t>Attract Socially Responsible Investments (SRIs)</a:t>
            </a:r>
            <a:endParaRPr lang="da-DK" dirty="0"/>
          </a:p>
        </p:txBody>
      </p:sp>
      <p:sp>
        <p:nvSpPr>
          <p:cNvPr id="3" name="Pladsholder til indhold 2"/>
          <p:cNvSpPr>
            <a:spLocks noGrp="1"/>
          </p:cNvSpPr>
          <p:nvPr>
            <p:ph idx="1"/>
          </p:nvPr>
        </p:nvSpPr>
        <p:spPr/>
        <p:txBody>
          <a:bodyPr>
            <a:normAutofit lnSpcReduction="10000"/>
          </a:bodyPr>
          <a:lstStyle/>
          <a:p>
            <a:r>
              <a:rPr lang="en-US" dirty="0" smtClean="0"/>
              <a:t>“Socially Responsible Investing” is growing into a widely-followed </a:t>
            </a:r>
            <a:r>
              <a:rPr lang="da-DK" dirty="0" err="1" smtClean="0"/>
              <a:t>practice</a:t>
            </a:r>
            <a:r>
              <a:rPr lang="da-DK" dirty="0" smtClean="0"/>
              <a:t> </a:t>
            </a:r>
            <a:r>
              <a:rPr lang="da-DK" dirty="0" err="1" smtClean="0"/>
              <a:t>with</a:t>
            </a:r>
            <a:r>
              <a:rPr lang="da-DK" dirty="0" smtClean="0"/>
              <a:t> the </a:t>
            </a:r>
            <a:r>
              <a:rPr lang="da-DK" dirty="0" err="1" smtClean="0"/>
              <a:t>growth</a:t>
            </a:r>
            <a:r>
              <a:rPr lang="da-DK" dirty="0" smtClean="0"/>
              <a:t> of CSR.</a:t>
            </a:r>
          </a:p>
          <a:p>
            <a:r>
              <a:rPr lang="en-US" dirty="0" smtClean="0"/>
              <a:t>Opportunities for becoming preferred partners </a:t>
            </a:r>
          </a:p>
          <a:p>
            <a:pPr lvl="1"/>
            <a:r>
              <a:rPr lang="en-US" dirty="0" smtClean="0"/>
              <a:t>In some countries, even in public procurement and/or tendering processes, the state requires </a:t>
            </a:r>
            <a:r>
              <a:rPr lang="en-US" dirty="0" err="1" smtClean="0"/>
              <a:t>tenderers</a:t>
            </a:r>
            <a:r>
              <a:rPr lang="en-US" dirty="0" smtClean="0"/>
              <a:t> to have their social, </a:t>
            </a:r>
            <a:r>
              <a:rPr lang="da-DK" dirty="0" err="1" smtClean="0"/>
              <a:t>environmental</a:t>
            </a:r>
            <a:r>
              <a:rPr lang="da-DK" dirty="0" smtClean="0"/>
              <a:t> performance </a:t>
            </a:r>
            <a:r>
              <a:rPr lang="da-DK" dirty="0" err="1" smtClean="0"/>
              <a:t>evaluated</a:t>
            </a:r>
            <a:r>
              <a:rPr lang="da-DK" dirty="0" smtClean="0"/>
              <a:t>.</a:t>
            </a:r>
          </a:p>
          <a:p>
            <a:r>
              <a:rPr lang="en-US" dirty="0" smtClean="0"/>
              <a:t>Investments institutions beginning to look at other considerations in financing, in particular the company’s record of social </a:t>
            </a:r>
            <a:r>
              <a:rPr lang="da-DK" dirty="0" err="1" smtClean="0"/>
              <a:t>responsibility</a:t>
            </a:r>
            <a:r>
              <a:rPr lang="da-DK"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a-DK" dirty="0" err="1" smtClean="0"/>
              <a:t>Like</a:t>
            </a:r>
            <a:r>
              <a:rPr lang="da-DK" dirty="0" smtClean="0"/>
              <a:t> a </a:t>
            </a:r>
            <a:r>
              <a:rPr lang="da-DK" dirty="0" err="1" smtClean="0"/>
              <a:t>Russian</a:t>
            </a:r>
            <a:r>
              <a:rPr lang="da-DK" dirty="0" smtClean="0"/>
              <a:t> </a:t>
            </a:r>
            <a:r>
              <a:rPr lang="da-DK" dirty="0" err="1" smtClean="0"/>
              <a:t>Doll</a:t>
            </a:r>
            <a:endParaRPr lang="da-DK" dirty="0"/>
          </a:p>
        </p:txBody>
      </p:sp>
      <p:sp>
        <p:nvSpPr>
          <p:cNvPr id="6" name="Pladsholder til indhold 5"/>
          <p:cNvSpPr>
            <a:spLocks noGrp="1"/>
          </p:cNvSpPr>
          <p:nvPr>
            <p:ph idx="1"/>
          </p:nvPr>
        </p:nvSpPr>
        <p:spPr/>
        <p:txBody>
          <a:bodyPr/>
          <a:lstStyle/>
          <a:p>
            <a:pPr>
              <a:buNone/>
            </a:pPr>
            <a:r>
              <a:rPr lang="en-US" dirty="0" smtClean="0"/>
              <a:t>CSR as strategic value creation also contains </a:t>
            </a:r>
          </a:p>
          <a:p>
            <a:r>
              <a:rPr lang="en-US" dirty="0" smtClean="0"/>
              <a:t>Risk management</a:t>
            </a:r>
          </a:p>
          <a:p>
            <a:r>
              <a:rPr lang="en-US" dirty="0" smtClean="0"/>
              <a:t>Compliance</a:t>
            </a:r>
          </a:p>
          <a:p>
            <a:r>
              <a:rPr lang="en-US" dirty="0" err="1" smtClean="0"/>
              <a:t>Philantrophy</a:t>
            </a:r>
            <a:endParaRPr lang="en-US" dirty="0" smtClean="0"/>
          </a:p>
          <a:p>
            <a:endParaRPr lang="da-DK"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CSR gives differentiation and </a:t>
            </a:r>
            <a:r>
              <a:rPr lang="da-DK" dirty="0" err="1" smtClean="0"/>
              <a:t>competetive</a:t>
            </a:r>
            <a:r>
              <a:rPr lang="da-DK" dirty="0" smtClean="0"/>
              <a:t> </a:t>
            </a:r>
            <a:r>
              <a:rPr lang="da-DK" dirty="0" err="1" smtClean="0"/>
              <a:t>edge</a:t>
            </a:r>
            <a:endParaRPr lang="da-DK" dirty="0"/>
          </a:p>
        </p:txBody>
      </p:sp>
      <p:sp>
        <p:nvSpPr>
          <p:cNvPr id="3" name="Pladsholder til indhold 2"/>
          <p:cNvSpPr>
            <a:spLocks noGrp="1"/>
          </p:cNvSpPr>
          <p:nvPr>
            <p:ph idx="1"/>
          </p:nvPr>
        </p:nvSpPr>
        <p:spPr/>
        <p:txBody>
          <a:bodyPr>
            <a:normAutofit lnSpcReduction="10000"/>
          </a:bodyPr>
          <a:lstStyle/>
          <a:p>
            <a:r>
              <a:rPr lang="en-US" dirty="0" smtClean="0"/>
              <a:t>An enterprise can deliberately differentiate itself from its competitors through CSR</a:t>
            </a:r>
          </a:p>
          <a:p>
            <a:r>
              <a:rPr lang="en-US" dirty="0" smtClean="0"/>
              <a:t>Business stakeholders informed on why it stands out from the rest of the competition</a:t>
            </a:r>
          </a:p>
          <a:p>
            <a:r>
              <a:rPr lang="en-US" dirty="0" smtClean="0"/>
              <a:t>Institutionalizing CSR as a real and continuing commitment to improving the quality of life of its workforce and their families, its local community, and the society at large makes you stand out even in the face of competition.</a:t>
            </a:r>
            <a:endParaRPr lang="da-DK"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CSR is </a:t>
            </a:r>
            <a:r>
              <a:rPr lang="da-DK" dirty="0" err="1" smtClean="0"/>
              <a:t>becoming</a:t>
            </a:r>
            <a:r>
              <a:rPr lang="da-DK" dirty="0" smtClean="0"/>
              <a:t> </a:t>
            </a:r>
            <a:r>
              <a:rPr lang="da-DK" dirty="0" err="1" smtClean="0"/>
              <a:t>institutionalized</a:t>
            </a:r>
            <a:endParaRPr lang="da-DK" dirty="0"/>
          </a:p>
        </p:txBody>
      </p:sp>
      <p:sp>
        <p:nvSpPr>
          <p:cNvPr id="3" name="Pladsholder til indhold 2"/>
          <p:cNvSpPr>
            <a:spLocks noGrp="1"/>
          </p:cNvSpPr>
          <p:nvPr>
            <p:ph idx="1"/>
          </p:nvPr>
        </p:nvSpPr>
        <p:spPr/>
        <p:txBody>
          <a:bodyPr>
            <a:normAutofit fontScale="77500" lnSpcReduction="20000"/>
          </a:bodyPr>
          <a:lstStyle/>
          <a:p>
            <a:r>
              <a:rPr lang="da-DK" dirty="0" err="1" smtClean="0"/>
              <a:t>Anticipating</a:t>
            </a:r>
            <a:r>
              <a:rPr lang="da-DK" dirty="0" smtClean="0"/>
              <a:t> Future </a:t>
            </a:r>
            <a:r>
              <a:rPr lang="da-DK" dirty="0" err="1" smtClean="0"/>
              <a:t>Possible</a:t>
            </a:r>
            <a:r>
              <a:rPr lang="da-DK" dirty="0" smtClean="0"/>
              <a:t> </a:t>
            </a:r>
            <a:r>
              <a:rPr lang="da-DK" dirty="0" err="1" smtClean="0"/>
              <a:t>Legislation</a:t>
            </a:r>
            <a:endParaRPr lang="da-DK" dirty="0" smtClean="0"/>
          </a:p>
          <a:p>
            <a:r>
              <a:rPr lang="en-US" dirty="0" smtClean="0"/>
              <a:t>UN guiding principles and other internationally – accepted principles and guidelines are slowly becoming incorporated into national action plans and legislation.</a:t>
            </a:r>
          </a:p>
          <a:p>
            <a:pPr lvl="1"/>
            <a:r>
              <a:rPr lang="en-US" dirty="0" smtClean="0"/>
              <a:t>The </a:t>
            </a:r>
            <a:r>
              <a:rPr lang="en-US" b="1" dirty="0" smtClean="0"/>
              <a:t>EU </a:t>
            </a:r>
            <a:r>
              <a:rPr lang="en-US" b="1" dirty="0" err="1" smtClean="0"/>
              <a:t>Commision</a:t>
            </a:r>
            <a:r>
              <a:rPr lang="en-US" b="1" dirty="0" smtClean="0"/>
              <a:t> </a:t>
            </a:r>
            <a:r>
              <a:rPr lang="en-US" dirty="0" smtClean="0"/>
              <a:t>has passed a requirement for public interest entities to report on sustainability in their yearly financial reports from 2018. </a:t>
            </a:r>
          </a:p>
          <a:p>
            <a:pPr lvl="1"/>
            <a:r>
              <a:rPr lang="en-US" dirty="0" smtClean="0"/>
              <a:t>The </a:t>
            </a:r>
            <a:r>
              <a:rPr lang="en-US" b="1" dirty="0" smtClean="0"/>
              <a:t>UK</a:t>
            </a:r>
            <a:r>
              <a:rPr lang="en-US" dirty="0" smtClean="0"/>
              <a:t> just passed the Social Value Act, which places great emphasis on business social standards and evaluation of impact in public procurement and </a:t>
            </a:r>
            <a:r>
              <a:rPr lang="da-DK" dirty="0" err="1" smtClean="0"/>
              <a:t>tendering</a:t>
            </a:r>
            <a:r>
              <a:rPr lang="da-DK" dirty="0" smtClean="0"/>
              <a:t> </a:t>
            </a:r>
            <a:r>
              <a:rPr lang="da-DK" dirty="0" err="1" smtClean="0"/>
              <a:t>processes</a:t>
            </a:r>
            <a:r>
              <a:rPr lang="da-DK" dirty="0" smtClean="0"/>
              <a:t>.</a:t>
            </a:r>
          </a:p>
          <a:p>
            <a:pPr lvl="1"/>
            <a:r>
              <a:rPr lang="en-US" dirty="0" smtClean="0"/>
              <a:t>In the </a:t>
            </a:r>
            <a:r>
              <a:rPr lang="en-US" b="1" dirty="0" smtClean="0"/>
              <a:t>Philippines</a:t>
            </a:r>
            <a:r>
              <a:rPr lang="en-US" dirty="0" smtClean="0"/>
              <a:t>, a Corporate Social Responsibility Bill has recently been approved by the Philippines House of representatives aimed at institutionalizing CSR among large tax payers </a:t>
            </a:r>
            <a:r>
              <a:rPr lang="da-DK" dirty="0" smtClean="0"/>
              <a:t>and </a:t>
            </a:r>
            <a:r>
              <a:rPr lang="da-DK" dirty="0" err="1" smtClean="0"/>
              <a:t>providing</a:t>
            </a:r>
            <a:r>
              <a:rPr lang="da-DK" dirty="0" smtClean="0"/>
              <a:t> </a:t>
            </a:r>
            <a:r>
              <a:rPr lang="da-DK" dirty="0" err="1" smtClean="0"/>
              <a:t>incentives</a:t>
            </a:r>
            <a:r>
              <a:rPr lang="da-DK" dirty="0" smtClean="0"/>
              <a:t> </a:t>
            </a:r>
            <a:r>
              <a:rPr lang="da-DK" dirty="0" err="1" smtClean="0"/>
              <a:t>thereof</a:t>
            </a:r>
            <a:r>
              <a:rPr lang="da-DK" dirty="0" smtClean="0"/>
              <a:t>.</a:t>
            </a:r>
          </a:p>
          <a:p>
            <a:pPr lvl="1"/>
            <a:r>
              <a:rPr lang="en-US" b="1" dirty="0" smtClean="0"/>
              <a:t>India’s</a:t>
            </a:r>
            <a:r>
              <a:rPr lang="en-US" dirty="0" smtClean="0"/>
              <a:t>  ‘2 Percent Bill’ requires large companies to spend at least 2 percent of their profits every year on corporate social responsibility (CSR).</a:t>
            </a:r>
            <a:endParaRPr lang="da-DK"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Business case for CSR</a:t>
            </a:r>
            <a:endParaRPr lang="da-DK" dirty="0"/>
          </a:p>
        </p:txBody>
      </p:sp>
      <p:sp>
        <p:nvSpPr>
          <p:cNvPr id="3" name="Pladsholder til indhold 2"/>
          <p:cNvSpPr>
            <a:spLocks noGrp="1"/>
          </p:cNvSpPr>
          <p:nvPr>
            <p:ph idx="1"/>
          </p:nvPr>
        </p:nvSpPr>
        <p:spPr/>
        <p:txBody>
          <a:bodyPr>
            <a:normAutofit fontScale="70000" lnSpcReduction="20000"/>
          </a:bodyPr>
          <a:lstStyle/>
          <a:p>
            <a:r>
              <a:rPr lang="da-DK" dirty="0" err="1" smtClean="0"/>
              <a:t>Better</a:t>
            </a:r>
            <a:r>
              <a:rPr lang="da-DK" dirty="0" smtClean="0"/>
              <a:t> </a:t>
            </a:r>
            <a:r>
              <a:rPr lang="da-DK" dirty="0" err="1" smtClean="0"/>
              <a:t>risk</a:t>
            </a:r>
            <a:r>
              <a:rPr lang="da-DK" dirty="0" smtClean="0"/>
              <a:t> management</a:t>
            </a:r>
          </a:p>
          <a:p>
            <a:r>
              <a:rPr lang="da-DK" dirty="0" err="1" smtClean="0"/>
              <a:t>Secured</a:t>
            </a:r>
            <a:r>
              <a:rPr lang="da-DK" dirty="0" smtClean="0"/>
              <a:t> social </a:t>
            </a:r>
            <a:r>
              <a:rPr lang="da-DK" dirty="0" err="1" smtClean="0"/>
              <a:t>license</a:t>
            </a:r>
            <a:r>
              <a:rPr lang="da-DK" dirty="0" smtClean="0"/>
              <a:t> to </a:t>
            </a:r>
            <a:r>
              <a:rPr lang="da-DK" dirty="0" err="1" smtClean="0"/>
              <a:t>operate</a:t>
            </a:r>
            <a:endParaRPr lang="da-DK" dirty="0" smtClean="0"/>
          </a:p>
          <a:p>
            <a:endParaRPr lang="da-DK" dirty="0" smtClean="0"/>
          </a:p>
          <a:p>
            <a:r>
              <a:rPr lang="da-DK" dirty="0" err="1" smtClean="0"/>
              <a:t>Strengthened</a:t>
            </a:r>
            <a:r>
              <a:rPr lang="da-DK" dirty="0" smtClean="0"/>
              <a:t> motivation, </a:t>
            </a:r>
            <a:r>
              <a:rPr lang="da-DK" dirty="0" err="1" smtClean="0"/>
              <a:t>satisfaction</a:t>
            </a:r>
            <a:r>
              <a:rPr lang="da-DK" dirty="0" smtClean="0"/>
              <a:t>, </a:t>
            </a:r>
            <a:r>
              <a:rPr lang="en-US" dirty="0" smtClean="0"/>
              <a:t>productivity and loyalty of employees</a:t>
            </a:r>
          </a:p>
          <a:p>
            <a:r>
              <a:rPr lang="en-US" dirty="0" smtClean="0"/>
              <a:t>Attracting/retaining the best and high-skilled </a:t>
            </a:r>
            <a:r>
              <a:rPr lang="da-DK" dirty="0" err="1" smtClean="0"/>
              <a:t>workers</a:t>
            </a:r>
            <a:endParaRPr lang="da-DK" dirty="0" smtClean="0"/>
          </a:p>
          <a:p>
            <a:r>
              <a:rPr lang="en-US" dirty="0" smtClean="0"/>
              <a:t>Creates A better reputation /brand value</a:t>
            </a:r>
          </a:p>
          <a:p>
            <a:r>
              <a:rPr lang="en-US" dirty="0" smtClean="0"/>
              <a:t>Reduced cost as a result of more effective use </a:t>
            </a:r>
            <a:r>
              <a:rPr lang="da-DK" dirty="0" smtClean="0"/>
              <a:t>of </a:t>
            </a:r>
            <a:r>
              <a:rPr lang="da-DK" dirty="0" err="1" smtClean="0"/>
              <a:t>resources</a:t>
            </a:r>
            <a:endParaRPr lang="da-DK" dirty="0" smtClean="0"/>
          </a:p>
          <a:p>
            <a:r>
              <a:rPr lang="da-DK" dirty="0" err="1" smtClean="0"/>
              <a:t>Strengthened</a:t>
            </a:r>
            <a:r>
              <a:rPr lang="da-DK" dirty="0" smtClean="0"/>
              <a:t> </a:t>
            </a:r>
            <a:r>
              <a:rPr lang="da-DK" dirty="0" err="1" smtClean="0"/>
              <a:t>customer</a:t>
            </a:r>
            <a:r>
              <a:rPr lang="da-DK" dirty="0" smtClean="0"/>
              <a:t> – business </a:t>
            </a:r>
            <a:r>
              <a:rPr lang="da-DK" dirty="0" err="1" smtClean="0"/>
              <a:t>relationship</a:t>
            </a:r>
            <a:endParaRPr lang="da-DK" dirty="0" smtClean="0"/>
          </a:p>
          <a:p>
            <a:r>
              <a:rPr lang="en-US" dirty="0" smtClean="0"/>
              <a:t>Attract socially responsible investments (SRIs)</a:t>
            </a:r>
          </a:p>
          <a:p>
            <a:r>
              <a:rPr lang="en-US" dirty="0" smtClean="0"/>
              <a:t>Creates opportunities for becoming a preferred </a:t>
            </a:r>
            <a:r>
              <a:rPr lang="da-DK" dirty="0" smtClean="0"/>
              <a:t>partner</a:t>
            </a:r>
          </a:p>
          <a:p>
            <a:r>
              <a:rPr lang="da-DK" dirty="0" err="1" smtClean="0"/>
              <a:t>Strengthened</a:t>
            </a:r>
            <a:r>
              <a:rPr lang="da-DK" dirty="0" smtClean="0"/>
              <a:t> </a:t>
            </a:r>
            <a:r>
              <a:rPr lang="da-DK" dirty="0" err="1" smtClean="0"/>
              <a:t>market</a:t>
            </a:r>
            <a:r>
              <a:rPr lang="da-DK" dirty="0" smtClean="0"/>
              <a:t> position</a:t>
            </a:r>
          </a:p>
          <a:p>
            <a:r>
              <a:rPr lang="en-US" dirty="0" smtClean="0"/>
              <a:t>Anticipating future competition (ASEAN) and </a:t>
            </a:r>
            <a:r>
              <a:rPr lang="da-DK" dirty="0" err="1" smtClean="0"/>
              <a:t>legislation</a:t>
            </a:r>
            <a:endParaRPr lang="da-DK"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No</a:t>
            </a:r>
            <a:r>
              <a:rPr lang="da-DK" dirty="0" smtClean="0"/>
              <a:t> CSR </a:t>
            </a:r>
            <a:r>
              <a:rPr lang="da-DK" dirty="0" err="1" smtClean="0"/>
              <a:t>without</a:t>
            </a:r>
            <a:r>
              <a:rPr lang="da-DK" dirty="0" smtClean="0"/>
              <a:t> social </a:t>
            </a:r>
            <a:r>
              <a:rPr lang="da-DK" dirty="0" err="1" smtClean="0"/>
              <a:t>dialogue</a:t>
            </a:r>
            <a:endParaRPr lang="da-DK" dirty="0"/>
          </a:p>
        </p:txBody>
      </p:sp>
      <p:sp>
        <p:nvSpPr>
          <p:cNvPr id="5" name="Pladsholder til indhold 4"/>
          <p:cNvSpPr>
            <a:spLocks noGrp="1"/>
          </p:cNvSpPr>
          <p:nvPr>
            <p:ph idx="1"/>
          </p:nvPr>
        </p:nvSpPr>
        <p:spPr/>
        <p:txBody>
          <a:bodyPr/>
          <a:lstStyle/>
          <a:p>
            <a:r>
              <a:rPr lang="da-DK" dirty="0" smtClean="0"/>
              <a:t>Social </a:t>
            </a:r>
            <a:r>
              <a:rPr lang="da-DK" dirty="0" err="1" smtClean="0"/>
              <a:t>dialogue</a:t>
            </a:r>
            <a:r>
              <a:rPr lang="da-DK" dirty="0" smtClean="0"/>
              <a:t> is a </a:t>
            </a:r>
            <a:r>
              <a:rPr lang="da-DK" dirty="0" err="1" smtClean="0"/>
              <a:t>main</a:t>
            </a:r>
            <a:r>
              <a:rPr lang="da-DK" dirty="0" smtClean="0"/>
              <a:t> </a:t>
            </a:r>
            <a:r>
              <a:rPr lang="da-DK" dirty="0" err="1" smtClean="0"/>
              <a:t>tool</a:t>
            </a:r>
            <a:r>
              <a:rPr lang="da-DK" dirty="0" smtClean="0"/>
              <a:t> for </a:t>
            </a:r>
            <a:r>
              <a:rPr lang="da-DK" dirty="0" err="1" smtClean="0"/>
              <a:t>implementing</a:t>
            </a:r>
            <a:r>
              <a:rPr lang="da-DK" dirty="0" smtClean="0"/>
              <a:t> CSR</a:t>
            </a:r>
          </a:p>
          <a:p>
            <a:r>
              <a:rPr lang="da-DK" dirty="0" err="1" smtClean="0"/>
              <a:t>Important</a:t>
            </a:r>
            <a:r>
              <a:rPr lang="da-DK" dirty="0" smtClean="0"/>
              <a:t> CSR </a:t>
            </a:r>
            <a:r>
              <a:rPr lang="da-DK" dirty="0" err="1" smtClean="0"/>
              <a:t>areas</a:t>
            </a:r>
            <a:r>
              <a:rPr lang="da-DK" dirty="0" smtClean="0"/>
              <a:t> </a:t>
            </a:r>
            <a:r>
              <a:rPr lang="da-DK" dirty="0" err="1" smtClean="0"/>
              <a:t>inside</a:t>
            </a:r>
            <a:r>
              <a:rPr lang="da-DK" dirty="0" smtClean="0"/>
              <a:t> the </a:t>
            </a:r>
            <a:r>
              <a:rPr lang="da-DK" dirty="0" err="1" smtClean="0"/>
              <a:t>company</a:t>
            </a:r>
            <a:endParaRPr lang="da-DK" dirty="0" smtClean="0"/>
          </a:p>
          <a:p>
            <a:pPr lvl="1"/>
            <a:r>
              <a:rPr lang="da-DK" dirty="0" err="1" smtClean="0"/>
              <a:t>Respect</a:t>
            </a:r>
            <a:r>
              <a:rPr lang="da-DK" dirty="0" smtClean="0"/>
              <a:t> for </a:t>
            </a:r>
            <a:r>
              <a:rPr lang="da-DK" dirty="0" err="1" smtClean="0"/>
              <a:t>workers</a:t>
            </a:r>
            <a:r>
              <a:rPr lang="da-DK" dirty="0" smtClean="0"/>
              <a:t>’ </a:t>
            </a:r>
            <a:r>
              <a:rPr lang="da-DK" dirty="0" err="1" smtClean="0"/>
              <a:t>rights</a:t>
            </a:r>
            <a:endParaRPr lang="da-DK" dirty="0" smtClean="0"/>
          </a:p>
          <a:p>
            <a:pPr lvl="1"/>
            <a:r>
              <a:rPr lang="da-DK" dirty="0" err="1" smtClean="0"/>
              <a:t>Occupational</a:t>
            </a:r>
            <a:r>
              <a:rPr lang="da-DK" dirty="0" smtClean="0"/>
              <a:t> Health and </a:t>
            </a:r>
            <a:r>
              <a:rPr lang="da-DK" dirty="0" err="1" smtClean="0"/>
              <a:t>Safety</a:t>
            </a:r>
            <a:endParaRPr lang="da-DK" dirty="0" smtClean="0"/>
          </a:p>
          <a:p>
            <a:pPr lvl="1"/>
            <a:r>
              <a:rPr lang="da-DK" dirty="0" smtClean="0"/>
              <a:t>Retention of </a:t>
            </a:r>
            <a:r>
              <a:rPr lang="da-DK" dirty="0" err="1" smtClean="0"/>
              <a:t>employees</a:t>
            </a:r>
            <a:r>
              <a:rPr lang="da-DK" dirty="0" smtClean="0"/>
              <a:t> </a:t>
            </a:r>
            <a:r>
              <a:rPr lang="da-DK" dirty="0" err="1" smtClean="0"/>
              <a:t>through</a:t>
            </a:r>
            <a:r>
              <a:rPr lang="da-DK" dirty="0" smtClean="0"/>
              <a:t> </a:t>
            </a:r>
            <a:r>
              <a:rPr lang="da-DK" dirty="0" err="1" smtClean="0"/>
              <a:t>better</a:t>
            </a:r>
            <a:r>
              <a:rPr lang="da-DK" dirty="0" smtClean="0"/>
              <a:t> </a:t>
            </a:r>
            <a:r>
              <a:rPr lang="da-DK" dirty="0" err="1" smtClean="0"/>
              <a:t>employment</a:t>
            </a:r>
            <a:r>
              <a:rPr lang="da-DK" dirty="0" smtClean="0"/>
              <a:t> </a:t>
            </a:r>
            <a:r>
              <a:rPr lang="da-DK" dirty="0" err="1" smtClean="0"/>
              <a:t>contracts</a:t>
            </a:r>
            <a:endParaRPr lang="da-DK" dirty="0" smtClean="0"/>
          </a:p>
          <a:p>
            <a:pPr lvl="1"/>
            <a:r>
              <a:rPr lang="da-DK" dirty="0" smtClean="0"/>
              <a:t>Access for </a:t>
            </a:r>
            <a:r>
              <a:rPr lang="da-DK" dirty="0" err="1" smtClean="0"/>
              <a:t>employees</a:t>
            </a:r>
            <a:r>
              <a:rPr lang="da-DK" dirty="0" smtClean="0"/>
              <a:t> to </a:t>
            </a:r>
            <a:r>
              <a:rPr lang="da-DK" dirty="0" err="1" smtClean="0"/>
              <a:t>Technical</a:t>
            </a:r>
            <a:r>
              <a:rPr lang="da-DK" dirty="0" smtClean="0"/>
              <a:t> and </a:t>
            </a:r>
            <a:r>
              <a:rPr lang="da-DK" dirty="0" err="1" smtClean="0"/>
              <a:t>Vocational</a:t>
            </a:r>
            <a:r>
              <a:rPr lang="da-DK" dirty="0" smtClean="0"/>
              <a:t> </a:t>
            </a:r>
            <a:r>
              <a:rPr lang="da-DK" dirty="0" err="1" smtClean="0"/>
              <a:t>Training</a:t>
            </a:r>
            <a:endParaRPr lang="da-DK" dirty="0" smtClean="0"/>
          </a:p>
          <a:p>
            <a:pPr lvl="1"/>
            <a:r>
              <a:rPr lang="da-DK" dirty="0" smtClean="0"/>
              <a:t>Decent </a:t>
            </a:r>
            <a:r>
              <a:rPr lang="da-DK" dirty="0" err="1" smtClean="0"/>
              <a:t>employment</a:t>
            </a:r>
            <a:r>
              <a:rPr lang="da-DK" dirty="0" smtClean="0"/>
              <a:t> </a:t>
            </a:r>
            <a:r>
              <a:rPr lang="da-DK" dirty="0" err="1" smtClean="0"/>
              <a:t>conditions</a:t>
            </a:r>
            <a:endParaRPr lang="da-DK" dirty="0" smtClean="0"/>
          </a:p>
          <a:p>
            <a:pPr lvl="1"/>
            <a:endParaRPr lang="da-DK"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boks 4"/>
          <p:cNvSpPr txBox="1"/>
          <p:nvPr/>
        </p:nvSpPr>
        <p:spPr>
          <a:xfrm>
            <a:off x="7929586" y="4857766"/>
            <a:ext cx="1074333" cy="200055"/>
          </a:xfrm>
          <a:prstGeom prst="rect">
            <a:avLst/>
          </a:prstGeom>
          <a:noFill/>
        </p:spPr>
        <p:txBody>
          <a:bodyPr wrap="none" rtlCol="0">
            <a:spAutoFit/>
          </a:bodyPr>
          <a:lstStyle/>
          <a:p>
            <a:r>
              <a:rPr lang="da-DK" sz="700" dirty="0" smtClean="0"/>
              <a:t>Gerd </a:t>
            </a:r>
            <a:r>
              <a:rPr lang="da-DK" sz="700" dirty="0" err="1" smtClean="0"/>
              <a:t>Altman/Pixabay</a:t>
            </a:r>
            <a:r>
              <a:rPr lang="da-DK" sz="700" dirty="0" smtClean="0"/>
              <a:t> </a:t>
            </a:r>
            <a:endParaRPr lang="da-DK" sz="700" dirty="0"/>
          </a:p>
        </p:txBody>
      </p:sp>
      <p:pic>
        <p:nvPicPr>
          <p:cNvPr id="1028" name="Picture 4" descr="F:\Dropbox\JB - LO-FTF\Activity Concept Catalogue\Billeder\CSR-protect.jpg"/>
          <p:cNvPicPr>
            <a:picLocks noChangeAspect="1" noChangeArrowheads="1"/>
          </p:cNvPicPr>
          <p:nvPr/>
        </p:nvPicPr>
        <p:blipFill>
          <a:blip r:embed="rId2" cstate="print"/>
          <a:srcRect t="8065"/>
          <a:stretch>
            <a:fillRect/>
          </a:stretch>
        </p:blipFill>
        <p:spPr bwMode="auto">
          <a:xfrm>
            <a:off x="1771200" y="714362"/>
            <a:ext cx="5601600" cy="431008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uppe 45"/>
          <p:cNvGrpSpPr/>
          <p:nvPr/>
        </p:nvGrpSpPr>
        <p:grpSpPr>
          <a:xfrm>
            <a:off x="3071802" y="785800"/>
            <a:ext cx="3000396" cy="1000132"/>
            <a:chOff x="2821769" y="785800"/>
            <a:chExt cx="3000396" cy="1000132"/>
          </a:xfrm>
        </p:grpSpPr>
        <p:sp>
          <p:nvSpPr>
            <p:cNvPr id="5" name="Ellipse 4"/>
            <p:cNvSpPr/>
            <p:nvPr/>
          </p:nvSpPr>
          <p:spPr>
            <a:xfrm>
              <a:off x="4822033" y="785800"/>
              <a:ext cx="1000132" cy="1000132"/>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1100" b="1" dirty="0" smtClean="0"/>
                <a:t>OECD Guidelines</a:t>
              </a:r>
              <a:endParaRPr lang="da-DK" sz="1100" b="1" dirty="0"/>
            </a:p>
          </p:txBody>
        </p:sp>
        <p:sp>
          <p:nvSpPr>
            <p:cNvPr id="6" name="Ellipse 5"/>
            <p:cNvSpPr/>
            <p:nvPr/>
          </p:nvSpPr>
          <p:spPr>
            <a:xfrm>
              <a:off x="2821769" y="785800"/>
              <a:ext cx="1000132" cy="1000132"/>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1100" b="1" dirty="0" smtClean="0"/>
                <a:t>UN </a:t>
              </a:r>
              <a:r>
                <a:rPr lang="da-DK" sz="1100" b="1" dirty="0" err="1" smtClean="0"/>
                <a:t>Guiding</a:t>
              </a:r>
              <a:r>
                <a:rPr lang="da-DK" sz="1100" b="1" dirty="0" smtClean="0"/>
                <a:t> </a:t>
              </a:r>
              <a:r>
                <a:rPr lang="da-DK" sz="1100" b="1" dirty="0" err="1" smtClean="0"/>
                <a:t>Principles</a:t>
              </a:r>
              <a:endParaRPr lang="da-DK" sz="1100" b="1" dirty="0"/>
            </a:p>
          </p:txBody>
        </p:sp>
      </p:grpSp>
      <p:sp>
        <p:nvSpPr>
          <p:cNvPr id="8" name="Ellipse 7"/>
          <p:cNvSpPr/>
          <p:nvPr/>
        </p:nvSpPr>
        <p:spPr>
          <a:xfrm>
            <a:off x="642910" y="3134501"/>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Global </a:t>
            </a:r>
            <a:r>
              <a:rPr lang="da-DK" sz="800" b="1" dirty="0" err="1" smtClean="0"/>
              <a:t>Compact</a:t>
            </a:r>
            <a:endParaRPr lang="da-DK" sz="800" b="1" dirty="0"/>
          </a:p>
        </p:txBody>
      </p:sp>
      <p:sp>
        <p:nvSpPr>
          <p:cNvPr id="9" name="Ellipse 8"/>
          <p:cNvSpPr/>
          <p:nvPr/>
        </p:nvSpPr>
        <p:spPr>
          <a:xfrm>
            <a:off x="1821637" y="3134501"/>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ISO 26000</a:t>
            </a:r>
            <a:endParaRPr lang="da-DK" sz="800" b="1" dirty="0"/>
          </a:p>
        </p:txBody>
      </p:sp>
      <p:sp>
        <p:nvSpPr>
          <p:cNvPr id="10" name="Ellipse 9"/>
          <p:cNvSpPr/>
          <p:nvPr/>
        </p:nvSpPr>
        <p:spPr>
          <a:xfrm>
            <a:off x="3000364" y="3134501"/>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ISO 37001 ISO 9001, etc.</a:t>
            </a:r>
            <a:endParaRPr lang="da-DK" sz="800" b="1" dirty="0"/>
          </a:p>
        </p:txBody>
      </p:sp>
      <p:sp>
        <p:nvSpPr>
          <p:cNvPr id="11" name="Ellipse 10"/>
          <p:cNvSpPr/>
          <p:nvPr/>
        </p:nvSpPr>
        <p:spPr>
          <a:xfrm>
            <a:off x="4179091" y="3134501"/>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err="1" smtClean="0"/>
              <a:t>Various</a:t>
            </a:r>
            <a:r>
              <a:rPr lang="da-DK" sz="800" b="1" dirty="0" smtClean="0"/>
              <a:t> </a:t>
            </a:r>
            <a:r>
              <a:rPr lang="da-DK" sz="800" b="1" dirty="0" err="1" smtClean="0"/>
              <a:t>sector</a:t>
            </a:r>
            <a:r>
              <a:rPr lang="da-DK" sz="800" b="1" dirty="0" smtClean="0"/>
              <a:t> </a:t>
            </a:r>
            <a:r>
              <a:rPr lang="da-DK" sz="800" b="1" dirty="0" err="1" smtClean="0"/>
              <a:t>initatives</a:t>
            </a:r>
            <a:endParaRPr lang="da-DK" sz="800" b="1" dirty="0"/>
          </a:p>
        </p:txBody>
      </p:sp>
      <p:sp>
        <p:nvSpPr>
          <p:cNvPr id="12" name="Ellipse 11"/>
          <p:cNvSpPr/>
          <p:nvPr/>
        </p:nvSpPr>
        <p:spPr>
          <a:xfrm>
            <a:off x="5357818" y="3134501"/>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OECD </a:t>
            </a:r>
            <a:r>
              <a:rPr lang="da-DK" sz="800" b="1" dirty="0" err="1" smtClean="0"/>
              <a:t>sector</a:t>
            </a:r>
            <a:r>
              <a:rPr lang="da-DK" sz="800" b="1" dirty="0" smtClean="0"/>
              <a:t> </a:t>
            </a:r>
            <a:r>
              <a:rPr lang="da-DK" sz="800" b="1" dirty="0" err="1" smtClean="0"/>
              <a:t>guidance</a:t>
            </a:r>
            <a:r>
              <a:rPr lang="da-DK" sz="800" b="1" dirty="0" smtClean="0"/>
              <a:t> (</a:t>
            </a:r>
            <a:r>
              <a:rPr lang="da-DK" sz="800" b="1" dirty="0" err="1" smtClean="0"/>
              <a:t>textile</a:t>
            </a:r>
            <a:r>
              <a:rPr lang="da-DK" sz="800" b="1" dirty="0" smtClean="0"/>
              <a:t>, </a:t>
            </a:r>
            <a:r>
              <a:rPr lang="da-DK" sz="800" b="1" dirty="0" err="1" smtClean="0"/>
              <a:t>confliuct</a:t>
            </a:r>
            <a:r>
              <a:rPr lang="da-DK" sz="800" b="1" dirty="0" smtClean="0"/>
              <a:t> minerals</a:t>
            </a:r>
            <a:endParaRPr lang="da-DK" sz="800" b="1" dirty="0"/>
          </a:p>
        </p:txBody>
      </p:sp>
      <p:sp>
        <p:nvSpPr>
          <p:cNvPr id="13" name="Ellipse 12"/>
          <p:cNvSpPr/>
          <p:nvPr/>
        </p:nvSpPr>
        <p:spPr>
          <a:xfrm>
            <a:off x="6536545" y="3134501"/>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err="1" smtClean="0"/>
              <a:t>Sustainable</a:t>
            </a:r>
            <a:r>
              <a:rPr lang="da-DK" sz="800" b="1" dirty="0" smtClean="0"/>
              <a:t> </a:t>
            </a:r>
            <a:r>
              <a:rPr lang="da-DK" sz="800" b="1" dirty="0" err="1" smtClean="0"/>
              <a:t>Development</a:t>
            </a:r>
            <a:r>
              <a:rPr lang="da-DK" sz="800" b="1" dirty="0" smtClean="0"/>
              <a:t> </a:t>
            </a:r>
            <a:r>
              <a:rPr lang="da-DK" sz="800" b="1" dirty="0" err="1" smtClean="0"/>
              <a:t>Goals</a:t>
            </a:r>
            <a:r>
              <a:rPr lang="da-DK" sz="800" b="1" dirty="0" smtClean="0"/>
              <a:t> (SDG)</a:t>
            </a:r>
            <a:endParaRPr lang="da-DK" sz="800" b="1" dirty="0"/>
          </a:p>
        </p:txBody>
      </p:sp>
      <p:sp>
        <p:nvSpPr>
          <p:cNvPr id="14" name="Ellipse 13"/>
          <p:cNvSpPr/>
          <p:nvPr/>
        </p:nvSpPr>
        <p:spPr>
          <a:xfrm>
            <a:off x="7715272" y="3134501"/>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Global </a:t>
            </a:r>
            <a:r>
              <a:rPr lang="da-DK" sz="800" b="1" dirty="0" err="1" smtClean="0"/>
              <a:t>Reporting</a:t>
            </a:r>
            <a:r>
              <a:rPr lang="da-DK" sz="800" b="1" dirty="0" smtClean="0"/>
              <a:t> </a:t>
            </a:r>
            <a:r>
              <a:rPr lang="da-DK" sz="800" b="1" dirty="0" err="1" smtClean="0"/>
              <a:t>Initiative</a:t>
            </a:r>
            <a:endParaRPr lang="da-DK" sz="800" b="1" dirty="0"/>
          </a:p>
        </p:txBody>
      </p:sp>
      <p:sp>
        <p:nvSpPr>
          <p:cNvPr id="17" name="Ellipse 16"/>
          <p:cNvSpPr/>
          <p:nvPr/>
        </p:nvSpPr>
        <p:spPr>
          <a:xfrm>
            <a:off x="642910" y="4286262"/>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UK </a:t>
            </a:r>
            <a:r>
              <a:rPr lang="da-DK" sz="800" b="1" dirty="0" err="1" smtClean="0"/>
              <a:t>Modern</a:t>
            </a:r>
            <a:r>
              <a:rPr lang="da-DK" sz="800" b="1" dirty="0" smtClean="0"/>
              <a:t> </a:t>
            </a:r>
            <a:r>
              <a:rPr lang="da-DK" sz="800" b="1" dirty="0" err="1" smtClean="0"/>
              <a:t>Slavery</a:t>
            </a:r>
            <a:r>
              <a:rPr lang="da-DK" sz="800" b="1" dirty="0" smtClean="0"/>
              <a:t> </a:t>
            </a:r>
            <a:r>
              <a:rPr lang="da-DK" sz="800" b="1" dirty="0" err="1" smtClean="0"/>
              <a:t>Act</a:t>
            </a:r>
            <a:endParaRPr lang="da-DK" sz="800" b="1" dirty="0"/>
          </a:p>
        </p:txBody>
      </p:sp>
      <p:sp>
        <p:nvSpPr>
          <p:cNvPr id="18" name="Ellipse 17"/>
          <p:cNvSpPr/>
          <p:nvPr/>
        </p:nvSpPr>
        <p:spPr>
          <a:xfrm>
            <a:off x="1821637" y="4286262"/>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UK BA / FCPA etc.</a:t>
            </a:r>
            <a:endParaRPr lang="da-DK" sz="800" b="1" dirty="0"/>
          </a:p>
        </p:txBody>
      </p:sp>
      <p:sp>
        <p:nvSpPr>
          <p:cNvPr id="19" name="Ellipse 18"/>
          <p:cNvSpPr/>
          <p:nvPr/>
        </p:nvSpPr>
        <p:spPr>
          <a:xfrm>
            <a:off x="3000364" y="4286262"/>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err="1" smtClean="0"/>
              <a:t>Non-financial</a:t>
            </a:r>
            <a:r>
              <a:rPr lang="da-DK" sz="800" b="1" dirty="0" smtClean="0"/>
              <a:t> </a:t>
            </a:r>
            <a:r>
              <a:rPr lang="da-DK" sz="800" b="1" dirty="0" err="1" smtClean="0"/>
              <a:t>Reporting</a:t>
            </a:r>
            <a:r>
              <a:rPr lang="da-DK" sz="800" b="1" dirty="0" smtClean="0"/>
              <a:t> </a:t>
            </a:r>
            <a:r>
              <a:rPr lang="da-DK" sz="800" b="1" dirty="0" err="1" smtClean="0"/>
              <a:t>Require-ment</a:t>
            </a:r>
            <a:r>
              <a:rPr lang="da-DK" sz="800" b="1" dirty="0" smtClean="0"/>
              <a:t> </a:t>
            </a:r>
            <a:endParaRPr lang="da-DK" sz="800" b="1" dirty="0"/>
          </a:p>
        </p:txBody>
      </p:sp>
      <p:sp>
        <p:nvSpPr>
          <p:cNvPr id="20" name="Ellipse 19"/>
          <p:cNvSpPr/>
          <p:nvPr/>
        </p:nvSpPr>
        <p:spPr>
          <a:xfrm>
            <a:off x="4179091" y="4286262"/>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National Action Plans</a:t>
            </a:r>
            <a:endParaRPr lang="da-DK" sz="800" b="1" dirty="0"/>
          </a:p>
        </p:txBody>
      </p:sp>
      <p:sp>
        <p:nvSpPr>
          <p:cNvPr id="21" name="Ellipse 20"/>
          <p:cNvSpPr/>
          <p:nvPr/>
        </p:nvSpPr>
        <p:spPr>
          <a:xfrm>
            <a:off x="5357818" y="4286262"/>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French Due </a:t>
            </a:r>
            <a:r>
              <a:rPr lang="da-DK" sz="800" b="1" dirty="0" err="1" smtClean="0"/>
              <a:t>Dilligence</a:t>
            </a:r>
            <a:r>
              <a:rPr lang="da-DK" sz="800" b="1" dirty="0" smtClean="0"/>
              <a:t> </a:t>
            </a:r>
            <a:r>
              <a:rPr lang="da-DK" sz="800" b="1" dirty="0" err="1" smtClean="0"/>
              <a:t>Act</a:t>
            </a:r>
            <a:endParaRPr lang="da-DK" sz="800" b="1" dirty="0"/>
          </a:p>
        </p:txBody>
      </p:sp>
      <p:sp>
        <p:nvSpPr>
          <p:cNvPr id="22" name="Ellipse 21"/>
          <p:cNvSpPr/>
          <p:nvPr/>
        </p:nvSpPr>
        <p:spPr>
          <a:xfrm>
            <a:off x="6536545" y="4286262"/>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India </a:t>
            </a:r>
            <a:r>
              <a:rPr lang="da-DK" sz="800" b="1" dirty="0" err="1" smtClean="0"/>
              <a:t>reporting</a:t>
            </a:r>
            <a:r>
              <a:rPr lang="da-DK" sz="800" b="1" dirty="0" smtClean="0"/>
              <a:t> </a:t>
            </a:r>
            <a:br>
              <a:rPr lang="da-DK" sz="800" b="1" dirty="0" smtClean="0"/>
            </a:br>
            <a:r>
              <a:rPr lang="da-DK" sz="800" b="1" dirty="0" smtClean="0"/>
              <a:t>+ donation </a:t>
            </a:r>
            <a:r>
              <a:rPr lang="da-DK" sz="800" b="1" dirty="0" err="1" smtClean="0"/>
              <a:t>require-ment</a:t>
            </a:r>
            <a:endParaRPr lang="da-DK" sz="800" b="1" dirty="0"/>
          </a:p>
        </p:txBody>
      </p:sp>
      <p:sp>
        <p:nvSpPr>
          <p:cNvPr id="23" name="Ellipse 22"/>
          <p:cNvSpPr/>
          <p:nvPr/>
        </p:nvSpPr>
        <p:spPr>
          <a:xfrm>
            <a:off x="7715272" y="4286262"/>
            <a:ext cx="785818" cy="785818"/>
          </a:xfrm>
          <a:prstGeom prst="ellipse">
            <a:avLst/>
          </a:prstGeom>
        </p:spPr>
        <p:style>
          <a:lnRef idx="1">
            <a:schemeClr val="accent1"/>
          </a:lnRef>
          <a:fillRef idx="3">
            <a:schemeClr val="accent1"/>
          </a:fillRef>
          <a:effectRef idx="2">
            <a:schemeClr val="accent1"/>
          </a:effectRef>
          <a:fontRef idx="minor">
            <a:schemeClr val="lt1"/>
          </a:fontRef>
        </p:style>
        <p:txBody>
          <a:bodyPr lIns="0" tIns="36000" rIns="0" bIns="36000" rtlCol="0" anchor="ctr"/>
          <a:lstStyle/>
          <a:p>
            <a:pPr algn="ctr"/>
            <a:r>
              <a:rPr lang="da-DK" sz="800" b="1" dirty="0" smtClean="0"/>
              <a:t>US </a:t>
            </a:r>
            <a:r>
              <a:rPr lang="da-DK" sz="800" b="1" dirty="0" err="1" smtClean="0"/>
              <a:t>Trafficking</a:t>
            </a:r>
            <a:r>
              <a:rPr lang="da-DK" sz="800" b="1" dirty="0" smtClean="0"/>
              <a:t> and </a:t>
            </a:r>
            <a:r>
              <a:rPr lang="da-DK" sz="800" b="1" dirty="0" err="1" smtClean="0"/>
              <a:t>Slavery</a:t>
            </a:r>
            <a:r>
              <a:rPr lang="da-DK" sz="800" b="1" dirty="0" smtClean="0"/>
              <a:t> </a:t>
            </a:r>
            <a:r>
              <a:rPr lang="da-DK" sz="800" b="1" dirty="0" err="1" smtClean="0"/>
              <a:t>Act</a:t>
            </a:r>
            <a:endParaRPr lang="da-DK" sz="800" b="1" dirty="0"/>
          </a:p>
        </p:txBody>
      </p:sp>
      <p:sp>
        <p:nvSpPr>
          <p:cNvPr id="7" name="Ellipse 6"/>
          <p:cNvSpPr/>
          <p:nvPr/>
        </p:nvSpPr>
        <p:spPr>
          <a:xfrm>
            <a:off x="227039" y="1857370"/>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ILO 2016 Decent </a:t>
            </a:r>
            <a:r>
              <a:rPr lang="da-DK" sz="600" b="1" dirty="0" err="1" smtClean="0"/>
              <a:t>Work</a:t>
            </a:r>
            <a:r>
              <a:rPr lang="da-DK" sz="600" b="1" dirty="0" smtClean="0"/>
              <a:t> in Global </a:t>
            </a:r>
            <a:r>
              <a:rPr lang="da-DK" sz="600" b="1" dirty="0" err="1" smtClean="0"/>
              <a:t>Supply</a:t>
            </a:r>
            <a:r>
              <a:rPr lang="da-DK" sz="600" b="1" dirty="0" smtClean="0"/>
              <a:t> </a:t>
            </a:r>
            <a:r>
              <a:rPr lang="da-DK" sz="600" b="1" dirty="0" err="1" smtClean="0"/>
              <a:t>Chains</a:t>
            </a:r>
            <a:endParaRPr lang="da-DK" sz="600" b="1" dirty="0"/>
          </a:p>
        </p:txBody>
      </p:sp>
      <p:sp>
        <p:nvSpPr>
          <p:cNvPr id="24" name="Ellipse 23"/>
          <p:cNvSpPr/>
          <p:nvPr/>
        </p:nvSpPr>
        <p:spPr>
          <a:xfrm>
            <a:off x="956727" y="2122711"/>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ILO MNE </a:t>
            </a:r>
            <a:r>
              <a:rPr lang="da-DK" sz="600" b="1" dirty="0" err="1" smtClean="0"/>
              <a:t>Declaration</a:t>
            </a:r>
            <a:endParaRPr lang="da-DK" sz="600" b="1" dirty="0"/>
          </a:p>
        </p:txBody>
      </p:sp>
      <p:sp>
        <p:nvSpPr>
          <p:cNvPr id="25" name="Ellipse 24"/>
          <p:cNvSpPr/>
          <p:nvPr/>
        </p:nvSpPr>
        <p:spPr>
          <a:xfrm>
            <a:off x="1686415" y="1857370"/>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ILO </a:t>
            </a:r>
            <a:r>
              <a:rPr lang="da-DK" sz="600" b="1" dirty="0" err="1" smtClean="0"/>
              <a:t>Conventions</a:t>
            </a:r>
            <a:endParaRPr lang="da-DK" sz="600" b="1" dirty="0"/>
          </a:p>
        </p:txBody>
      </p:sp>
      <p:sp>
        <p:nvSpPr>
          <p:cNvPr id="26" name="Ellipse 25"/>
          <p:cNvSpPr/>
          <p:nvPr/>
        </p:nvSpPr>
        <p:spPr>
          <a:xfrm>
            <a:off x="2416103" y="2122711"/>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EU </a:t>
            </a:r>
            <a:br>
              <a:rPr lang="da-DK" sz="600" b="1" dirty="0" smtClean="0"/>
            </a:br>
            <a:r>
              <a:rPr lang="da-DK" sz="600" b="1" dirty="0" err="1" smtClean="0"/>
              <a:t>non-financial</a:t>
            </a:r>
            <a:r>
              <a:rPr lang="da-DK" sz="600" b="1" dirty="0" smtClean="0"/>
              <a:t> </a:t>
            </a:r>
            <a:r>
              <a:rPr lang="da-DK" sz="600" b="1" dirty="0" err="1" smtClean="0"/>
              <a:t>reporting</a:t>
            </a:r>
            <a:endParaRPr lang="da-DK" sz="600" b="1" dirty="0"/>
          </a:p>
        </p:txBody>
      </p:sp>
      <p:sp>
        <p:nvSpPr>
          <p:cNvPr id="27" name="Ellipse 26"/>
          <p:cNvSpPr/>
          <p:nvPr/>
        </p:nvSpPr>
        <p:spPr>
          <a:xfrm>
            <a:off x="3145791" y="1857370"/>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EU + US </a:t>
            </a:r>
            <a:r>
              <a:rPr lang="da-DK" sz="600" b="1" dirty="0" err="1" smtClean="0"/>
              <a:t>conflict</a:t>
            </a:r>
            <a:r>
              <a:rPr lang="da-DK" sz="600" b="1" dirty="0" smtClean="0"/>
              <a:t> mineral </a:t>
            </a:r>
            <a:r>
              <a:rPr lang="da-DK" sz="600" b="1" dirty="0" err="1" smtClean="0"/>
              <a:t>laws</a:t>
            </a:r>
            <a:endParaRPr lang="da-DK" sz="600" b="1" dirty="0"/>
          </a:p>
        </p:txBody>
      </p:sp>
      <p:sp>
        <p:nvSpPr>
          <p:cNvPr id="28" name="Ellipse 27"/>
          <p:cNvSpPr/>
          <p:nvPr/>
        </p:nvSpPr>
        <p:spPr>
          <a:xfrm>
            <a:off x="3875480" y="2122711"/>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err="1" smtClean="0"/>
              <a:t>Council</a:t>
            </a:r>
            <a:r>
              <a:rPr lang="da-DK" sz="600" b="1" dirty="0" smtClean="0"/>
              <a:t> </a:t>
            </a:r>
            <a:br>
              <a:rPr lang="da-DK" sz="600" b="1" dirty="0" smtClean="0"/>
            </a:br>
            <a:r>
              <a:rPr lang="da-DK" sz="600" b="1" dirty="0" smtClean="0"/>
              <a:t>of </a:t>
            </a:r>
            <a:r>
              <a:rPr lang="da-DK" sz="600" b="1" dirty="0" err="1" smtClean="0"/>
              <a:t>Europe</a:t>
            </a:r>
            <a:endParaRPr lang="da-DK" sz="600" b="1" dirty="0"/>
          </a:p>
        </p:txBody>
      </p:sp>
      <p:sp>
        <p:nvSpPr>
          <p:cNvPr id="29" name="Ellipse 28"/>
          <p:cNvSpPr/>
          <p:nvPr/>
        </p:nvSpPr>
        <p:spPr>
          <a:xfrm>
            <a:off x="4605168" y="1857370"/>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UN </a:t>
            </a:r>
            <a:br>
              <a:rPr lang="da-DK" sz="600" b="1" dirty="0" smtClean="0"/>
            </a:br>
            <a:r>
              <a:rPr lang="da-DK" sz="600" b="1" dirty="0" err="1" smtClean="0"/>
              <a:t>covenant</a:t>
            </a:r>
            <a:r>
              <a:rPr lang="da-DK" sz="600" b="1" dirty="0" smtClean="0"/>
              <a:t> </a:t>
            </a:r>
            <a:r>
              <a:rPr lang="da-DK" sz="600" b="1" dirty="0" err="1" smtClean="0"/>
              <a:t>on</a:t>
            </a:r>
            <a:r>
              <a:rPr lang="da-DK" sz="600" b="1" dirty="0" smtClean="0"/>
              <a:t> </a:t>
            </a:r>
            <a:r>
              <a:rPr lang="da-DK" sz="600" b="1" dirty="0" err="1" smtClean="0"/>
              <a:t>economic</a:t>
            </a:r>
            <a:r>
              <a:rPr lang="da-DK" sz="600" b="1" dirty="0" smtClean="0"/>
              <a:t>, social and </a:t>
            </a:r>
            <a:r>
              <a:rPr lang="da-DK" sz="600" b="1" dirty="0" err="1" smtClean="0"/>
              <a:t>cultural</a:t>
            </a:r>
            <a:r>
              <a:rPr lang="da-DK" sz="600" b="1" dirty="0" smtClean="0"/>
              <a:t> </a:t>
            </a:r>
            <a:r>
              <a:rPr lang="da-DK" sz="600" b="1" dirty="0" err="1" smtClean="0"/>
              <a:t>rights</a:t>
            </a:r>
            <a:endParaRPr lang="da-DK" sz="600" b="1" dirty="0"/>
          </a:p>
        </p:txBody>
      </p:sp>
      <p:sp>
        <p:nvSpPr>
          <p:cNvPr id="30" name="Ellipse 29"/>
          <p:cNvSpPr/>
          <p:nvPr/>
        </p:nvSpPr>
        <p:spPr>
          <a:xfrm>
            <a:off x="5334856" y="2122711"/>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OHCHR </a:t>
            </a:r>
            <a:r>
              <a:rPr lang="da-DK" sz="600" b="1" dirty="0" err="1" smtClean="0"/>
              <a:t>Accountability</a:t>
            </a:r>
            <a:r>
              <a:rPr lang="da-DK" sz="600" b="1" dirty="0" smtClean="0"/>
              <a:t> and </a:t>
            </a:r>
            <a:r>
              <a:rPr lang="da-DK" sz="600" b="1" dirty="0" err="1" smtClean="0"/>
              <a:t>Remedy</a:t>
            </a:r>
            <a:r>
              <a:rPr lang="da-DK" sz="600" b="1" dirty="0" smtClean="0"/>
              <a:t> Project</a:t>
            </a:r>
            <a:endParaRPr lang="da-DK" sz="600" b="1" dirty="0"/>
          </a:p>
        </p:txBody>
      </p:sp>
      <p:sp>
        <p:nvSpPr>
          <p:cNvPr id="31" name="Ellipse 30"/>
          <p:cNvSpPr/>
          <p:nvPr/>
        </p:nvSpPr>
        <p:spPr>
          <a:xfrm>
            <a:off x="6064544" y="1857370"/>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G7/G20 Global </a:t>
            </a:r>
            <a:r>
              <a:rPr lang="da-DK" sz="600" b="1" dirty="0" err="1" smtClean="0"/>
              <a:t>Supply</a:t>
            </a:r>
            <a:r>
              <a:rPr lang="da-DK" sz="600" b="1" dirty="0" smtClean="0"/>
              <a:t> </a:t>
            </a:r>
            <a:r>
              <a:rPr lang="da-DK" sz="600" b="1" dirty="0" err="1" smtClean="0"/>
              <a:t>Chain</a:t>
            </a:r>
            <a:r>
              <a:rPr lang="da-DK" sz="600" b="1" dirty="0" smtClean="0"/>
              <a:t> </a:t>
            </a:r>
            <a:r>
              <a:rPr lang="da-DK" sz="600" b="1" dirty="0" err="1" smtClean="0"/>
              <a:t>Focus</a:t>
            </a:r>
            <a:endParaRPr lang="da-DK" sz="600" b="1" dirty="0"/>
          </a:p>
        </p:txBody>
      </p:sp>
      <p:sp>
        <p:nvSpPr>
          <p:cNvPr id="32" name="Ellipse 31"/>
          <p:cNvSpPr/>
          <p:nvPr/>
        </p:nvSpPr>
        <p:spPr>
          <a:xfrm>
            <a:off x="6794232" y="2122711"/>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G20/B20 </a:t>
            </a:r>
            <a:r>
              <a:rPr lang="da-DK" sz="600" b="1" dirty="0" err="1" smtClean="0"/>
              <a:t>Recommen-dation</a:t>
            </a:r>
            <a:r>
              <a:rPr lang="da-DK" sz="600" b="1" dirty="0" smtClean="0"/>
              <a:t> </a:t>
            </a:r>
            <a:r>
              <a:rPr lang="da-DK" sz="600" b="1" dirty="0" err="1" smtClean="0"/>
              <a:t>on</a:t>
            </a:r>
            <a:r>
              <a:rPr lang="da-DK" sz="600" b="1" dirty="0" smtClean="0"/>
              <a:t> </a:t>
            </a:r>
            <a:r>
              <a:rPr lang="da-DK" sz="600" b="1" dirty="0" err="1" smtClean="0"/>
              <a:t>Responsible</a:t>
            </a:r>
            <a:r>
              <a:rPr lang="da-DK" sz="600" b="1" dirty="0" smtClean="0"/>
              <a:t> Business </a:t>
            </a:r>
            <a:r>
              <a:rPr lang="da-DK" sz="600" b="1" dirty="0" err="1" smtClean="0"/>
              <a:t>Conduct</a:t>
            </a:r>
            <a:endParaRPr lang="da-DK" sz="600" b="1" dirty="0"/>
          </a:p>
        </p:txBody>
      </p:sp>
      <p:sp>
        <p:nvSpPr>
          <p:cNvPr id="33" name="Ellipse 32"/>
          <p:cNvSpPr/>
          <p:nvPr/>
        </p:nvSpPr>
        <p:spPr>
          <a:xfrm>
            <a:off x="7523920" y="1857370"/>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UN </a:t>
            </a:r>
            <a:r>
              <a:rPr lang="da-DK" sz="600" b="1" dirty="0" err="1" smtClean="0"/>
              <a:t>Treaty</a:t>
            </a:r>
            <a:r>
              <a:rPr lang="da-DK" sz="600" b="1" dirty="0" smtClean="0"/>
              <a:t> </a:t>
            </a:r>
            <a:r>
              <a:rPr lang="da-DK" sz="600" b="1" dirty="0" err="1" smtClean="0"/>
              <a:t>process</a:t>
            </a:r>
            <a:endParaRPr lang="da-DK" sz="600" b="1" dirty="0"/>
          </a:p>
        </p:txBody>
      </p:sp>
      <p:sp>
        <p:nvSpPr>
          <p:cNvPr id="34" name="Ellipse 33"/>
          <p:cNvSpPr/>
          <p:nvPr/>
        </p:nvSpPr>
        <p:spPr>
          <a:xfrm>
            <a:off x="8253608" y="2122711"/>
            <a:ext cx="663353" cy="663353"/>
          </a:xfrm>
          <a:prstGeom prst="ellipse">
            <a:avLst/>
          </a:prstGeom>
        </p:spPr>
        <p:style>
          <a:lnRef idx="1">
            <a:schemeClr val="accent1"/>
          </a:lnRef>
          <a:fillRef idx="2">
            <a:schemeClr val="accent1"/>
          </a:fillRef>
          <a:effectRef idx="1">
            <a:schemeClr val="accent1"/>
          </a:effectRef>
          <a:fontRef idx="minor">
            <a:schemeClr val="dk1"/>
          </a:fontRef>
        </p:style>
        <p:txBody>
          <a:bodyPr lIns="0" tIns="36000" rIns="0" bIns="36000" rtlCol="0" anchor="ctr"/>
          <a:lstStyle/>
          <a:p>
            <a:pPr algn="ctr"/>
            <a:r>
              <a:rPr lang="da-DK" sz="600" b="1" dirty="0" smtClean="0"/>
              <a:t>Trade agreements</a:t>
            </a:r>
            <a:endParaRPr lang="da-DK" sz="600" b="1" dirty="0"/>
          </a:p>
        </p:txBody>
      </p:sp>
      <p:sp>
        <p:nvSpPr>
          <p:cNvPr id="36" name="Tekstboks 35"/>
          <p:cNvSpPr txBox="1"/>
          <p:nvPr/>
        </p:nvSpPr>
        <p:spPr>
          <a:xfrm>
            <a:off x="71406" y="500048"/>
            <a:ext cx="3114955" cy="369332"/>
          </a:xfrm>
          <a:prstGeom prst="rect">
            <a:avLst/>
          </a:prstGeom>
          <a:noFill/>
        </p:spPr>
        <p:txBody>
          <a:bodyPr wrap="none" rtlCol="0">
            <a:spAutoFit/>
          </a:bodyPr>
          <a:lstStyle/>
          <a:p>
            <a:r>
              <a:rPr lang="da-DK" b="1" dirty="0" smtClean="0"/>
              <a:t>New </a:t>
            </a:r>
            <a:r>
              <a:rPr lang="da-DK" b="1" dirty="0" err="1" smtClean="0"/>
              <a:t>up-coming</a:t>
            </a:r>
            <a:r>
              <a:rPr lang="da-DK" b="1" dirty="0" smtClean="0"/>
              <a:t> </a:t>
            </a:r>
            <a:r>
              <a:rPr lang="da-DK" b="1" dirty="0" err="1" smtClean="0"/>
              <a:t>regulations</a:t>
            </a:r>
            <a:endParaRPr lang="da-DK" b="1" dirty="0"/>
          </a:p>
        </p:txBody>
      </p:sp>
      <p:sp>
        <p:nvSpPr>
          <p:cNvPr id="37" name="Tekstboks 36"/>
          <p:cNvSpPr txBox="1"/>
          <p:nvPr/>
        </p:nvSpPr>
        <p:spPr>
          <a:xfrm>
            <a:off x="71406" y="857238"/>
            <a:ext cx="1580882" cy="276999"/>
          </a:xfrm>
          <a:prstGeom prst="rect">
            <a:avLst/>
          </a:prstGeom>
          <a:noFill/>
        </p:spPr>
        <p:txBody>
          <a:bodyPr wrap="none" rtlCol="0">
            <a:spAutoFit/>
          </a:bodyPr>
          <a:lstStyle/>
          <a:p>
            <a:r>
              <a:rPr lang="da-DK" sz="1200" b="1" dirty="0" err="1" smtClean="0"/>
              <a:t>Inter-governmental</a:t>
            </a:r>
            <a:endParaRPr lang="da-DK" sz="1200" b="1" dirty="0"/>
          </a:p>
        </p:txBody>
      </p:sp>
      <p:sp>
        <p:nvSpPr>
          <p:cNvPr id="39" name="Tekstboks 38"/>
          <p:cNvSpPr txBox="1"/>
          <p:nvPr/>
        </p:nvSpPr>
        <p:spPr>
          <a:xfrm>
            <a:off x="71406" y="2857502"/>
            <a:ext cx="1637821" cy="276999"/>
          </a:xfrm>
          <a:prstGeom prst="rect">
            <a:avLst/>
          </a:prstGeom>
          <a:noFill/>
        </p:spPr>
        <p:txBody>
          <a:bodyPr wrap="none" rtlCol="0">
            <a:spAutoFit/>
          </a:bodyPr>
          <a:lstStyle/>
          <a:p>
            <a:r>
              <a:rPr lang="da-DK" sz="1200" b="1" dirty="0" err="1" smtClean="0"/>
              <a:t>Voluntary</a:t>
            </a:r>
            <a:r>
              <a:rPr lang="da-DK" sz="1200" b="1" dirty="0" smtClean="0"/>
              <a:t> </a:t>
            </a:r>
            <a:r>
              <a:rPr lang="da-DK" sz="1200" b="1" dirty="0" err="1" smtClean="0"/>
              <a:t>initiatives</a:t>
            </a:r>
            <a:endParaRPr lang="da-DK" sz="1200" b="1" dirty="0"/>
          </a:p>
        </p:txBody>
      </p:sp>
      <p:sp>
        <p:nvSpPr>
          <p:cNvPr id="40" name="Tekstboks 39"/>
          <p:cNvSpPr txBox="1"/>
          <p:nvPr/>
        </p:nvSpPr>
        <p:spPr>
          <a:xfrm>
            <a:off x="71406" y="4009263"/>
            <a:ext cx="1561646" cy="276999"/>
          </a:xfrm>
          <a:prstGeom prst="rect">
            <a:avLst/>
          </a:prstGeom>
          <a:noFill/>
        </p:spPr>
        <p:txBody>
          <a:bodyPr wrap="none" rtlCol="0">
            <a:spAutoFit/>
          </a:bodyPr>
          <a:lstStyle/>
          <a:p>
            <a:r>
              <a:rPr lang="da-DK" sz="1200" b="1" dirty="0" smtClean="0"/>
              <a:t>National </a:t>
            </a:r>
            <a:r>
              <a:rPr lang="da-DK" sz="1200" b="1" dirty="0" err="1" smtClean="0"/>
              <a:t>legislation</a:t>
            </a:r>
            <a:endParaRPr lang="da-DK" sz="1200" b="1" dirty="0"/>
          </a:p>
        </p:txBody>
      </p:sp>
      <p:cxnSp>
        <p:nvCxnSpPr>
          <p:cNvPr id="44" name="Lige forbindelse 43"/>
          <p:cNvCxnSpPr/>
          <p:nvPr/>
        </p:nvCxnSpPr>
        <p:spPr>
          <a:xfrm>
            <a:off x="0" y="2857502"/>
            <a:ext cx="9144000" cy="1588"/>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5" name="Lige forbindelse 44"/>
          <p:cNvCxnSpPr/>
          <p:nvPr/>
        </p:nvCxnSpPr>
        <p:spPr>
          <a:xfrm>
            <a:off x="-32" y="4000510"/>
            <a:ext cx="9144000" cy="1588"/>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48" name="Tekstboks 47"/>
          <p:cNvSpPr txBox="1"/>
          <p:nvPr/>
        </p:nvSpPr>
        <p:spPr>
          <a:xfrm>
            <a:off x="4166280" y="1252829"/>
            <a:ext cx="811440" cy="461665"/>
          </a:xfrm>
          <a:prstGeom prst="rect">
            <a:avLst/>
          </a:prstGeom>
          <a:noFill/>
        </p:spPr>
        <p:txBody>
          <a:bodyPr wrap="none" rtlCol="0">
            <a:spAutoFit/>
          </a:bodyPr>
          <a:lstStyle/>
          <a:p>
            <a:pPr algn="ctr"/>
            <a:r>
              <a:rPr lang="da-DK" sz="800" dirty="0" err="1" smtClean="0"/>
              <a:t>Aligned</a:t>
            </a:r>
            <a:r>
              <a:rPr lang="da-DK" sz="800" dirty="0" smtClean="0"/>
              <a:t/>
            </a:r>
            <a:br>
              <a:rPr lang="da-DK" sz="800" dirty="0" smtClean="0"/>
            </a:br>
            <a:r>
              <a:rPr lang="da-DK" sz="800" dirty="0" smtClean="0"/>
              <a:t>but </a:t>
            </a:r>
            <a:r>
              <a:rPr lang="da-DK" sz="800" dirty="0" err="1" smtClean="0"/>
              <a:t>different</a:t>
            </a:r>
            <a:r>
              <a:rPr lang="da-DK" sz="800" dirty="0" smtClean="0"/>
              <a:t> </a:t>
            </a:r>
            <a:br>
              <a:rPr lang="da-DK" sz="800" dirty="0" smtClean="0"/>
            </a:br>
            <a:r>
              <a:rPr lang="da-DK" sz="800" dirty="0" err="1" smtClean="0"/>
              <a:t>scope</a:t>
            </a:r>
            <a:endParaRPr lang="da-DK" sz="800" dirty="0"/>
          </a:p>
        </p:txBody>
      </p:sp>
      <p:cxnSp>
        <p:nvCxnSpPr>
          <p:cNvPr id="50" name="Lige pilforbindelse 49"/>
          <p:cNvCxnSpPr/>
          <p:nvPr/>
        </p:nvCxnSpPr>
        <p:spPr>
          <a:xfrm>
            <a:off x="4143372" y="1214428"/>
            <a:ext cx="857256" cy="1588"/>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Different</a:t>
            </a:r>
            <a:r>
              <a:rPr lang="da-DK" dirty="0" smtClean="0"/>
              <a:t> business </a:t>
            </a:r>
            <a:r>
              <a:rPr lang="da-DK" dirty="0" err="1" smtClean="0"/>
              <a:t>views</a:t>
            </a:r>
            <a:r>
              <a:rPr lang="da-DK" dirty="0" smtClean="0"/>
              <a:t> </a:t>
            </a:r>
            <a:r>
              <a:rPr lang="da-DK" dirty="0" err="1" smtClean="0"/>
              <a:t>on</a:t>
            </a:r>
            <a:r>
              <a:rPr lang="da-DK" dirty="0" smtClean="0"/>
              <a:t> CSR</a:t>
            </a:r>
            <a:endParaRPr lang="da-DK" dirty="0"/>
          </a:p>
        </p:txBody>
      </p:sp>
      <p:graphicFrame>
        <p:nvGraphicFramePr>
          <p:cNvPr id="4" name="Pladsholder til indhold 3"/>
          <p:cNvGraphicFramePr>
            <a:graphicFrameLocks noGrp="1"/>
          </p:cNvGraphicFramePr>
          <p:nvPr>
            <p:ph idx="1"/>
          </p:nvPr>
        </p:nvGraphicFramePr>
        <p:xfrm>
          <a:off x="428625" y="1535113"/>
          <a:ext cx="8229600" cy="3394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Not all CSR is </a:t>
            </a:r>
            <a:r>
              <a:rPr lang="da-DK" dirty="0" err="1" smtClean="0"/>
              <a:t>created</a:t>
            </a:r>
            <a:r>
              <a:rPr lang="da-DK" dirty="0" smtClean="0"/>
              <a:t> </a:t>
            </a:r>
            <a:r>
              <a:rPr lang="da-DK" dirty="0" err="1" smtClean="0"/>
              <a:t>equal</a:t>
            </a:r>
            <a:endParaRPr lang="da-DK" dirty="0"/>
          </a:p>
        </p:txBody>
      </p:sp>
      <p:sp>
        <p:nvSpPr>
          <p:cNvPr id="3" name="Pladsholder til indhold 2"/>
          <p:cNvSpPr>
            <a:spLocks noGrp="1"/>
          </p:cNvSpPr>
          <p:nvPr>
            <p:ph idx="1"/>
          </p:nvPr>
        </p:nvSpPr>
        <p:spPr/>
        <p:txBody>
          <a:bodyPr>
            <a:normAutofit fontScale="92500" lnSpcReduction="20000"/>
          </a:bodyPr>
          <a:lstStyle/>
          <a:p>
            <a:r>
              <a:rPr lang="da-DK" dirty="0" smtClean="0"/>
              <a:t>CSR as </a:t>
            </a:r>
            <a:r>
              <a:rPr lang="da-DK" dirty="0" err="1" smtClean="0"/>
              <a:t>corporate</a:t>
            </a:r>
            <a:r>
              <a:rPr lang="da-DK" dirty="0" smtClean="0"/>
              <a:t> </a:t>
            </a:r>
            <a:r>
              <a:rPr lang="da-DK" dirty="0" err="1" smtClean="0"/>
              <a:t>philantrophy</a:t>
            </a:r>
            <a:endParaRPr lang="da-DK" dirty="0" smtClean="0"/>
          </a:p>
          <a:p>
            <a:pPr lvl="1"/>
            <a:r>
              <a:rPr lang="en-US" dirty="0" smtClean="0"/>
              <a:t>Result in minimal social and business impact of social </a:t>
            </a:r>
            <a:r>
              <a:rPr lang="en-US" dirty="0" err="1" smtClean="0"/>
              <a:t>programmes</a:t>
            </a:r>
            <a:endParaRPr lang="en-US" dirty="0" smtClean="0"/>
          </a:p>
          <a:p>
            <a:r>
              <a:rPr lang="en-US" dirty="0" smtClean="0"/>
              <a:t>CSR as risk management</a:t>
            </a:r>
          </a:p>
          <a:p>
            <a:pPr lvl="1"/>
            <a:r>
              <a:rPr lang="en-US" dirty="0" smtClean="0"/>
              <a:t>Mitigates operational impact</a:t>
            </a:r>
          </a:p>
          <a:p>
            <a:pPr lvl="1"/>
            <a:r>
              <a:rPr lang="en-US" dirty="0" smtClean="0"/>
              <a:t>Mitigates operational risks</a:t>
            </a:r>
          </a:p>
          <a:p>
            <a:pPr lvl="1"/>
            <a:r>
              <a:rPr lang="en-US" dirty="0" smtClean="0"/>
              <a:t>Supports external </a:t>
            </a:r>
            <a:r>
              <a:rPr lang="en-US" dirty="0" err="1" smtClean="0"/>
              <a:t>relationahips</a:t>
            </a:r>
            <a:endParaRPr lang="en-US" dirty="0" smtClean="0"/>
          </a:p>
          <a:p>
            <a:r>
              <a:rPr lang="en-US" dirty="0" smtClean="0"/>
              <a:t>CSR as strategic value creation</a:t>
            </a:r>
          </a:p>
          <a:p>
            <a:pPr lvl="1"/>
            <a:r>
              <a:rPr lang="en-US" dirty="0" smtClean="0"/>
              <a:t>Promote </a:t>
            </a:r>
            <a:r>
              <a:rPr lang="en-US" dirty="0" err="1" smtClean="0"/>
              <a:t>competetiveness</a:t>
            </a:r>
            <a:r>
              <a:rPr lang="en-US" dirty="0" smtClean="0"/>
              <a:t> and innovation</a:t>
            </a:r>
          </a:p>
          <a:p>
            <a:pPr lvl="1"/>
            <a:r>
              <a:rPr lang="en-US" dirty="0" smtClean="0"/>
              <a:t>Promotes a sustainable business model</a:t>
            </a:r>
          </a:p>
          <a:p>
            <a:pPr lvl="1"/>
            <a:r>
              <a:rPr lang="en-US" dirty="0" smtClean="0"/>
              <a:t>Integrates business into the community</a:t>
            </a:r>
          </a:p>
          <a:p>
            <a:pPr lvl="1"/>
            <a:r>
              <a:rPr lang="en-US" dirty="0" smtClean="0"/>
              <a:t>Develops Human Capital (key in developing countries)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pe 24"/>
          <p:cNvGrpSpPr/>
          <p:nvPr/>
        </p:nvGrpSpPr>
        <p:grpSpPr>
          <a:xfrm>
            <a:off x="642910" y="71420"/>
            <a:ext cx="1214446" cy="4929221"/>
            <a:chOff x="642910" y="-18"/>
            <a:chExt cx="1214446" cy="5143536"/>
          </a:xfrm>
        </p:grpSpPr>
        <p:sp>
          <p:nvSpPr>
            <p:cNvPr id="23" name="Opadgående pil 22"/>
            <p:cNvSpPr/>
            <p:nvPr/>
          </p:nvSpPr>
          <p:spPr>
            <a:xfrm>
              <a:off x="642910" y="-18"/>
              <a:ext cx="1214446" cy="5143536"/>
            </a:xfrm>
            <a:prstGeom prst="upArrow">
              <a:avLst>
                <a:gd name="adj1" fmla="val 50000"/>
                <a:gd name="adj2" fmla="val 35045"/>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da-DK"/>
            </a:p>
          </p:txBody>
        </p:sp>
        <p:sp>
          <p:nvSpPr>
            <p:cNvPr id="24" name="Rektangel 23"/>
            <p:cNvSpPr/>
            <p:nvPr/>
          </p:nvSpPr>
          <p:spPr>
            <a:xfrm>
              <a:off x="678629" y="-18"/>
              <a:ext cx="1143008" cy="5715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b="1" dirty="0" err="1" smtClean="0">
                  <a:solidFill>
                    <a:schemeClr val="bg2"/>
                  </a:solidFill>
                </a:rPr>
                <a:t>Value</a:t>
              </a:r>
              <a:endParaRPr lang="da-DK" b="1" dirty="0">
                <a:solidFill>
                  <a:schemeClr val="bg2"/>
                </a:solidFill>
              </a:endParaRPr>
            </a:p>
          </p:txBody>
        </p:sp>
      </p:grpSp>
      <p:sp>
        <p:nvSpPr>
          <p:cNvPr id="4" name="Afrundet rektangel 3"/>
          <p:cNvSpPr/>
          <p:nvPr/>
        </p:nvSpPr>
        <p:spPr>
          <a:xfrm>
            <a:off x="3240655" y="571486"/>
            <a:ext cx="1123700" cy="12567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noAutofit/>
          </a:bodyPr>
          <a:lstStyle/>
          <a:p>
            <a:pPr>
              <a:buSzPct val="100000"/>
            </a:pPr>
            <a:r>
              <a:rPr lang="da-DK" sz="1200" dirty="0" err="1" smtClean="0"/>
              <a:t>Funda-mental</a:t>
            </a:r>
            <a:r>
              <a:rPr lang="da-DK" sz="1200" dirty="0" smtClean="0"/>
              <a:t> </a:t>
            </a:r>
            <a:r>
              <a:rPr lang="da-DK" sz="1200" dirty="0" err="1" smtClean="0"/>
              <a:t>strategic</a:t>
            </a:r>
            <a:r>
              <a:rPr lang="da-DK" sz="1200" dirty="0" smtClean="0"/>
              <a:t> and </a:t>
            </a:r>
            <a:r>
              <a:rPr lang="da-DK" sz="1200" dirty="0" err="1" smtClean="0"/>
              <a:t>operational</a:t>
            </a:r>
            <a:r>
              <a:rPr lang="da-DK" sz="1200" dirty="0" smtClean="0"/>
              <a:t> </a:t>
            </a:r>
            <a:r>
              <a:rPr lang="da-DK" sz="1200" dirty="0" err="1" smtClean="0"/>
              <a:t>impact</a:t>
            </a:r>
            <a:endParaRPr lang="da-DK" sz="1200" dirty="0" smtClean="0"/>
          </a:p>
          <a:p>
            <a:pPr lvl="0">
              <a:buSzPct val="100000"/>
              <a:buFont typeface="Arial" pitchFamily="34" charset="0"/>
              <a:buChar char="•"/>
            </a:pPr>
            <a:endParaRPr lang="da-DK" sz="1400" dirty="0" smtClean="0"/>
          </a:p>
        </p:txBody>
      </p:sp>
      <p:sp>
        <p:nvSpPr>
          <p:cNvPr id="5" name="Afrundet rektangel 4"/>
          <p:cNvSpPr/>
          <p:nvPr/>
        </p:nvSpPr>
        <p:spPr>
          <a:xfrm>
            <a:off x="2097647" y="571486"/>
            <a:ext cx="1123700" cy="12567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noAutofit/>
          </a:bodyPr>
          <a:lstStyle/>
          <a:p>
            <a:pPr lvl="0"/>
            <a:r>
              <a:rPr lang="da-DK" sz="1200" dirty="0" smtClean="0"/>
              <a:t>Innovative and promotes </a:t>
            </a:r>
            <a:r>
              <a:rPr lang="da-DK" sz="1200" dirty="0" err="1" smtClean="0"/>
              <a:t>sustainable</a:t>
            </a:r>
            <a:r>
              <a:rPr lang="da-DK" sz="1200" dirty="0" smtClean="0"/>
              <a:t> business model</a:t>
            </a:r>
            <a:endParaRPr lang="da-DK" sz="1200" dirty="0"/>
          </a:p>
        </p:txBody>
      </p:sp>
      <p:sp>
        <p:nvSpPr>
          <p:cNvPr id="6" name="Afrundet rektangel 5"/>
          <p:cNvSpPr/>
          <p:nvPr/>
        </p:nvSpPr>
        <p:spPr>
          <a:xfrm>
            <a:off x="500034" y="571486"/>
            <a:ext cx="1571636" cy="12567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noAutofit/>
          </a:bodyPr>
          <a:lstStyle/>
          <a:p>
            <a:pPr lvl="0"/>
            <a:r>
              <a:rPr lang="da-DK" sz="1400" b="1" dirty="0" smtClean="0"/>
              <a:t>CSR as </a:t>
            </a:r>
            <a:r>
              <a:rPr lang="da-DK" sz="1400" b="1" dirty="0" err="1" smtClean="0"/>
              <a:t>strategic</a:t>
            </a:r>
            <a:r>
              <a:rPr lang="da-DK" sz="1400" b="1" dirty="0" smtClean="0"/>
              <a:t> </a:t>
            </a:r>
            <a:r>
              <a:rPr lang="da-DK" sz="1400" b="1" dirty="0" err="1" smtClean="0"/>
              <a:t>value</a:t>
            </a:r>
            <a:r>
              <a:rPr lang="da-DK" sz="1400" b="1" dirty="0" smtClean="0"/>
              <a:t> </a:t>
            </a:r>
            <a:r>
              <a:rPr lang="da-DK" sz="1400" b="1" dirty="0" err="1" smtClean="0"/>
              <a:t>creation</a:t>
            </a:r>
            <a:endParaRPr lang="da-DK" sz="1400" b="1" dirty="0"/>
          </a:p>
        </p:txBody>
      </p:sp>
      <p:sp>
        <p:nvSpPr>
          <p:cNvPr id="7" name="Afrundet rektangel 6"/>
          <p:cNvSpPr/>
          <p:nvPr/>
        </p:nvSpPr>
        <p:spPr>
          <a:xfrm>
            <a:off x="4383663" y="571486"/>
            <a:ext cx="4260303" cy="12567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noAutofit/>
          </a:bodyPr>
          <a:lstStyle/>
          <a:p>
            <a:pPr lvl="0" indent="-180000" defTabSz="1080000">
              <a:buSzPct val="100000"/>
              <a:buFont typeface="Arial" pitchFamily="34" charset="0"/>
              <a:buChar char="•"/>
            </a:pPr>
            <a:r>
              <a:rPr lang="da-DK" sz="1050" dirty="0" err="1" smtClean="0"/>
              <a:t>Shared</a:t>
            </a:r>
            <a:r>
              <a:rPr lang="da-DK" sz="1050" dirty="0" smtClean="0"/>
              <a:t> </a:t>
            </a:r>
            <a:r>
              <a:rPr lang="da-DK" sz="1050" dirty="0" err="1" smtClean="0"/>
              <a:t>value</a:t>
            </a:r>
            <a:r>
              <a:rPr lang="da-DK" sz="1050" dirty="0" smtClean="0"/>
              <a:t> (business, institutions and </a:t>
            </a:r>
            <a:r>
              <a:rPr lang="da-DK" sz="1050" dirty="0" err="1" smtClean="0"/>
              <a:t>communities</a:t>
            </a:r>
            <a:r>
              <a:rPr lang="da-DK" sz="1050" dirty="0" smtClean="0"/>
              <a:t>)</a:t>
            </a:r>
          </a:p>
          <a:p>
            <a:pPr lvl="0" indent="-180000" defTabSz="1080000">
              <a:buSzPct val="100000"/>
              <a:buFont typeface="Arial" pitchFamily="34" charset="0"/>
              <a:buChar char="•"/>
            </a:pPr>
            <a:r>
              <a:rPr lang="da-DK" sz="1050" dirty="0" smtClean="0"/>
              <a:t>Promote </a:t>
            </a:r>
            <a:r>
              <a:rPr lang="da-DK" sz="1050" dirty="0" err="1" smtClean="0"/>
              <a:t>competetiveness</a:t>
            </a:r>
            <a:r>
              <a:rPr lang="da-DK" sz="1050" dirty="0" smtClean="0"/>
              <a:t> and innovation</a:t>
            </a:r>
          </a:p>
          <a:p>
            <a:pPr lvl="0" indent="-180000" defTabSz="1080000">
              <a:buSzPct val="100000"/>
              <a:buFont typeface="Arial" pitchFamily="34" charset="0"/>
              <a:buChar char="•"/>
            </a:pPr>
            <a:r>
              <a:rPr lang="da-DK" sz="1050" dirty="0" smtClean="0"/>
              <a:t>Promotes a </a:t>
            </a:r>
            <a:r>
              <a:rPr lang="da-DK" sz="1050" dirty="0" err="1" smtClean="0"/>
              <a:t>sustainable</a:t>
            </a:r>
            <a:r>
              <a:rPr lang="da-DK" sz="1050" dirty="0" smtClean="0"/>
              <a:t> business model</a:t>
            </a:r>
          </a:p>
          <a:p>
            <a:pPr lvl="0" indent="-180000" defTabSz="1080000">
              <a:buSzPct val="100000"/>
              <a:buFont typeface="Arial" pitchFamily="34" charset="0"/>
              <a:buChar char="•"/>
            </a:pPr>
            <a:r>
              <a:rPr lang="da-DK" sz="1050" dirty="0" err="1" smtClean="0"/>
              <a:t>Integrates</a:t>
            </a:r>
            <a:r>
              <a:rPr lang="da-DK" sz="1050" dirty="0" smtClean="0"/>
              <a:t> business </a:t>
            </a:r>
            <a:r>
              <a:rPr lang="da-DK" sz="1050" dirty="0" err="1" smtClean="0"/>
              <a:t>into</a:t>
            </a:r>
            <a:r>
              <a:rPr lang="da-DK" sz="1050" dirty="0" smtClean="0"/>
              <a:t> the </a:t>
            </a:r>
            <a:r>
              <a:rPr lang="da-DK" sz="1050" dirty="0" err="1" smtClean="0"/>
              <a:t>community</a:t>
            </a:r>
            <a:endParaRPr lang="da-DK" sz="1050" dirty="0" smtClean="0"/>
          </a:p>
          <a:p>
            <a:pPr lvl="0" indent="-180000" defTabSz="1080000">
              <a:buSzPct val="100000"/>
              <a:buFont typeface="Arial" pitchFamily="34" charset="0"/>
              <a:buChar char="•"/>
            </a:pPr>
            <a:r>
              <a:rPr lang="da-DK" sz="1050" dirty="0" err="1" smtClean="0"/>
              <a:t>Develops</a:t>
            </a:r>
            <a:r>
              <a:rPr lang="da-DK" sz="1050" dirty="0" smtClean="0"/>
              <a:t> Human </a:t>
            </a:r>
            <a:r>
              <a:rPr lang="da-DK" sz="1050" dirty="0" err="1" smtClean="0"/>
              <a:t>Capital</a:t>
            </a:r>
            <a:r>
              <a:rPr lang="da-DK" sz="1050" dirty="0" smtClean="0"/>
              <a:t> (</a:t>
            </a:r>
            <a:r>
              <a:rPr lang="da-DK" sz="1050" dirty="0" err="1" smtClean="0"/>
              <a:t>key</a:t>
            </a:r>
            <a:r>
              <a:rPr lang="da-DK" sz="1050" dirty="0" smtClean="0"/>
              <a:t> in </a:t>
            </a:r>
            <a:r>
              <a:rPr lang="da-DK" sz="1050" dirty="0" err="1" smtClean="0"/>
              <a:t>developing</a:t>
            </a:r>
            <a:r>
              <a:rPr lang="da-DK" sz="1050" dirty="0" smtClean="0"/>
              <a:t> </a:t>
            </a:r>
            <a:r>
              <a:rPr lang="da-DK" sz="1050" dirty="0" err="1" smtClean="0"/>
              <a:t>countries</a:t>
            </a:r>
            <a:r>
              <a:rPr lang="da-DK" sz="1050" dirty="0" smtClean="0"/>
              <a:t>)</a:t>
            </a:r>
          </a:p>
          <a:p>
            <a:pPr lvl="0" indent="-180000" defTabSz="1080000">
              <a:buSzPct val="100000"/>
              <a:buFont typeface="Arial" pitchFamily="34" charset="0"/>
              <a:buChar char="•"/>
            </a:pPr>
            <a:r>
              <a:rPr lang="da-DK" sz="1050" dirty="0" err="1" smtClean="0"/>
              <a:t>Incorporated</a:t>
            </a:r>
            <a:r>
              <a:rPr lang="da-DK" sz="1050" dirty="0" smtClean="0"/>
              <a:t> </a:t>
            </a:r>
            <a:r>
              <a:rPr lang="da-DK" sz="1050" dirty="0" err="1" smtClean="0"/>
              <a:t>into</a:t>
            </a:r>
            <a:r>
              <a:rPr lang="da-DK" sz="1050" dirty="0" smtClean="0"/>
              <a:t> Business </a:t>
            </a:r>
            <a:r>
              <a:rPr lang="da-DK" sz="1050" dirty="0" err="1" smtClean="0"/>
              <a:t>strategy</a:t>
            </a:r>
            <a:endParaRPr lang="da-DK" sz="1050" dirty="0" smtClean="0"/>
          </a:p>
        </p:txBody>
      </p:sp>
      <p:sp>
        <p:nvSpPr>
          <p:cNvPr id="9" name="Rektangel 8"/>
          <p:cNvSpPr/>
          <p:nvPr/>
        </p:nvSpPr>
        <p:spPr>
          <a:xfrm>
            <a:off x="2071670" y="142876"/>
            <a:ext cx="1143008" cy="5291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b="1" dirty="0" err="1" smtClean="0">
                <a:solidFill>
                  <a:schemeClr val="tx1"/>
                </a:solidFill>
              </a:rPr>
              <a:t>Purpose</a:t>
            </a:r>
            <a:endParaRPr lang="da-DK" sz="1600" b="1" dirty="0">
              <a:solidFill>
                <a:schemeClr val="tx1"/>
              </a:solidFill>
            </a:endParaRPr>
          </a:p>
        </p:txBody>
      </p:sp>
      <p:sp>
        <p:nvSpPr>
          <p:cNvPr id="10" name="Rektangel 9"/>
          <p:cNvSpPr/>
          <p:nvPr/>
        </p:nvSpPr>
        <p:spPr>
          <a:xfrm>
            <a:off x="3214678" y="142876"/>
            <a:ext cx="1143008" cy="5291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b="1" dirty="0" err="1" smtClean="0">
                <a:solidFill>
                  <a:schemeClr val="tx1"/>
                </a:solidFill>
              </a:rPr>
              <a:t>Impact</a:t>
            </a:r>
            <a:endParaRPr lang="da-DK" sz="1600" b="1" dirty="0">
              <a:solidFill>
                <a:schemeClr val="tx1"/>
              </a:solidFill>
            </a:endParaRPr>
          </a:p>
        </p:txBody>
      </p:sp>
      <p:sp>
        <p:nvSpPr>
          <p:cNvPr id="11" name="Rektangel 10"/>
          <p:cNvSpPr/>
          <p:nvPr/>
        </p:nvSpPr>
        <p:spPr>
          <a:xfrm>
            <a:off x="4357686" y="142876"/>
            <a:ext cx="4286280" cy="5291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b="1" dirty="0" err="1" smtClean="0">
                <a:solidFill>
                  <a:schemeClr val="tx1"/>
                </a:solidFill>
              </a:rPr>
              <a:t>Benefits</a:t>
            </a:r>
            <a:endParaRPr lang="da-DK" sz="1600" b="1" dirty="0">
              <a:solidFill>
                <a:schemeClr val="tx1"/>
              </a:solidFill>
            </a:endParaRPr>
          </a:p>
        </p:txBody>
      </p:sp>
      <p:sp>
        <p:nvSpPr>
          <p:cNvPr id="13" name="Afrundet rektangel 12"/>
          <p:cNvSpPr/>
          <p:nvPr/>
        </p:nvSpPr>
        <p:spPr>
          <a:xfrm>
            <a:off x="3240655" y="1928808"/>
            <a:ext cx="1123700" cy="1256780"/>
          </a:xfrm>
          <a:prstGeom prst="roundRect">
            <a:avLst/>
          </a:prstGeom>
        </p:spPr>
        <p:style>
          <a:lnRef idx="1">
            <a:schemeClr val="accent4"/>
          </a:lnRef>
          <a:fillRef idx="3">
            <a:schemeClr val="accent4"/>
          </a:fillRef>
          <a:effectRef idx="2">
            <a:schemeClr val="accent4"/>
          </a:effectRef>
          <a:fontRef idx="minor">
            <a:schemeClr val="lt1"/>
          </a:fontRef>
        </p:style>
        <p:txBody>
          <a:bodyPr rtlCol="0" anchor="t" anchorCtr="0">
            <a:noAutofit/>
          </a:bodyPr>
          <a:lstStyle/>
          <a:p>
            <a:pPr>
              <a:buSzPct val="100000"/>
            </a:pPr>
            <a:r>
              <a:rPr lang="da-DK" sz="1200" dirty="0" smtClean="0"/>
              <a:t>Medium to </a:t>
            </a:r>
            <a:r>
              <a:rPr lang="da-DK" sz="1200" dirty="0" err="1" smtClean="0"/>
              <a:t>high</a:t>
            </a:r>
            <a:r>
              <a:rPr lang="da-DK" sz="1200" dirty="0" smtClean="0"/>
              <a:t> </a:t>
            </a:r>
            <a:r>
              <a:rPr lang="da-DK" sz="1200" dirty="0" err="1" smtClean="0"/>
              <a:t>strategic</a:t>
            </a:r>
            <a:r>
              <a:rPr lang="da-DK" sz="1200" dirty="0" smtClean="0"/>
              <a:t> and </a:t>
            </a:r>
            <a:r>
              <a:rPr lang="da-DK" sz="1200" dirty="0" err="1" smtClean="0"/>
              <a:t>operational</a:t>
            </a:r>
            <a:r>
              <a:rPr lang="da-DK" sz="1200" dirty="0" smtClean="0"/>
              <a:t> </a:t>
            </a:r>
            <a:r>
              <a:rPr lang="da-DK" sz="1200" dirty="0" err="1" smtClean="0"/>
              <a:t>impact</a:t>
            </a:r>
            <a:endParaRPr lang="da-DK" sz="1200" dirty="0" smtClean="0"/>
          </a:p>
          <a:p>
            <a:pPr lvl="0">
              <a:buSzPct val="100000"/>
              <a:buFont typeface="Arial" pitchFamily="34" charset="0"/>
              <a:buChar char="•"/>
            </a:pPr>
            <a:endParaRPr lang="da-DK" sz="1400" dirty="0" smtClean="0"/>
          </a:p>
        </p:txBody>
      </p:sp>
      <p:sp>
        <p:nvSpPr>
          <p:cNvPr id="14" name="Afrundet rektangel 13"/>
          <p:cNvSpPr/>
          <p:nvPr/>
        </p:nvSpPr>
        <p:spPr>
          <a:xfrm>
            <a:off x="2097647" y="1928808"/>
            <a:ext cx="1123700" cy="1256780"/>
          </a:xfrm>
          <a:prstGeom prst="roundRect">
            <a:avLst/>
          </a:prstGeom>
        </p:spPr>
        <p:style>
          <a:lnRef idx="1">
            <a:schemeClr val="accent4"/>
          </a:lnRef>
          <a:fillRef idx="3">
            <a:schemeClr val="accent4"/>
          </a:fillRef>
          <a:effectRef idx="2">
            <a:schemeClr val="accent4"/>
          </a:effectRef>
          <a:fontRef idx="minor">
            <a:schemeClr val="lt1"/>
          </a:fontRef>
        </p:style>
        <p:txBody>
          <a:bodyPr rtlCol="0" anchor="t" anchorCtr="0">
            <a:noAutofit/>
          </a:bodyPr>
          <a:lstStyle/>
          <a:p>
            <a:pPr lvl="0"/>
            <a:r>
              <a:rPr lang="da-DK" sz="1200" dirty="0" err="1" smtClean="0"/>
              <a:t>Compliance</a:t>
            </a:r>
            <a:endParaRPr lang="da-DK" sz="1200" dirty="0"/>
          </a:p>
        </p:txBody>
      </p:sp>
      <p:sp>
        <p:nvSpPr>
          <p:cNvPr id="15" name="Afrundet rektangel 14"/>
          <p:cNvSpPr/>
          <p:nvPr/>
        </p:nvSpPr>
        <p:spPr>
          <a:xfrm>
            <a:off x="500034" y="1928808"/>
            <a:ext cx="1571636" cy="1256780"/>
          </a:xfrm>
          <a:prstGeom prst="roundRect">
            <a:avLst/>
          </a:prstGeom>
        </p:spPr>
        <p:style>
          <a:lnRef idx="1">
            <a:schemeClr val="accent4"/>
          </a:lnRef>
          <a:fillRef idx="3">
            <a:schemeClr val="accent4"/>
          </a:fillRef>
          <a:effectRef idx="2">
            <a:schemeClr val="accent4"/>
          </a:effectRef>
          <a:fontRef idx="minor">
            <a:schemeClr val="lt1"/>
          </a:fontRef>
        </p:style>
        <p:txBody>
          <a:bodyPr rtlCol="0" anchor="t" anchorCtr="0">
            <a:noAutofit/>
          </a:bodyPr>
          <a:lstStyle/>
          <a:p>
            <a:pPr lvl="0"/>
            <a:r>
              <a:rPr lang="da-DK" sz="1400" b="1" dirty="0" smtClean="0"/>
              <a:t>CSR as </a:t>
            </a:r>
            <a:r>
              <a:rPr lang="da-DK" sz="1400" b="1" dirty="0" err="1" smtClean="0"/>
              <a:t>risk</a:t>
            </a:r>
            <a:r>
              <a:rPr lang="da-DK" sz="1400" b="1" dirty="0" smtClean="0"/>
              <a:t> management</a:t>
            </a:r>
            <a:endParaRPr lang="da-DK" sz="1400" b="1" dirty="0"/>
          </a:p>
        </p:txBody>
      </p:sp>
      <p:sp>
        <p:nvSpPr>
          <p:cNvPr id="16" name="Afrundet rektangel 15"/>
          <p:cNvSpPr/>
          <p:nvPr/>
        </p:nvSpPr>
        <p:spPr>
          <a:xfrm>
            <a:off x="4383663" y="1928808"/>
            <a:ext cx="4260303" cy="1256780"/>
          </a:xfrm>
          <a:prstGeom prst="roundRect">
            <a:avLst/>
          </a:prstGeom>
        </p:spPr>
        <p:style>
          <a:lnRef idx="1">
            <a:schemeClr val="accent4"/>
          </a:lnRef>
          <a:fillRef idx="3">
            <a:schemeClr val="accent4"/>
          </a:fillRef>
          <a:effectRef idx="2">
            <a:schemeClr val="accent4"/>
          </a:effectRef>
          <a:fontRef idx="minor">
            <a:schemeClr val="lt1"/>
          </a:fontRef>
        </p:style>
        <p:txBody>
          <a:bodyPr rtlCol="0" anchor="t" anchorCtr="0">
            <a:noAutofit/>
          </a:bodyPr>
          <a:lstStyle/>
          <a:p>
            <a:pPr lvl="0" indent="-180000" defTabSz="1080000">
              <a:buSzPct val="100000"/>
              <a:buFont typeface="Arial" pitchFamily="34" charset="0"/>
              <a:buChar char="•"/>
            </a:pPr>
            <a:r>
              <a:rPr lang="da-DK" sz="1050" dirty="0" err="1" smtClean="0"/>
              <a:t>Mitigates</a:t>
            </a:r>
            <a:r>
              <a:rPr lang="da-DK" sz="1050" dirty="0" smtClean="0"/>
              <a:t> </a:t>
            </a:r>
            <a:r>
              <a:rPr lang="da-DK" sz="1050" dirty="0" err="1" smtClean="0"/>
              <a:t>operational</a:t>
            </a:r>
            <a:r>
              <a:rPr lang="da-DK" sz="1050" dirty="0" smtClean="0"/>
              <a:t> </a:t>
            </a:r>
            <a:r>
              <a:rPr lang="da-DK" sz="1050" dirty="0" err="1" smtClean="0"/>
              <a:t>impact</a:t>
            </a:r>
            <a:endParaRPr lang="da-DK" sz="1050" dirty="0" smtClean="0"/>
          </a:p>
          <a:p>
            <a:pPr lvl="0" indent="-180000" defTabSz="1080000">
              <a:buSzPct val="100000"/>
              <a:buFont typeface="Arial" pitchFamily="34" charset="0"/>
              <a:buChar char="•"/>
            </a:pPr>
            <a:r>
              <a:rPr lang="da-DK" sz="1050" dirty="0" err="1" smtClean="0"/>
              <a:t>Mitigates</a:t>
            </a:r>
            <a:r>
              <a:rPr lang="da-DK" sz="1050" dirty="0" smtClean="0"/>
              <a:t> </a:t>
            </a:r>
            <a:r>
              <a:rPr lang="da-DK" sz="1050" dirty="0" err="1" smtClean="0"/>
              <a:t>operational</a:t>
            </a:r>
            <a:r>
              <a:rPr lang="da-DK" sz="1050" dirty="0" smtClean="0"/>
              <a:t> </a:t>
            </a:r>
            <a:r>
              <a:rPr lang="da-DK" sz="1050" dirty="0" err="1" smtClean="0"/>
              <a:t>risks</a:t>
            </a:r>
            <a:endParaRPr lang="da-DK" sz="1050" dirty="0" smtClean="0"/>
          </a:p>
          <a:p>
            <a:pPr lvl="0" indent="-180000" defTabSz="1080000">
              <a:buSzPct val="100000"/>
              <a:buFont typeface="Arial" pitchFamily="34" charset="0"/>
              <a:buChar char="•"/>
            </a:pPr>
            <a:r>
              <a:rPr lang="da-DK" sz="1050" dirty="0" smtClean="0"/>
              <a:t>Supports </a:t>
            </a:r>
            <a:r>
              <a:rPr lang="da-DK" sz="1050" dirty="0" err="1" smtClean="0"/>
              <a:t>external</a:t>
            </a:r>
            <a:r>
              <a:rPr lang="da-DK" sz="1050" dirty="0" smtClean="0"/>
              <a:t> </a:t>
            </a:r>
            <a:r>
              <a:rPr lang="da-DK" sz="1050" dirty="0" err="1" smtClean="0"/>
              <a:t>relationahips</a:t>
            </a:r>
            <a:endParaRPr lang="da-DK" sz="1050" dirty="0" smtClean="0"/>
          </a:p>
        </p:txBody>
      </p:sp>
      <p:sp>
        <p:nvSpPr>
          <p:cNvPr id="17" name="Afrundet rektangel 16"/>
          <p:cNvSpPr/>
          <p:nvPr/>
        </p:nvSpPr>
        <p:spPr>
          <a:xfrm>
            <a:off x="4383663" y="3286130"/>
            <a:ext cx="4260303" cy="1785950"/>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nchorCtr="0">
            <a:noAutofit/>
          </a:bodyPr>
          <a:lstStyle/>
          <a:p>
            <a:pPr lvl="0" indent="-180000" defTabSz="1080000">
              <a:buSzPct val="100000"/>
              <a:buFont typeface="Arial" pitchFamily="34" charset="0"/>
              <a:buChar char="•"/>
            </a:pPr>
            <a:r>
              <a:rPr lang="da-DK" sz="1050" dirty="0" err="1" smtClean="0"/>
              <a:t>Corporate</a:t>
            </a:r>
            <a:r>
              <a:rPr lang="da-DK" sz="1050" dirty="0" smtClean="0"/>
              <a:t> </a:t>
            </a:r>
            <a:r>
              <a:rPr lang="da-DK" sz="1050" dirty="0" err="1" smtClean="0"/>
              <a:t>Philantrophy</a:t>
            </a:r>
            <a:r>
              <a:rPr lang="da-DK" sz="1050" dirty="0" smtClean="0"/>
              <a:t> and </a:t>
            </a:r>
            <a:r>
              <a:rPr lang="da-DK" sz="1050" dirty="0" err="1" smtClean="0"/>
              <a:t>scholarships</a:t>
            </a:r>
            <a:endParaRPr lang="da-DK" sz="1050" dirty="0" smtClean="0"/>
          </a:p>
          <a:p>
            <a:pPr lvl="0" indent="-180000" defTabSz="1080000">
              <a:buSzPct val="100000"/>
              <a:buFont typeface="Arial" pitchFamily="34" charset="0"/>
              <a:buChar char="•"/>
            </a:pPr>
            <a:r>
              <a:rPr lang="da-DK" sz="1050" dirty="0" err="1" smtClean="0"/>
              <a:t>Limited</a:t>
            </a:r>
            <a:r>
              <a:rPr lang="da-DK" sz="1050" dirty="0" smtClean="0"/>
              <a:t> funds </a:t>
            </a:r>
            <a:r>
              <a:rPr lang="da-DK" sz="1050" dirty="0" err="1" smtClean="0"/>
              <a:t>available</a:t>
            </a:r>
            <a:endParaRPr lang="da-DK" sz="1050" dirty="0" smtClean="0"/>
          </a:p>
          <a:p>
            <a:pPr lvl="0" indent="-180000" defTabSz="1080000">
              <a:buSzPct val="100000"/>
              <a:buFont typeface="Arial" pitchFamily="34" charset="0"/>
              <a:buChar char="•"/>
            </a:pPr>
            <a:r>
              <a:rPr lang="da-DK" sz="1050" dirty="0" err="1" smtClean="0"/>
              <a:t>Impact</a:t>
            </a:r>
            <a:r>
              <a:rPr lang="da-DK" sz="1050" dirty="0" smtClean="0"/>
              <a:t> </a:t>
            </a:r>
            <a:r>
              <a:rPr lang="da-DK" sz="1050" dirty="0" err="1" smtClean="0"/>
              <a:t>diluted</a:t>
            </a:r>
            <a:r>
              <a:rPr lang="da-DK" sz="1050" dirty="0" smtClean="0"/>
              <a:t> </a:t>
            </a:r>
            <a:r>
              <a:rPr lang="da-DK" sz="1050" dirty="0" err="1" smtClean="0"/>
              <a:t>because</a:t>
            </a:r>
            <a:r>
              <a:rPr lang="da-DK" sz="1050" dirty="0" smtClean="0"/>
              <a:t> </a:t>
            </a:r>
            <a:r>
              <a:rPr lang="da-DK" sz="1050" dirty="0" err="1" smtClean="0"/>
              <a:t>limited</a:t>
            </a:r>
            <a:r>
              <a:rPr lang="da-DK" sz="1050" dirty="0" smtClean="0"/>
              <a:t> budget is </a:t>
            </a:r>
            <a:r>
              <a:rPr lang="da-DK" sz="1050" dirty="0" err="1" smtClean="0"/>
              <a:t>allocated</a:t>
            </a:r>
            <a:r>
              <a:rPr lang="da-DK" sz="1050" dirty="0" smtClean="0"/>
              <a:t> to </a:t>
            </a:r>
            <a:r>
              <a:rPr lang="da-DK" sz="1050" dirty="0" err="1" smtClean="0"/>
              <a:t>many</a:t>
            </a:r>
            <a:r>
              <a:rPr lang="da-DK" sz="1050" dirty="0" smtClean="0"/>
              <a:t/>
            </a:r>
            <a:br>
              <a:rPr lang="da-DK" sz="1050" dirty="0" smtClean="0"/>
            </a:br>
            <a:r>
              <a:rPr lang="da-DK" sz="1050" dirty="0" err="1" smtClean="0"/>
              <a:t>charities</a:t>
            </a:r>
            <a:endParaRPr lang="da-DK" sz="1050" dirty="0" smtClean="0"/>
          </a:p>
          <a:p>
            <a:pPr lvl="0" indent="-180000" defTabSz="1080000">
              <a:buSzPct val="100000"/>
              <a:buFont typeface="Arial" pitchFamily="34" charset="0"/>
              <a:buChar char="•"/>
            </a:pPr>
            <a:r>
              <a:rPr lang="da-DK" sz="1050" dirty="0" err="1" smtClean="0"/>
              <a:t>Corporate</a:t>
            </a:r>
            <a:r>
              <a:rPr lang="da-DK" sz="1050" dirty="0" smtClean="0"/>
              <a:t> </a:t>
            </a:r>
            <a:r>
              <a:rPr lang="da-DK" sz="1050" dirty="0" err="1" smtClean="0"/>
              <a:t>competencies</a:t>
            </a:r>
            <a:r>
              <a:rPr lang="da-DK" sz="1050" dirty="0" smtClean="0"/>
              <a:t> and </a:t>
            </a:r>
            <a:r>
              <a:rPr lang="da-DK" sz="1050" dirty="0" err="1" smtClean="0"/>
              <a:t>other</a:t>
            </a:r>
            <a:r>
              <a:rPr lang="da-DK" sz="1050" dirty="0" smtClean="0"/>
              <a:t> business assets not </a:t>
            </a:r>
            <a:r>
              <a:rPr lang="da-DK" sz="1050" dirty="0" err="1" smtClean="0"/>
              <a:t>fully</a:t>
            </a:r>
            <a:r>
              <a:rPr lang="da-DK" sz="1050" dirty="0" smtClean="0"/>
              <a:t> </a:t>
            </a:r>
            <a:r>
              <a:rPr lang="da-DK" sz="1050" dirty="0" err="1" smtClean="0"/>
              <a:t>utilized</a:t>
            </a:r>
            <a:endParaRPr lang="da-DK" sz="1050" dirty="0" smtClean="0"/>
          </a:p>
          <a:p>
            <a:pPr lvl="0" indent="-180000" defTabSz="1080000">
              <a:buSzPct val="100000"/>
              <a:buFont typeface="Arial" pitchFamily="34" charset="0"/>
              <a:buChar char="•"/>
            </a:pPr>
            <a:r>
              <a:rPr lang="da-DK" sz="1050" dirty="0" err="1" smtClean="0"/>
              <a:t>Misalignment</a:t>
            </a:r>
            <a:r>
              <a:rPr lang="da-DK" sz="1050" dirty="0" smtClean="0"/>
              <a:t> </a:t>
            </a:r>
            <a:r>
              <a:rPr lang="da-DK" sz="1050" dirty="0" err="1" smtClean="0"/>
              <a:t>between</a:t>
            </a:r>
            <a:r>
              <a:rPr lang="da-DK" sz="1050" dirty="0" smtClean="0"/>
              <a:t> business and social </a:t>
            </a:r>
            <a:r>
              <a:rPr lang="da-DK" sz="1050" dirty="0" err="1" smtClean="0"/>
              <a:t>responsibility</a:t>
            </a:r>
            <a:r>
              <a:rPr lang="da-DK" sz="1050" dirty="0" smtClean="0"/>
              <a:t> </a:t>
            </a:r>
            <a:r>
              <a:rPr lang="da-DK" sz="1050" dirty="0" err="1" smtClean="0"/>
              <a:t>strategies</a:t>
            </a:r>
            <a:r>
              <a:rPr lang="da-DK" sz="1050" dirty="0" smtClean="0"/>
              <a:t> and </a:t>
            </a:r>
            <a:r>
              <a:rPr lang="da-DK" sz="1050" dirty="0" err="1" smtClean="0"/>
              <a:t>functions</a:t>
            </a:r>
            <a:endParaRPr lang="da-DK" sz="1050" dirty="0" smtClean="0"/>
          </a:p>
          <a:p>
            <a:pPr lvl="0" indent="-180000" defTabSz="1080000">
              <a:buSzPct val="100000"/>
              <a:buFont typeface="Arial" pitchFamily="34" charset="0"/>
              <a:buChar char="•"/>
            </a:pPr>
            <a:r>
              <a:rPr lang="da-DK" sz="1050" dirty="0" err="1" smtClean="0"/>
              <a:t>Result</a:t>
            </a:r>
            <a:r>
              <a:rPr lang="da-DK" sz="1050" dirty="0" smtClean="0"/>
              <a:t> in minimal social and business </a:t>
            </a:r>
            <a:r>
              <a:rPr lang="da-DK" sz="1050" dirty="0" err="1" smtClean="0"/>
              <a:t>impact</a:t>
            </a:r>
            <a:r>
              <a:rPr lang="da-DK" sz="1050" dirty="0" smtClean="0"/>
              <a:t> of social </a:t>
            </a:r>
            <a:r>
              <a:rPr lang="da-DK" sz="1050" dirty="0" err="1" smtClean="0"/>
              <a:t>programmes</a:t>
            </a:r>
            <a:endParaRPr lang="da-DK" sz="1050" dirty="0" smtClean="0"/>
          </a:p>
        </p:txBody>
      </p:sp>
      <p:sp>
        <p:nvSpPr>
          <p:cNvPr id="18" name="Afrundet rektangel 17"/>
          <p:cNvSpPr/>
          <p:nvPr/>
        </p:nvSpPr>
        <p:spPr>
          <a:xfrm>
            <a:off x="3240655" y="3286130"/>
            <a:ext cx="1123700" cy="1785950"/>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nchorCtr="0">
            <a:noAutofit/>
          </a:bodyPr>
          <a:lstStyle/>
          <a:p>
            <a:pPr>
              <a:buSzPct val="100000"/>
            </a:pPr>
            <a:r>
              <a:rPr lang="da-DK" sz="1200" dirty="0" smtClean="0"/>
              <a:t>Little </a:t>
            </a:r>
            <a:r>
              <a:rPr lang="da-DK" sz="1200" dirty="0" err="1" smtClean="0"/>
              <a:t>strategic</a:t>
            </a:r>
            <a:r>
              <a:rPr lang="da-DK" sz="1200" dirty="0" smtClean="0"/>
              <a:t> and </a:t>
            </a:r>
            <a:r>
              <a:rPr lang="da-DK" sz="1200" dirty="0" err="1" smtClean="0"/>
              <a:t>operational</a:t>
            </a:r>
            <a:r>
              <a:rPr lang="da-DK" sz="1200" dirty="0" smtClean="0"/>
              <a:t> </a:t>
            </a:r>
            <a:r>
              <a:rPr lang="da-DK" sz="1200" dirty="0" err="1" smtClean="0"/>
              <a:t>impact</a:t>
            </a:r>
            <a:endParaRPr lang="da-DK" sz="1200" dirty="0" smtClean="0"/>
          </a:p>
          <a:p>
            <a:pPr lvl="0">
              <a:buSzPct val="100000"/>
              <a:buFont typeface="Arial" pitchFamily="34" charset="0"/>
              <a:buChar char="•"/>
            </a:pPr>
            <a:endParaRPr lang="da-DK" sz="1400" dirty="0" smtClean="0"/>
          </a:p>
        </p:txBody>
      </p:sp>
      <p:sp>
        <p:nvSpPr>
          <p:cNvPr id="19" name="Afrundet rektangel 18"/>
          <p:cNvSpPr/>
          <p:nvPr/>
        </p:nvSpPr>
        <p:spPr>
          <a:xfrm>
            <a:off x="2097647" y="3286130"/>
            <a:ext cx="1123700" cy="1785950"/>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nchorCtr="0">
            <a:noAutofit/>
          </a:bodyPr>
          <a:lstStyle/>
          <a:p>
            <a:pPr lvl="0"/>
            <a:r>
              <a:rPr lang="da-DK" sz="1200" dirty="0" err="1" smtClean="0"/>
              <a:t>Providing</a:t>
            </a:r>
            <a:r>
              <a:rPr lang="da-DK" sz="1200" dirty="0" smtClean="0"/>
              <a:t> </a:t>
            </a:r>
            <a:r>
              <a:rPr lang="da-DK" sz="1200" dirty="0" err="1" smtClean="0"/>
              <a:t>funding</a:t>
            </a:r>
            <a:r>
              <a:rPr lang="da-DK" sz="1200" dirty="0" smtClean="0"/>
              <a:t> and </a:t>
            </a:r>
            <a:r>
              <a:rPr lang="da-DK" sz="1200" dirty="0" err="1" smtClean="0"/>
              <a:t>skills</a:t>
            </a:r>
            <a:endParaRPr lang="da-DK" sz="1200" dirty="0"/>
          </a:p>
        </p:txBody>
      </p:sp>
      <p:sp>
        <p:nvSpPr>
          <p:cNvPr id="20" name="Afrundet rektangel 19"/>
          <p:cNvSpPr/>
          <p:nvPr/>
        </p:nvSpPr>
        <p:spPr>
          <a:xfrm>
            <a:off x="500034" y="3286130"/>
            <a:ext cx="1571636" cy="1785950"/>
          </a:xfrm>
          <a:prstGeom prst="roundRect">
            <a:avLst/>
          </a:prstGeom>
        </p:spPr>
        <p:style>
          <a:lnRef idx="1">
            <a:schemeClr val="accent2"/>
          </a:lnRef>
          <a:fillRef idx="3">
            <a:schemeClr val="accent2"/>
          </a:fillRef>
          <a:effectRef idx="2">
            <a:schemeClr val="accent2"/>
          </a:effectRef>
          <a:fontRef idx="minor">
            <a:schemeClr val="lt1"/>
          </a:fontRef>
        </p:style>
        <p:txBody>
          <a:bodyPr rtlCol="0" anchor="t" anchorCtr="0">
            <a:noAutofit/>
          </a:bodyPr>
          <a:lstStyle/>
          <a:p>
            <a:pPr lvl="0"/>
            <a:r>
              <a:rPr lang="da-DK" sz="1400" b="1" dirty="0" smtClean="0"/>
              <a:t>CSR as </a:t>
            </a:r>
            <a:r>
              <a:rPr lang="da-DK" sz="1400" b="1" dirty="0" err="1" smtClean="0"/>
              <a:t>corporate</a:t>
            </a:r>
            <a:r>
              <a:rPr lang="da-DK" sz="1400" b="1" dirty="0" smtClean="0"/>
              <a:t> </a:t>
            </a:r>
            <a:r>
              <a:rPr lang="da-DK" sz="1400" b="1" dirty="0" err="1" smtClean="0"/>
              <a:t>Philantrophy</a:t>
            </a:r>
            <a:endParaRPr lang="da-DK" sz="1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a-DK" dirty="0" smtClean="0"/>
              <a:t>CSR as </a:t>
            </a:r>
            <a:r>
              <a:rPr lang="da-DK" dirty="0" err="1" smtClean="0"/>
              <a:t>corporate</a:t>
            </a:r>
            <a:r>
              <a:rPr lang="da-DK" dirty="0" smtClean="0"/>
              <a:t> </a:t>
            </a:r>
            <a:r>
              <a:rPr lang="da-DK" dirty="0" err="1" smtClean="0"/>
              <a:t>philantrophy</a:t>
            </a:r>
            <a:endParaRPr lang="da-DK" dirty="0"/>
          </a:p>
        </p:txBody>
      </p:sp>
      <p:sp>
        <p:nvSpPr>
          <p:cNvPr id="3" name="Pladsholder til indhold 2"/>
          <p:cNvSpPr>
            <a:spLocks noGrp="1"/>
          </p:cNvSpPr>
          <p:nvPr>
            <p:ph idx="1"/>
          </p:nvPr>
        </p:nvSpPr>
        <p:spPr/>
        <p:txBody>
          <a:bodyPr>
            <a:normAutofit fontScale="92500" lnSpcReduction="20000"/>
          </a:bodyPr>
          <a:lstStyle/>
          <a:p>
            <a:pPr lvl="0"/>
            <a:r>
              <a:rPr lang="da-DK" dirty="0" err="1" smtClean="0"/>
              <a:t>Corporate</a:t>
            </a:r>
            <a:r>
              <a:rPr lang="da-DK" dirty="0" smtClean="0"/>
              <a:t> </a:t>
            </a:r>
            <a:r>
              <a:rPr lang="da-DK" dirty="0" err="1" smtClean="0"/>
              <a:t>Philantrophy</a:t>
            </a:r>
            <a:r>
              <a:rPr lang="da-DK" dirty="0" smtClean="0"/>
              <a:t> and </a:t>
            </a:r>
            <a:r>
              <a:rPr lang="da-DK" dirty="0" err="1" smtClean="0"/>
              <a:t>scholarships</a:t>
            </a:r>
            <a:endParaRPr lang="da-DK" dirty="0" smtClean="0"/>
          </a:p>
          <a:p>
            <a:pPr lvl="0"/>
            <a:r>
              <a:rPr lang="da-DK" dirty="0" err="1" smtClean="0"/>
              <a:t>Limited</a:t>
            </a:r>
            <a:r>
              <a:rPr lang="da-DK" dirty="0" smtClean="0"/>
              <a:t> funds </a:t>
            </a:r>
            <a:r>
              <a:rPr lang="da-DK" dirty="0" err="1" smtClean="0"/>
              <a:t>available</a:t>
            </a:r>
            <a:endParaRPr lang="da-DK" dirty="0" smtClean="0"/>
          </a:p>
          <a:p>
            <a:pPr lvl="0"/>
            <a:r>
              <a:rPr lang="da-DK" dirty="0" err="1" smtClean="0"/>
              <a:t>Impact</a:t>
            </a:r>
            <a:r>
              <a:rPr lang="da-DK" dirty="0" smtClean="0"/>
              <a:t> </a:t>
            </a:r>
            <a:r>
              <a:rPr lang="da-DK" dirty="0" err="1" smtClean="0"/>
              <a:t>diluted</a:t>
            </a:r>
            <a:r>
              <a:rPr lang="da-DK" dirty="0" smtClean="0"/>
              <a:t> </a:t>
            </a:r>
            <a:r>
              <a:rPr lang="da-DK" dirty="0" err="1" smtClean="0"/>
              <a:t>because</a:t>
            </a:r>
            <a:r>
              <a:rPr lang="da-DK" dirty="0" smtClean="0"/>
              <a:t> </a:t>
            </a:r>
            <a:r>
              <a:rPr lang="da-DK" dirty="0" err="1" smtClean="0"/>
              <a:t>limited</a:t>
            </a:r>
            <a:r>
              <a:rPr lang="da-DK" dirty="0" smtClean="0"/>
              <a:t> budget is </a:t>
            </a:r>
            <a:r>
              <a:rPr lang="da-DK" dirty="0" err="1" smtClean="0"/>
              <a:t>allocated</a:t>
            </a:r>
            <a:r>
              <a:rPr lang="da-DK" dirty="0" smtClean="0"/>
              <a:t> to </a:t>
            </a:r>
            <a:r>
              <a:rPr lang="da-DK" dirty="0" err="1" smtClean="0"/>
              <a:t>many</a:t>
            </a:r>
            <a:r>
              <a:rPr lang="da-DK" dirty="0" smtClean="0"/>
              <a:t> </a:t>
            </a:r>
            <a:r>
              <a:rPr lang="da-DK" dirty="0" err="1" smtClean="0"/>
              <a:t>charities</a:t>
            </a:r>
            <a:endParaRPr lang="da-DK" dirty="0" smtClean="0"/>
          </a:p>
          <a:p>
            <a:pPr lvl="0"/>
            <a:r>
              <a:rPr lang="da-DK" dirty="0" err="1" smtClean="0"/>
              <a:t>Corporate</a:t>
            </a:r>
            <a:r>
              <a:rPr lang="da-DK" dirty="0" smtClean="0"/>
              <a:t> </a:t>
            </a:r>
            <a:r>
              <a:rPr lang="da-DK" dirty="0" err="1" smtClean="0"/>
              <a:t>competencies</a:t>
            </a:r>
            <a:r>
              <a:rPr lang="da-DK" dirty="0" smtClean="0"/>
              <a:t> and </a:t>
            </a:r>
            <a:r>
              <a:rPr lang="da-DK" dirty="0" err="1" smtClean="0"/>
              <a:t>other</a:t>
            </a:r>
            <a:r>
              <a:rPr lang="da-DK" dirty="0" smtClean="0"/>
              <a:t> business assets not </a:t>
            </a:r>
            <a:r>
              <a:rPr lang="da-DK" dirty="0" err="1" smtClean="0"/>
              <a:t>fully</a:t>
            </a:r>
            <a:r>
              <a:rPr lang="da-DK" dirty="0" smtClean="0"/>
              <a:t> </a:t>
            </a:r>
            <a:r>
              <a:rPr lang="da-DK" dirty="0" err="1" smtClean="0"/>
              <a:t>utilized</a:t>
            </a:r>
            <a:endParaRPr lang="da-DK" dirty="0" smtClean="0"/>
          </a:p>
          <a:p>
            <a:pPr lvl="0"/>
            <a:r>
              <a:rPr lang="da-DK" dirty="0" err="1" smtClean="0"/>
              <a:t>Misalignment</a:t>
            </a:r>
            <a:r>
              <a:rPr lang="da-DK" dirty="0" smtClean="0"/>
              <a:t> </a:t>
            </a:r>
            <a:r>
              <a:rPr lang="da-DK" dirty="0" err="1" smtClean="0"/>
              <a:t>between</a:t>
            </a:r>
            <a:r>
              <a:rPr lang="da-DK" dirty="0" smtClean="0"/>
              <a:t> business and social </a:t>
            </a:r>
            <a:r>
              <a:rPr lang="da-DK" dirty="0" err="1" smtClean="0"/>
              <a:t>responsibility</a:t>
            </a:r>
            <a:r>
              <a:rPr lang="da-DK" dirty="0" smtClean="0"/>
              <a:t> </a:t>
            </a:r>
            <a:r>
              <a:rPr lang="da-DK" dirty="0" err="1" smtClean="0"/>
              <a:t>strategies</a:t>
            </a:r>
            <a:r>
              <a:rPr lang="da-DK" dirty="0" smtClean="0"/>
              <a:t> and </a:t>
            </a:r>
            <a:r>
              <a:rPr lang="da-DK" dirty="0" err="1" smtClean="0"/>
              <a:t>functions</a:t>
            </a:r>
            <a:endParaRPr lang="da-DK" dirty="0" smtClean="0"/>
          </a:p>
          <a:p>
            <a:pPr lvl="0"/>
            <a:r>
              <a:rPr lang="da-DK" dirty="0" err="1" smtClean="0"/>
              <a:t>Result</a:t>
            </a:r>
            <a:r>
              <a:rPr lang="da-DK" dirty="0" smtClean="0"/>
              <a:t> in minimal social and business </a:t>
            </a:r>
            <a:r>
              <a:rPr lang="da-DK" dirty="0" err="1" smtClean="0"/>
              <a:t>impact</a:t>
            </a:r>
            <a:r>
              <a:rPr lang="da-DK" dirty="0" smtClean="0"/>
              <a:t> of social </a:t>
            </a:r>
            <a:r>
              <a:rPr lang="da-DK" dirty="0" err="1" smtClean="0"/>
              <a:t>programmes</a:t>
            </a:r>
            <a:endParaRPr lang="da-DK" dirty="0" smtClean="0"/>
          </a:p>
          <a:p>
            <a:endParaRPr lang="da-DK"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t>CSR as </a:t>
            </a:r>
            <a:r>
              <a:rPr lang="da-DK" sz="2000" dirty="0" err="1" smtClean="0"/>
              <a:t>corporate</a:t>
            </a:r>
            <a:r>
              <a:rPr lang="da-DK" sz="2000" dirty="0" smtClean="0"/>
              <a:t> </a:t>
            </a:r>
            <a:r>
              <a:rPr lang="da-DK" sz="2000" dirty="0" err="1" smtClean="0"/>
              <a:t>philantrophy</a:t>
            </a:r>
            <a:r>
              <a:rPr lang="da-DK" sz="2000" dirty="0" smtClean="0"/>
              <a:t/>
            </a:r>
            <a:br>
              <a:rPr lang="da-DK" sz="2000" dirty="0" smtClean="0"/>
            </a:br>
            <a:r>
              <a:rPr lang="en-US" dirty="0" smtClean="0"/>
              <a:t>A better reputation - Brand Value</a:t>
            </a:r>
            <a:endParaRPr lang="da-DK" dirty="0"/>
          </a:p>
        </p:txBody>
      </p:sp>
      <p:sp>
        <p:nvSpPr>
          <p:cNvPr id="3" name="Pladsholder til indhold 2"/>
          <p:cNvSpPr>
            <a:spLocks noGrp="1"/>
          </p:cNvSpPr>
          <p:nvPr>
            <p:ph idx="1"/>
          </p:nvPr>
        </p:nvSpPr>
        <p:spPr/>
        <p:txBody>
          <a:bodyPr>
            <a:normAutofit/>
          </a:bodyPr>
          <a:lstStyle/>
          <a:p>
            <a:r>
              <a:rPr lang="en-US" dirty="0" smtClean="0"/>
              <a:t>CSR based social contributions will eventually be appreciated</a:t>
            </a:r>
          </a:p>
          <a:p>
            <a:r>
              <a:rPr lang="en-US" dirty="0" smtClean="0"/>
              <a:t>Company gets good and free publicity </a:t>
            </a:r>
          </a:p>
          <a:p>
            <a:pPr lvl="1"/>
            <a:r>
              <a:rPr lang="en-US" dirty="0" smtClean="0"/>
              <a:t>Awards and citations from the government, the business sector, and </a:t>
            </a:r>
            <a:r>
              <a:rPr lang="da-DK" dirty="0" smtClean="0"/>
              <a:t>civil society organisations.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a-DK" dirty="0" smtClean="0"/>
              <a:t>CSR as </a:t>
            </a:r>
            <a:r>
              <a:rPr lang="da-DK" dirty="0" err="1" smtClean="0"/>
              <a:t>risk</a:t>
            </a:r>
            <a:r>
              <a:rPr lang="da-DK" dirty="0" smtClean="0"/>
              <a:t> management</a:t>
            </a:r>
            <a:endParaRPr lang="da-DK" dirty="0"/>
          </a:p>
        </p:txBody>
      </p:sp>
      <p:sp>
        <p:nvSpPr>
          <p:cNvPr id="3" name="Pladsholder til indhold 2"/>
          <p:cNvSpPr>
            <a:spLocks noGrp="1"/>
          </p:cNvSpPr>
          <p:nvPr>
            <p:ph idx="1"/>
          </p:nvPr>
        </p:nvSpPr>
        <p:spPr/>
        <p:txBody>
          <a:bodyPr/>
          <a:lstStyle/>
          <a:p>
            <a:pPr lvl="0" indent="-180000" defTabSz="1080000">
              <a:buSzPct val="100000"/>
            </a:pPr>
            <a:r>
              <a:rPr lang="da-DK" dirty="0" err="1" smtClean="0"/>
              <a:t>Mitigates</a:t>
            </a:r>
            <a:r>
              <a:rPr lang="da-DK" dirty="0" smtClean="0"/>
              <a:t> </a:t>
            </a:r>
            <a:r>
              <a:rPr lang="da-DK" dirty="0" err="1" smtClean="0"/>
              <a:t>operational</a:t>
            </a:r>
            <a:r>
              <a:rPr lang="da-DK" dirty="0" smtClean="0"/>
              <a:t> </a:t>
            </a:r>
            <a:r>
              <a:rPr lang="da-DK" dirty="0" err="1" smtClean="0"/>
              <a:t>impact</a:t>
            </a:r>
            <a:endParaRPr lang="da-DK" dirty="0" smtClean="0"/>
          </a:p>
          <a:p>
            <a:pPr lvl="0" indent="-180000" defTabSz="1080000">
              <a:buSzPct val="100000"/>
            </a:pPr>
            <a:r>
              <a:rPr lang="da-DK" dirty="0" err="1" smtClean="0"/>
              <a:t>Mitigates</a:t>
            </a:r>
            <a:r>
              <a:rPr lang="da-DK" dirty="0" smtClean="0"/>
              <a:t> </a:t>
            </a:r>
            <a:r>
              <a:rPr lang="da-DK" dirty="0" err="1" smtClean="0"/>
              <a:t>operational</a:t>
            </a:r>
            <a:r>
              <a:rPr lang="da-DK" dirty="0" smtClean="0"/>
              <a:t> </a:t>
            </a:r>
            <a:r>
              <a:rPr lang="da-DK" dirty="0" err="1" smtClean="0"/>
              <a:t>risks</a:t>
            </a:r>
            <a:endParaRPr lang="da-DK" dirty="0" smtClean="0"/>
          </a:p>
          <a:p>
            <a:pPr lvl="0" indent="-180000" defTabSz="1080000">
              <a:buSzPct val="100000"/>
            </a:pPr>
            <a:r>
              <a:rPr lang="da-DK" dirty="0" smtClean="0"/>
              <a:t>Supports </a:t>
            </a:r>
            <a:r>
              <a:rPr lang="da-DK" dirty="0" err="1" smtClean="0"/>
              <a:t>external</a:t>
            </a:r>
            <a:r>
              <a:rPr lang="da-DK" dirty="0" smtClean="0"/>
              <a:t> </a:t>
            </a:r>
            <a:r>
              <a:rPr lang="da-DK" dirty="0" err="1" smtClean="0"/>
              <a:t>relationahips</a:t>
            </a:r>
            <a:endParaRPr lang="da-DK" dirty="0" smtClean="0"/>
          </a:p>
          <a:p>
            <a:endParaRPr lang="da-DK"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D Consortium">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verdådig">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7270EE79A760F45A45B3BED0EC22C2C" ma:contentTypeVersion="4" ma:contentTypeDescription="Opret et nyt dokument." ma:contentTypeScope="" ma:versionID="704adfbed89f60c772d05e2399fbe0d0">
  <xsd:schema xmlns:xsd="http://www.w3.org/2001/XMLSchema" xmlns:xs="http://www.w3.org/2001/XMLSchema" xmlns:p="http://schemas.microsoft.com/office/2006/metadata/properties" xmlns:ns2="657f2235-9ab7-41c6-8404-d6c7c0b84593" targetNamespace="http://schemas.microsoft.com/office/2006/metadata/properties" ma:root="true" ma:fieldsID="f4b96c8a4fd273e0a9ae991773bb8662" ns2:_="">
    <xsd:import namespace="657f2235-9ab7-41c6-8404-d6c7c0b845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f2235-9ab7-41c6-8404-d6c7c0b845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0D96A6A-B27D-4523-8C77-4BBB734CE3C9}"/>
</file>

<file path=customXml/itemProps2.xml><?xml version="1.0" encoding="utf-8"?>
<ds:datastoreItem xmlns:ds="http://schemas.openxmlformats.org/officeDocument/2006/customXml" ds:itemID="{93C127A1-7231-415B-8AE5-BCD0F6E96E52}"/>
</file>

<file path=customXml/itemProps3.xml><?xml version="1.0" encoding="utf-8"?>
<ds:datastoreItem xmlns:ds="http://schemas.openxmlformats.org/officeDocument/2006/customXml" ds:itemID="{B9B737BF-8FE9-4AD6-AF84-C78E78D0E42F}"/>
</file>

<file path=docProps/app.xml><?xml version="1.0" encoding="utf-8"?>
<Properties xmlns="http://schemas.openxmlformats.org/officeDocument/2006/extended-properties" xmlns:vt="http://schemas.openxmlformats.org/officeDocument/2006/docPropsVTypes">
  <Template>SD Consortium</Template>
  <TotalTime>5269</TotalTime>
  <Words>1218</Words>
  <Application>Microsoft Office PowerPoint</Application>
  <PresentationFormat>Skærmshow (16:9)</PresentationFormat>
  <Paragraphs>190</Paragraphs>
  <Slides>21</Slides>
  <Notes>0</Notes>
  <HiddenSlides>0</HiddenSlides>
  <MMClips>0</MMClips>
  <ScaleCrop>false</ScaleCrop>
  <HeadingPairs>
    <vt:vector size="4" baseType="variant">
      <vt:variant>
        <vt:lpstr>Tema</vt:lpstr>
      </vt:variant>
      <vt:variant>
        <vt:i4>1</vt:i4>
      </vt:variant>
      <vt:variant>
        <vt:lpstr>Diastitler</vt:lpstr>
      </vt:variant>
      <vt:variant>
        <vt:i4>21</vt:i4>
      </vt:variant>
    </vt:vector>
  </HeadingPairs>
  <TitlesOfParts>
    <vt:vector size="22" baseType="lpstr">
      <vt:lpstr>SD Consortium</vt:lpstr>
      <vt:lpstr>CSR</vt:lpstr>
      <vt:lpstr>Business case for CSR</vt:lpstr>
      <vt:lpstr>Dias nummer 3</vt:lpstr>
      <vt:lpstr>Different business views on CSR</vt:lpstr>
      <vt:lpstr>Not all CSR is created equal</vt:lpstr>
      <vt:lpstr>Dias nummer 6</vt:lpstr>
      <vt:lpstr>CSR as corporate philantrophy</vt:lpstr>
      <vt:lpstr>CSR as corporate philantrophy A better reputation - Brand Value</vt:lpstr>
      <vt:lpstr>CSR as risk management</vt:lpstr>
      <vt:lpstr>CSR as risk management  Better Risk management</vt:lpstr>
      <vt:lpstr>CSR as strategic value creation</vt:lpstr>
      <vt:lpstr>CSR as strategic value creation CSR creates commitment</vt:lpstr>
      <vt:lpstr>CSR as strategic value creation  Strengthened employee motivation and productivity</vt:lpstr>
      <vt:lpstr>CSR as strategic value creation  More effective use of resources – reduced cost</vt:lpstr>
      <vt:lpstr>CSR as strategic value creation  Strengthened Customer – Business Relationship</vt:lpstr>
      <vt:lpstr>CSR as strategic value creation  Attract Socially Responsible Investments (SRIs)</vt:lpstr>
      <vt:lpstr>Like a Russian Doll</vt:lpstr>
      <vt:lpstr>CSR gives differentiation and competetive edge</vt:lpstr>
      <vt:lpstr>CSR is becoming institutionalized</vt:lpstr>
      <vt:lpstr>No CSR without social dialogue</vt:lpstr>
      <vt:lpstr>Dias nummer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CSR</dc:title>
  <dc:creator>Jens Bundvad</dc:creator>
  <cp:lastModifiedBy>Jens Bundvad</cp:lastModifiedBy>
  <cp:revision>85</cp:revision>
  <dcterms:created xsi:type="dcterms:W3CDTF">2019-08-01T12:22:18Z</dcterms:created>
  <dcterms:modified xsi:type="dcterms:W3CDTF">2019-08-31T08:05:49Z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0x01010007270EE79A760F45A45B3BED0EC22C2C</vt:lpwstr>
  </property>
</Properties>
</file>