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11.xml" ContentType="application/vnd.openxmlformats-officedocument.presentationml.slide+xml"/>
  <Override PartName="/ppt/slides/slide15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diagrams/colors1.xml" ContentType="application/vnd.openxmlformats-officedocument.drawingml.diagramColors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1"/>
  </p:handoutMasterIdLst>
  <p:sldIdLst>
    <p:sldId id="256" r:id="rId2"/>
    <p:sldId id="259" r:id="rId3"/>
    <p:sldId id="262" r:id="rId4"/>
    <p:sldId id="261" r:id="rId5"/>
    <p:sldId id="263" r:id="rId6"/>
    <p:sldId id="266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68" r:id="rId15"/>
    <p:sldId id="267" r:id="rId16"/>
    <p:sldId id="269" r:id="rId17"/>
    <p:sldId id="270" r:id="rId18"/>
    <p:sldId id="271" r:id="rId19"/>
    <p:sldId id="272" r:id="rId20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617" autoAdjust="0"/>
  </p:normalViewPr>
  <p:slideViewPr>
    <p:cSldViewPr>
      <p:cViewPr varScale="1">
        <p:scale>
          <a:sx n="149" d="100"/>
          <a:sy n="149" d="100"/>
        </p:scale>
        <p:origin x="-538" y="-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2AC739-3329-4CB5-8E18-2D66D1EF7771}" type="doc">
      <dgm:prSet loTypeId="urn:microsoft.com/office/officeart/2005/8/layout/pyramid1" loCatId="pyramid" qsTypeId="urn:microsoft.com/office/officeart/2005/8/quickstyle/simple1" qsCatId="simple" csTypeId="urn:microsoft.com/office/officeart/2005/8/colors/accent1_3" csCatId="accent1" phldr="1"/>
      <dgm:spPr/>
    </dgm:pt>
    <dgm:pt modelId="{FC2ABD57-37FF-4810-8A77-5893BD7AD458}">
      <dgm:prSet phldrT="[Tekst]" custT="1"/>
      <dgm:spPr/>
      <dgm:t>
        <a:bodyPr/>
        <a:lstStyle/>
        <a:p>
          <a:r>
            <a:rPr lang="da-DK" sz="1100" b="1" dirty="0" smtClean="0">
              <a:solidFill>
                <a:schemeClr val="bg1"/>
              </a:solidFill>
            </a:rPr>
            <a:t>Joint </a:t>
          </a:r>
          <a:br>
            <a:rPr lang="da-DK" sz="1100" b="1" dirty="0" smtClean="0">
              <a:solidFill>
                <a:schemeClr val="bg1"/>
              </a:solidFill>
            </a:rPr>
          </a:br>
          <a:r>
            <a:rPr lang="da-DK" sz="1100" b="1" dirty="0" smtClean="0">
              <a:solidFill>
                <a:schemeClr val="bg1"/>
              </a:solidFill>
            </a:rPr>
            <a:t>decision </a:t>
          </a:r>
          <a:br>
            <a:rPr lang="da-DK" sz="1100" b="1" dirty="0" smtClean="0">
              <a:solidFill>
                <a:schemeClr val="bg1"/>
              </a:solidFill>
            </a:rPr>
          </a:br>
          <a:r>
            <a:rPr lang="da-DK" sz="1100" b="1" dirty="0" err="1" smtClean="0">
              <a:solidFill>
                <a:schemeClr val="bg1"/>
              </a:solidFill>
            </a:rPr>
            <a:t>making</a:t>
          </a:r>
          <a:endParaRPr lang="da-DK" sz="1100" b="1" dirty="0">
            <a:solidFill>
              <a:schemeClr val="bg1"/>
            </a:solidFill>
          </a:endParaRPr>
        </a:p>
      </dgm:t>
    </dgm:pt>
    <dgm:pt modelId="{0095E697-AF7C-4448-8BE2-CAAC04592E72}" type="parTrans" cxnId="{56EC03FF-231D-4ACE-826B-AF86F18E1BBF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D64DC3E1-C5CC-4765-A6FD-836F860E9DEA}" type="sibTrans" cxnId="{56EC03FF-231D-4ACE-826B-AF86F18E1BBF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77B59B6A-85AC-4F34-B6D3-6616EDF57DC9}">
      <dgm:prSet phldrT="[Tekst]" custT="1"/>
      <dgm:spPr/>
      <dgm:t>
        <a:bodyPr/>
        <a:lstStyle/>
        <a:p>
          <a:r>
            <a:rPr lang="da-DK" sz="1100" b="1" dirty="0" err="1" smtClean="0">
              <a:solidFill>
                <a:schemeClr val="bg1"/>
              </a:solidFill>
            </a:rPr>
            <a:t>Negotiation</a:t>
          </a:r>
          <a:r>
            <a:rPr lang="da-DK" sz="1100" b="1" dirty="0" smtClean="0">
              <a:solidFill>
                <a:schemeClr val="bg1"/>
              </a:solidFill>
            </a:rPr>
            <a:t> </a:t>
          </a:r>
          <a:r>
            <a:rPr lang="da-DK" sz="1100" b="1" dirty="0" err="1" smtClean="0">
              <a:solidFill>
                <a:schemeClr val="bg1"/>
              </a:solidFill>
            </a:rPr>
            <a:t>Mechanism</a:t>
          </a:r>
          <a:endParaRPr lang="da-DK" sz="1100" b="1" dirty="0">
            <a:solidFill>
              <a:schemeClr val="bg1"/>
            </a:solidFill>
          </a:endParaRPr>
        </a:p>
      </dgm:t>
    </dgm:pt>
    <dgm:pt modelId="{67C96EC2-3A77-4F32-9AD8-AAD00DEA3BD7}" type="parTrans" cxnId="{F087FD03-EAD3-4A4F-9964-FABEE65DF8D8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57FB7423-A7D6-4566-9AF5-BF6796251DE2}" type="sibTrans" cxnId="{F087FD03-EAD3-4A4F-9964-FABEE65DF8D8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9D00CA42-AB76-4CFB-90C5-439E0F35BD84}">
      <dgm:prSet phldrT="[Tekst]" custT="1"/>
      <dgm:spPr/>
      <dgm:t>
        <a:bodyPr/>
        <a:lstStyle/>
        <a:p>
          <a:r>
            <a:rPr lang="da-DK" sz="1100" b="1" dirty="0" err="1" smtClean="0">
              <a:solidFill>
                <a:schemeClr val="bg1"/>
              </a:solidFill>
            </a:rPr>
            <a:t>Consultative</a:t>
          </a:r>
          <a:r>
            <a:rPr lang="da-DK" sz="1100" b="1" dirty="0" smtClean="0">
              <a:solidFill>
                <a:schemeClr val="bg1"/>
              </a:solidFill>
            </a:rPr>
            <a:t> </a:t>
          </a:r>
          <a:r>
            <a:rPr lang="da-DK" sz="1100" b="1" dirty="0" err="1" smtClean="0">
              <a:solidFill>
                <a:schemeClr val="bg1"/>
              </a:solidFill>
            </a:rPr>
            <a:t>Mechanism</a:t>
          </a:r>
          <a:endParaRPr lang="da-DK" sz="1100" b="1" dirty="0">
            <a:solidFill>
              <a:schemeClr val="bg1"/>
            </a:solidFill>
          </a:endParaRPr>
        </a:p>
      </dgm:t>
    </dgm:pt>
    <dgm:pt modelId="{96D32564-B48B-4BA0-8B2C-28D39D19658F}" type="parTrans" cxnId="{63CA88D4-D1E5-4F33-B212-B13BC3E6C95C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CB327DC0-C923-4193-943F-F91646DB421B}" type="sibTrans" cxnId="{63CA88D4-D1E5-4F33-B212-B13BC3E6C95C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86660B38-005F-4523-9614-29F00DFFDE9A}">
      <dgm:prSet phldrT="[Tekst]" custT="1"/>
      <dgm:spPr/>
      <dgm:t>
        <a:bodyPr/>
        <a:lstStyle/>
        <a:p>
          <a:r>
            <a:rPr lang="da-DK" sz="1100" b="1" dirty="0" smtClean="0">
              <a:solidFill>
                <a:schemeClr val="bg1"/>
              </a:solidFill>
            </a:rPr>
            <a:t>Information </a:t>
          </a:r>
          <a:r>
            <a:rPr lang="da-DK" sz="1100" b="1" dirty="0" err="1" smtClean="0">
              <a:solidFill>
                <a:schemeClr val="bg1"/>
              </a:solidFill>
            </a:rPr>
            <a:t>Sharing</a:t>
          </a:r>
          <a:r>
            <a:rPr lang="da-DK" sz="1100" b="1" dirty="0" smtClean="0">
              <a:solidFill>
                <a:schemeClr val="bg1"/>
              </a:solidFill>
            </a:rPr>
            <a:t> </a:t>
          </a:r>
          <a:r>
            <a:rPr lang="da-DK" sz="1100" b="1" dirty="0" err="1" smtClean="0">
              <a:solidFill>
                <a:schemeClr val="bg1"/>
              </a:solidFill>
            </a:rPr>
            <a:t>Mechanism</a:t>
          </a:r>
          <a:endParaRPr lang="da-DK" sz="1100" b="1" dirty="0">
            <a:solidFill>
              <a:schemeClr val="bg1"/>
            </a:solidFill>
          </a:endParaRPr>
        </a:p>
      </dgm:t>
    </dgm:pt>
    <dgm:pt modelId="{832ED8CF-78E2-4B63-B7C8-C4E5F8776884}" type="parTrans" cxnId="{FDF0D678-4770-49E8-97CE-A43E464576F1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A4DB7327-8926-47C3-A911-2E5D86FA9860}" type="sibTrans" cxnId="{FDF0D678-4770-49E8-97CE-A43E464576F1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7FCA09BA-0915-4717-88C1-6920D9D4A824}" type="pres">
      <dgm:prSet presAssocID="{2C2AC739-3329-4CB5-8E18-2D66D1EF7771}" presName="Name0" presStyleCnt="0">
        <dgm:presLayoutVars>
          <dgm:dir/>
          <dgm:animLvl val="lvl"/>
          <dgm:resizeHandles val="exact"/>
        </dgm:presLayoutVars>
      </dgm:prSet>
      <dgm:spPr/>
    </dgm:pt>
    <dgm:pt modelId="{5EF9955D-90EE-4EEB-8B3F-E067BA32BF6F}" type="pres">
      <dgm:prSet presAssocID="{FC2ABD57-37FF-4810-8A77-5893BD7AD458}" presName="Name8" presStyleCnt="0"/>
      <dgm:spPr/>
    </dgm:pt>
    <dgm:pt modelId="{0F9C9E3D-E83E-4951-A8A4-B7FF58007197}" type="pres">
      <dgm:prSet presAssocID="{FC2ABD57-37FF-4810-8A77-5893BD7AD458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BC6E8E35-49B9-400D-8173-BF73A6C191ED}" type="pres">
      <dgm:prSet presAssocID="{FC2ABD57-37FF-4810-8A77-5893BD7AD45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34134815-9727-473D-91B4-7F711CE5F54C}" type="pres">
      <dgm:prSet presAssocID="{77B59B6A-85AC-4F34-B6D3-6616EDF57DC9}" presName="Name8" presStyleCnt="0"/>
      <dgm:spPr/>
    </dgm:pt>
    <dgm:pt modelId="{F01E6BD2-3A0F-42C3-997A-CA5B3FBA5072}" type="pres">
      <dgm:prSet presAssocID="{77B59B6A-85AC-4F34-B6D3-6616EDF57DC9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CFE95632-013B-4060-A8D9-B32E04A3A23C}" type="pres">
      <dgm:prSet presAssocID="{77B59B6A-85AC-4F34-B6D3-6616EDF57DC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5AFF7518-D094-4DB7-AEBF-2BDAAAB9ADBD}" type="pres">
      <dgm:prSet presAssocID="{9D00CA42-AB76-4CFB-90C5-439E0F35BD84}" presName="Name8" presStyleCnt="0"/>
      <dgm:spPr/>
    </dgm:pt>
    <dgm:pt modelId="{FA4C6669-4D32-455E-AA96-DFB5243F97C9}" type="pres">
      <dgm:prSet presAssocID="{9D00CA42-AB76-4CFB-90C5-439E0F35BD84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4A536958-3F56-4C50-9F0E-A00883D352B4}" type="pres">
      <dgm:prSet presAssocID="{9D00CA42-AB76-4CFB-90C5-439E0F35BD8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DA624F3D-A2FF-4954-A860-9CC287046285}" type="pres">
      <dgm:prSet presAssocID="{86660B38-005F-4523-9614-29F00DFFDE9A}" presName="Name8" presStyleCnt="0"/>
      <dgm:spPr/>
    </dgm:pt>
    <dgm:pt modelId="{18AE8DDF-0B76-447C-BBD6-7915F5CCCC4C}" type="pres">
      <dgm:prSet presAssocID="{86660B38-005F-4523-9614-29F00DFFDE9A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48E15965-058B-447E-91E8-CC03881BB6E9}" type="pres">
      <dgm:prSet presAssocID="{86660B38-005F-4523-9614-29F00DFFDE9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CA55B939-E3E1-4538-AD19-38B4C63B1745}" type="presOf" srcId="{9D00CA42-AB76-4CFB-90C5-439E0F35BD84}" destId="{4A536958-3F56-4C50-9F0E-A00883D352B4}" srcOrd="1" destOrd="0" presId="urn:microsoft.com/office/officeart/2005/8/layout/pyramid1"/>
    <dgm:cxn modelId="{BD4DD6FF-3855-490F-A551-208B32A7EB99}" type="presOf" srcId="{77B59B6A-85AC-4F34-B6D3-6616EDF57DC9}" destId="{CFE95632-013B-4060-A8D9-B32E04A3A23C}" srcOrd="1" destOrd="0" presId="urn:microsoft.com/office/officeart/2005/8/layout/pyramid1"/>
    <dgm:cxn modelId="{FDF0D678-4770-49E8-97CE-A43E464576F1}" srcId="{2C2AC739-3329-4CB5-8E18-2D66D1EF7771}" destId="{86660B38-005F-4523-9614-29F00DFFDE9A}" srcOrd="3" destOrd="0" parTransId="{832ED8CF-78E2-4B63-B7C8-C4E5F8776884}" sibTransId="{A4DB7327-8926-47C3-A911-2E5D86FA9860}"/>
    <dgm:cxn modelId="{DE2AC3C7-D096-47C8-8F0F-6956094C65C8}" type="presOf" srcId="{9D00CA42-AB76-4CFB-90C5-439E0F35BD84}" destId="{FA4C6669-4D32-455E-AA96-DFB5243F97C9}" srcOrd="0" destOrd="0" presId="urn:microsoft.com/office/officeart/2005/8/layout/pyramid1"/>
    <dgm:cxn modelId="{782DE80B-6DE6-4911-A6F1-66999EDA78A4}" type="presOf" srcId="{FC2ABD57-37FF-4810-8A77-5893BD7AD458}" destId="{0F9C9E3D-E83E-4951-A8A4-B7FF58007197}" srcOrd="0" destOrd="0" presId="urn:microsoft.com/office/officeart/2005/8/layout/pyramid1"/>
    <dgm:cxn modelId="{63CA88D4-D1E5-4F33-B212-B13BC3E6C95C}" srcId="{2C2AC739-3329-4CB5-8E18-2D66D1EF7771}" destId="{9D00CA42-AB76-4CFB-90C5-439E0F35BD84}" srcOrd="2" destOrd="0" parTransId="{96D32564-B48B-4BA0-8B2C-28D39D19658F}" sibTransId="{CB327DC0-C923-4193-943F-F91646DB421B}"/>
    <dgm:cxn modelId="{3692F97D-A056-4F08-BA00-B3F5A6FC8274}" type="presOf" srcId="{77B59B6A-85AC-4F34-B6D3-6616EDF57DC9}" destId="{F01E6BD2-3A0F-42C3-997A-CA5B3FBA5072}" srcOrd="0" destOrd="0" presId="urn:microsoft.com/office/officeart/2005/8/layout/pyramid1"/>
    <dgm:cxn modelId="{E265C921-740B-4055-AB00-D09D08F9D6A4}" type="presOf" srcId="{FC2ABD57-37FF-4810-8A77-5893BD7AD458}" destId="{BC6E8E35-49B9-400D-8173-BF73A6C191ED}" srcOrd="1" destOrd="0" presId="urn:microsoft.com/office/officeart/2005/8/layout/pyramid1"/>
    <dgm:cxn modelId="{F087FD03-EAD3-4A4F-9964-FABEE65DF8D8}" srcId="{2C2AC739-3329-4CB5-8E18-2D66D1EF7771}" destId="{77B59B6A-85AC-4F34-B6D3-6616EDF57DC9}" srcOrd="1" destOrd="0" parTransId="{67C96EC2-3A77-4F32-9AD8-AAD00DEA3BD7}" sibTransId="{57FB7423-A7D6-4566-9AF5-BF6796251DE2}"/>
    <dgm:cxn modelId="{4E8D6C88-E0FA-4496-808A-A0555BD115EE}" type="presOf" srcId="{86660B38-005F-4523-9614-29F00DFFDE9A}" destId="{48E15965-058B-447E-91E8-CC03881BB6E9}" srcOrd="1" destOrd="0" presId="urn:microsoft.com/office/officeart/2005/8/layout/pyramid1"/>
    <dgm:cxn modelId="{A89C59FA-3129-401D-BB0D-4E5316F70F2A}" type="presOf" srcId="{86660B38-005F-4523-9614-29F00DFFDE9A}" destId="{18AE8DDF-0B76-447C-BBD6-7915F5CCCC4C}" srcOrd="0" destOrd="0" presId="urn:microsoft.com/office/officeart/2005/8/layout/pyramid1"/>
    <dgm:cxn modelId="{56EC03FF-231D-4ACE-826B-AF86F18E1BBF}" srcId="{2C2AC739-3329-4CB5-8E18-2D66D1EF7771}" destId="{FC2ABD57-37FF-4810-8A77-5893BD7AD458}" srcOrd="0" destOrd="0" parTransId="{0095E697-AF7C-4448-8BE2-CAAC04592E72}" sibTransId="{D64DC3E1-C5CC-4765-A6FD-836F860E9DEA}"/>
    <dgm:cxn modelId="{4D063535-66F2-468A-A431-B09AFC77296E}" type="presOf" srcId="{2C2AC739-3329-4CB5-8E18-2D66D1EF7771}" destId="{7FCA09BA-0915-4717-88C1-6920D9D4A824}" srcOrd="0" destOrd="0" presId="urn:microsoft.com/office/officeart/2005/8/layout/pyramid1"/>
    <dgm:cxn modelId="{983FBF6F-8620-4E52-A8E6-F30CED708B23}" type="presParOf" srcId="{7FCA09BA-0915-4717-88C1-6920D9D4A824}" destId="{5EF9955D-90EE-4EEB-8B3F-E067BA32BF6F}" srcOrd="0" destOrd="0" presId="urn:microsoft.com/office/officeart/2005/8/layout/pyramid1"/>
    <dgm:cxn modelId="{9F360D62-2074-4E7C-B870-3A8D4B52FFD1}" type="presParOf" srcId="{5EF9955D-90EE-4EEB-8B3F-E067BA32BF6F}" destId="{0F9C9E3D-E83E-4951-A8A4-B7FF58007197}" srcOrd="0" destOrd="0" presId="urn:microsoft.com/office/officeart/2005/8/layout/pyramid1"/>
    <dgm:cxn modelId="{4C88D8E2-877C-4DA5-BE61-09E77627320B}" type="presParOf" srcId="{5EF9955D-90EE-4EEB-8B3F-E067BA32BF6F}" destId="{BC6E8E35-49B9-400D-8173-BF73A6C191ED}" srcOrd="1" destOrd="0" presId="urn:microsoft.com/office/officeart/2005/8/layout/pyramid1"/>
    <dgm:cxn modelId="{B0997343-352B-42EE-BBC2-47AB4A490BA8}" type="presParOf" srcId="{7FCA09BA-0915-4717-88C1-6920D9D4A824}" destId="{34134815-9727-473D-91B4-7F711CE5F54C}" srcOrd="1" destOrd="0" presId="urn:microsoft.com/office/officeart/2005/8/layout/pyramid1"/>
    <dgm:cxn modelId="{6C2101EE-9ADC-4E9C-B4EF-E8AC20A52601}" type="presParOf" srcId="{34134815-9727-473D-91B4-7F711CE5F54C}" destId="{F01E6BD2-3A0F-42C3-997A-CA5B3FBA5072}" srcOrd="0" destOrd="0" presId="urn:microsoft.com/office/officeart/2005/8/layout/pyramid1"/>
    <dgm:cxn modelId="{636F9029-8731-4155-8F4D-DFFFCC376C5B}" type="presParOf" srcId="{34134815-9727-473D-91B4-7F711CE5F54C}" destId="{CFE95632-013B-4060-A8D9-B32E04A3A23C}" srcOrd="1" destOrd="0" presId="urn:microsoft.com/office/officeart/2005/8/layout/pyramid1"/>
    <dgm:cxn modelId="{0E5841C5-75BA-46C6-8DC9-0CE8D84B0D79}" type="presParOf" srcId="{7FCA09BA-0915-4717-88C1-6920D9D4A824}" destId="{5AFF7518-D094-4DB7-AEBF-2BDAAAB9ADBD}" srcOrd="2" destOrd="0" presId="urn:microsoft.com/office/officeart/2005/8/layout/pyramid1"/>
    <dgm:cxn modelId="{F2E6DB3D-748B-4D71-9EFF-2A5B882C0308}" type="presParOf" srcId="{5AFF7518-D094-4DB7-AEBF-2BDAAAB9ADBD}" destId="{FA4C6669-4D32-455E-AA96-DFB5243F97C9}" srcOrd="0" destOrd="0" presId="urn:microsoft.com/office/officeart/2005/8/layout/pyramid1"/>
    <dgm:cxn modelId="{19230D50-A912-42BE-8D23-74EB24100478}" type="presParOf" srcId="{5AFF7518-D094-4DB7-AEBF-2BDAAAB9ADBD}" destId="{4A536958-3F56-4C50-9F0E-A00883D352B4}" srcOrd="1" destOrd="0" presId="urn:microsoft.com/office/officeart/2005/8/layout/pyramid1"/>
    <dgm:cxn modelId="{48767665-9FCB-4FD6-B01A-F62D0968949A}" type="presParOf" srcId="{7FCA09BA-0915-4717-88C1-6920D9D4A824}" destId="{DA624F3D-A2FF-4954-A860-9CC287046285}" srcOrd="3" destOrd="0" presId="urn:microsoft.com/office/officeart/2005/8/layout/pyramid1"/>
    <dgm:cxn modelId="{68C0229D-9645-4FAE-986B-0F82DD019BD2}" type="presParOf" srcId="{DA624F3D-A2FF-4954-A860-9CC287046285}" destId="{18AE8DDF-0B76-447C-BBD6-7915F5CCCC4C}" srcOrd="0" destOrd="0" presId="urn:microsoft.com/office/officeart/2005/8/layout/pyramid1"/>
    <dgm:cxn modelId="{9E3A6E1C-72BE-40A6-9E6C-771A5F091660}" type="presParOf" srcId="{DA624F3D-A2FF-4954-A860-9CC287046285}" destId="{48E15965-058B-447E-91E8-CC03881BB6E9}" srcOrd="1" destOrd="0" presId="urn:microsoft.com/office/officeart/2005/8/layout/pyramid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54E0-EF22-4CB2-BA0C-A1D7E0A1EC9D}" type="datetimeFigureOut">
              <a:rPr lang="da-DK" smtClean="0"/>
              <a:t>28-08-2019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A829D-E947-4777-8A2F-9418A41FB32A}" type="slidenum">
              <a:rPr lang="da-DK" smtClean="0"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861E6-A922-428A-AA5A-834F121D7318}" type="datetimeFigureOut">
              <a:rPr lang="da-DK" smtClean="0"/>
              <a:pPr/>
              <a:t>28-08-2019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A3F-8FCC-4690-A28D-C47D2EFBC896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861E6-A922-428A-AA5A-834F121D7318}" type="datetimeFigureOut">
              <a:rPr lang="da-DK" smtClean="0"/>
              <a:pPr/>
              <a:t>28-08-2019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A3F-8FCC-4690-A28D-C47D2EFBC896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861E6-A922-428A-AA5A-834F121D7318}" type="datetimeFigureOut">
              <a:rPr lang="da-DK" smtClean="0"/>
              <a:pPr/>
              <a:t>28-08-2019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A3F-8FCC-4690-A28D-C47D2EFBC896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861E6-A922-428A-AA5A-834F121D7318}" type="datetimeFigureOut">
              <a:rPr lang="da-DK" smtClean="0"/>
              <a:pPr/>
              <a:t>28-08-2019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A3F-8FCC-4690-A28D-C47D2EFBC896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861E6-A922-428A-AA5A-834F121D7318}" type="datetimeFigureOut">
              <a:rPr lang="da-DK" smtClean="0"/>
              <a:pPr/>
              <a:t>28-08-2019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A3F-8FCC-4690-A28D-C47D2EFBC896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861E6-A922-428A-AA5A-834F121D7318}" type="datetimeFigureOut">
              <a:rPr lang="da-DK" smtClean="0"/>
              <a:pPr/>
              <a:t>28-08-2019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A3F-8FCC-4690-A28D-C47D2EFBC896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861E6-A922-428A-AA5A-834F121D7318}" type="datetimeFigureOut">
              <a:rPr lang="da-DK" smtClean="0"/>
              <a:pPr/>
              <a:t>28-08-2019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A3F-8FCC-4690-A28D-C47D2EFBC896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861E6-A922-428A-AA5A-834F121D7318}" type="datetimeFigureOut">
              <a:rPr lang="da-DK" smtClean="0"/>
              <a:pPr/>
              <a:t>28-08-2019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A3F-8FCC-4690-A28D-C47D2EFBC896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861E6-A922-428A-AA5A-834F121D7318}" type="datetimeFigureOut">
              <a:rPr lang="da-DK" smtClean="0"/>
              <a:pPr/>
              <a:t>28-08-2019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A3F-8FCC-4690-A28D-C47D2EFBC896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861E6-A922-428A-AA5A-834F121D7318}" type="datetimeFigureOut">
              <a:rPr lang="da-DK" smtClean="0"/>
              <a:pPr/>
              <a:t>28-08-2019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A3F-8FCC-4690-A28D-C47D2EFBC896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861E6-A922-428A-AA5A-834F121D7318}" type="datetimeFigureOut">
              <a:rPr lang="da-DK" smtClean="0"/>
              <a:pPr/>
              <a:t>28-08-2019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68A3F-8FCC-4690-A28D-C47D2EFBC896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FF68A3F-8FCC-4690-A28D-C47D2EFBC896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850861E6-A922-428A-AA5A-834F121D7318}" type="datetimeFigureOut">
              <a:rPr lang="da-DK" smtClean="0"/>
              <a:pPr/>
              <a:t>28-08-2019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OHS and social </a:t>
            </a:r>
            <a:r>
              <a:rPr lang="da-DK" dirty="0" err="1" smtClean="0"/>
              <a:t>dialogue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1026" name="Picture 2" descr="F:\Dropbox\JB - LO-FTF\Activity Concept Catalogue\Outside materials\OHS\Effects of OHS within the compal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619240"/>
            <a:ext cx="6215106" cy="4524260"/>
          </a:xfrm>
          <a:prstGeom prst="rect">
            <a:avLst/>
          </a:prstGeom>
          <a:noFill/>
        </p:spPr>
      </p:pic>
      <p:sp>
        <p:nvSpPr>
          <p:cNvPr id="5" name="Tekstboks 4"/>
          <p:cNvSpPr txBox="1"/>
          <p:nvPr/>
        </p:nvSpPr>
        <p:spPr>
          <a:xfrm>
            <a:off x="6500826" y="4714890"/>
            <a:ext cx="2547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International return on </a:t>
            </a:r>
            <a:r>
              <a:rPr lang="en-US" sz="900" dirty="0" smtClean="0"/>
              <a:t>prevention</a:t>
            </a:r>
            <a:br>
              <a:rPr lang="en-US" sz="900" dirty="0" smtClean="0"/>
            </a:br>
            <a:r>
              <a:rPr lang="en-US" sz="900" dirty="0" smtClean="0"/>
              <a:t>International Social Security Association 2013</a:t>
            </a:r>
            <a:endParaRPr lang="da-DK" sz="9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Annual</a:t>
            </a:r>
            <a:r>
              <a:rPr lang="da-DK" dirty="0" smtClean="0"/>
              <a:t> </a:t>
            </a:r>
            <a:r>
              <a:rPr lang="da-DK" dirty="0" err="1" smtClean="0"/>
              <a:t>costs</a:t>
            </a:r>
            <a:r>
              <a:rPr lang="da-DK" dirty="0" smtClean="0"/>
              <a:t> for </a:t>
            </a:r>
            <a:r>
              <a:rPr lang="da-DK" dirty="0" err="1" smtClean="0"/>
              <a:t>OHS/employee</a:t>
            </a:r>
            <a:endParaRPr lang="da-DK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7660" y="1535113"/>
            <a:ext cx="597153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kstboks 4"/>
          <p:cNvSpPr txBox="1"/>
          <p:nvPr/>
        </p:nvSpPr>
        <p:spPr>
          <a:xfrm>
            <a:off x="142844" y="4643452"/>
            <a:ext cx="2547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International return on </a:t>
            </a:r>
            <a:r>
              <a:rPr lang="en-US" sz="900" dirty="0" smtClean="0"/>
              <a:t>prevention</a:t>
            </a:r>
            <a:br>
              <a:rPr lang="en-US" sz="900" dirty="0" smtClean="0"/>
            </a:br>
            <a:r>
              <a:rPr lang="en-US" sz="900" dirty="0" smtClean="0"/>
              <a:t>International Social Security Association 2013</a:t>
            </a:r>
            <a:endParaRPr lang="da-DK" sz="9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Annual</a:t>
            </a:r>
            <a:r>
              <a:rPr lang="da-DK" dirty="0" smtClean="0"/>
              <a:t> </a:t>
            </a:r>
            <a:r>
              <a:rPr lang="da-DK" dirty="0" err="1" smtClean="0"/>
              <a:t>benefits</a:t>
            </a:r>
            <a:r>
              <a:rPr lang="da-DK" dirty="0" smtClean="0"/>
              <a:t> from </a:t>
            </a:r>
            <a:r>
              <a:rPr lang="da-DK" dirty="0" err="1" smtClean="0"/>
              <a:t>OHS/Employee</a:t>
            </a:r>
            <a:endParaRPr lang="da-DK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72053" y="1535113"/>
            <a:ext cx="6142744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kstboks 5"/>
          <p:cNvSpPr txBox="1"/>
          <p:nvPr/>
        </p:nvSpPr>
        <p:spPr>
          <a:xfrm>
            <a:off x="71406" y="4714890"/>
            <a:ext cx="2547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International return on </a:t>
            </a:r>
            <a:r>
              <a:rPr lang="en-US" sz="900" dirty="0" smtClean="0"/>
              <a:t>prevention</a:t>
            </a:r>
            <a:br>
              <a:rPr lang="en-US" sz="900" dirty="0" smtClean="0"/>
            </a:br>
            <a:r>
              <a:rPr lang="en-US" sz="900" dirty="0" smtClean="0"/>
              <a:t>International Social Security Association 2013</a:t>
            </a:r>
            <a:endParaRPr lang="da-DK" sz="9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Cost</a:t>
            </a:r>
            <a:r>
              <a:rPr lang="da-DK" dirty="0" smtClean="0"/>
              <a:t> and </a:t>
            </a:r>
            <a:r>
              <a:rPr lang="da-DK" dirty="0" err="1" smtClean="0"/>
              <a:t>benefits</a:t>
            </a:r>
            <a:r>
              <a:rPr lang="da-DK" dirty="0" smtClean="0"/>
              <a:t> per </a:t>
            </a:r>
            <a:r>
              <a:rPr lang="da-DK" dirty="0" err="1" smtClean="0"/>
              <a:t>employee/year</a:t>
            </a:r>
            <a:endParaRPr lang="da-DK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857224" y="1485902"/>
          <a:ext cx="60960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da-DK" sz="2400" b="0" dirty="0" smtClean="0">
                          <a:solidFill>
                            <a:schemeClr val="tx1"/>
                          </a:solidFill>
                        </a:rPr>
                        <a:t>Total </a:t>
                      </a:r>
                      <a:r>
                        <a:rPr lang="da-DK" sz="2400" b="0" dirty="0" err="1" smtClean="0">
                          <a:solidFill>
                            <a:schemeClr val="tx1"/>
                          </a:solidFill>
                        </a:rPr>
                        <a:t>benefits</a:t>
                      </a:r>
                      <a:endParaRPr lang="da-DK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2400" b="0" dirty="0" smtClean="0">
                          <a:solidFill>
                            <a:schemeClr val="tx1"/>
                          </a:solidFill>
                        </a:rPr>
                        <a:t>2,645 €</a:t>
                      </a:r>
                      <a:endParaRPr lang="da-DK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sz="2400" dirty="0" smtClean="0"/>
                        <a:t>Total </a:t>
                      </a:r>
                      <a:r>
                        <a:rPr lang="da-DK" sz="2400" dirty="0" err="1" smtClean="0"/>
                        <a:t>costs</a:t>
                      </a:r>
                      <a:endParaRPr lang="da-DK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2400" dirty="0" smtClean="0"/>
                        <a:t>1,200 €</a:t>
                      </a:r>
                      <a:endParaRPr lang="da-DK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sz="2400" dirty="0" smtClean="0">
                          <a:solidFill>
                            <a:schemeClr val="bg1"/>
                          </a:solidFill>
                        </a:rPr>
                        <a:t>Net </a:t>
                      </a:r>
                      <a:r>
                        <a:rPr lang="da-DK" sz="2400" dirty="0" err="1" smtClean="0">
                          <a:solidFill>
                            <a:schemeClr val="bg1"/>
                          </a:solidFill>
                        </a:rPr>
                        <a:t>benefit</a:t>
                      </a:r>
                      <a:endParaRPr lang="da-DK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2400" dirty="0" smtClean="0">
                          <a:solidFill>
                            <a:schemeClr val="bg1"/>
                          </a:solidFill>
                        </a:rPr>
                        <a:t>1,445 €</a:t>
                      </a:r>
                      <a:endParaRPr lang="da-DK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kstboks 5"/>
          <p:cNvSpPr txBox="1"/>
          <p:nvPr/>
        </p:nvSpPr>
        <p:spPr>
          <a:xfrm>
            <a:off x="857224" y="2928940"/>
            <a:ext cx="706558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International return on </a:t>
            </a:r>
            <a:r>
              <a:rPr lang="en-US" sz="1400" dirty="0" smtClean="0"/>
              <a:t>prevention</a:t>
            </a:r>
            <a:br>
              <a:rPr lang="en-US" sz="1400" dirty="0" smtClean="0"/>
            </a:br>
            <a:r>
              <a:rPr lang="en-US" sz="1400" dirty="0" smtClean="0"/>
              <a:t>International Social Security Association 2013</a:t>
            </a:r>
          </a:p>
          <a:p>
            <a:endParaRPr lang="en-US" sz="1400" dirty="0" smtClean="0"/>
          </a:p>
          <a:p>
            <a:r>
              <a:rPr lang="en-US" sz="1400" b="1" dirty="0" smtClean="0"/>
              <a:t>Sectors: </a:t>
            </a:r>
            <a:r>
              <a:rPr lang="en-US" sz="1400" dirty="0" smtClean="0"/>
              <a:t>Mining, construction, trade and manufacturing</a:t>
            </a:r>
          </a:p>
          <a:p>
            <a:r>
              <a:rPr lang="en-US" sz="1400" b="1" dirty="0" smtClean="0"/>
              <a:t>Countries: </a:t>
            </a:r>
            <a:r>
              <a:rPr lang="da-DK" sz="1400" dirty="0" smtClean="0"/>
              <a:t>Australia</a:t>
            </a:r>
            <a:r>
              <a:rPr lang="da-DK" sz="1400" dirty="0" smtClean="0"/>
              <a:t>, </a:t>
            </a:r>
            <a:r>
              <a:rPr lang="da-DK" sz="1400" dirty="0" err="1" smtClean="0"/>
              <a:t>Austria</a:t>
            </a:r>
            <a:r>
              <a:rPr lang="da-DK" sz="1400" dirty="0" smtClean="0"/>
              <a:t>, </a:t>
            </a:r>
            <a:r>
              <a:rPr lang="da-DK" sz="1400" dirty="0" err="1" smtClean="0"/>
              <a:t>Azerbaijan</a:t>
            </a:r>
            <a:r>
              <a:rPr lang="da-DK" sz="1400" dirty="0" smtClean="0"/>
              <a:t>, Canada, Côte d’Ivoire, </a:t>
            </a:r>
            <a:r>
              <a:rPr lang="da-DK" sz="1400" dirty="0" err="1" smtClean="0"/>
              <a:t>Czech</a:t>
            </a:r>
            <a:r>
              <a:rPr lang="da-DK" sz="1400" dirty="0" smtClean="0"/>
              <a:t> </a:t>
            </a:r>
            <a:r>
              <a:rPr lang="da-DK" sz="1400" dirty="0" err="1" smtClean="0"/>
              <a:t>Republic</a:t>
            </a:r>
            <a:r>
              <a:rPr lang="da-DK" sz="1400" dirty="0" smtClean="0"/>
              <a:t>, </a:t>
            </a:r>
            <a:endParaRPr lang="da-DK" sz="1400" dirty="0" smtClean="0"/>
          </a:p>
          <a:p>
            <a:r>
              <a:rPr lang="da-DK" sz="1400" dirty="0" err="1" smtClean="0"/>
              <a:t>Germany</a:t>
            </a:r>
            <a:r>
              <a:rPr lang="da-DK" sz="1400" dirty="0" smtClean="0"/>
              <a:t>, </a:t>
            </a:r>
            <a:r>
              <a:rPr lang="da-DK" sz="1400" dirty="0" err="1" smtClean="0"/>
              <a:t>Hong</a:t>
            </a:r>
            <a:r>
              <a:rPr lang="da-DK" sz="1400" dirty="0" smtClean="0"/>
              <a:t> </a:t>
            </a:r>
            <a:r>
              <a:rPr lang="da-DK" sz="1400" dirty="0" smtClean="0"/>
              <a:t>Kong (China), India, Malaysia</a:t>
            </a:r>
            <a:r>
              <a:rPr lang="da-DK" sz="1400" dirty="0" smtClean="0"/>
              <a:t>, </a:t>
            </a:r>
            <a:r>
              <a:rPr lang="en-US" sz="1400" dirty="0" smtClean="0"/>
              <a:t>Republic </a:t>
            </a:r>
            <a:r>
              <a:rPr lang="en-US" sz="1400" dirty="0" smtClean="0"/>
              <a:t>of Korea, Romania, </a:t>
            </a:r>
            <a:endParaRPr lang="en-US" sz="1400" dirty="0" smtClean="0"/>
          </a:p>
          <a:p>
            <a:r>
              <a:rPr lang="en-US" sz="1400" dirty="0" smtClean="0"/>
              <a:t>Russian </a:t>
            </a:r>
            <a:r>
              <a:rPr lang="en-US" sz="1400" dirty="0" smtClean="0"/>
              <a:t>Federation, Singapore, </a:t>
            </a:r>
            <a:r>
              <a:rPr lang="en-US" sz="1400" dirty="0" smtClean="0"/>
              <a:t>Sweden</a:t>
            </a:r>
            <a:r>
              <a:rPr lang="en-US" sz="1400" dirty="0" smtClean="0"/>
              <a:t>, Switzerland, Turkey, United </a:t>
            </a:r>
            <a:r>
              <a:rPr lang="en-US" sz="1400" dirty="0" smtClean="0"/>
              <a:t>States, </a:t>
            </a:r>
            <a:r>
              <a:rPr lang="da-DK" sz="1400" dirty="0" smtClean="0"/>
              <a:t>Viet </a:t>
            </a:r>
            <a:r>
              <a:rPr lang="da-DK" sz="1400" dirty="0" smtClean="0"/>
              <a:t>Nam</a:t>
            </a:r>
            <a:endParaRPr lang="en-US" sz="1400" dirty="0" smtClean="0"/>
          </a:p>
          <a:p>
            <a:endParaRPr lang="da-DK" sz="1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Necessary for effective social dialogue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600" dirty="0" smtClean="0"/>
              <a:t>The ability to </a:t>
            </a:r>
            <a:r>
              <a:rPr lang="en-US" sz="1600" dirty="0" err="1" smtClean="0"/>
              <a:t>inﬂuence</a:t>
            </a:r>
            <a:r>
              <a:rPr lang="en-US" sz="1600" dirty="0" smtClean="0"/>
              <a:t> management decisions must be present - Consultation takes place while these decisions are still in a formative stage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Both management and workers must be able to bring issues to the forum and the scope must be sufficiently wide to allow this to occur 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Consultation must take place at all </a:t>
            </a:r>
            <a:r>
              <a:rPr lang="en-US" sz="1600" dirty="0" err="1" smtClean="0"/>
              <a:t>organisational</a:t>
            </a:r>
            <a:r>
              <a:rPr lang="en-US" sz="1600" dirty="0" smtClean="0"/>
              <a:t> levels, with senior management showing commitment to the process by attending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Consultation must be complementary to other direct and indirect </a:t>
            </a:r>
            <a:r>
              <a:rPr lang="en-US" sz="1600" dirty="0" err="1" smtClean="0"/>
              <a:t>organisational</a:t>
            </a:r>
            <a:r>
              <a:rPr lang="en-US" sz="1600" dirty="0" smtClean="0"/>
              <a:t> involvement and negotiation practices;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Worker representatives must have the capacity to build capability, with the support, but independent of management, including training, time off and the ability to communicate with their constituents 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Trust must be generated between the parties, up to a level of trust that allows </a:t>
            </a:r>
            <a:r>
              <a:rPr lang="en-US" sz="1600" dirty="0" err="1" smtClean="0"/>
              <a:t>conﬁdential</a:t>
            </a:r>
            <a:r>
              <a:rPr lang="en-US" sz="1600" dirty="0" smtClean="0"/>
              <a:t> information to be shared.</a:t>
            </a:r>
          </a:p>
          <a:p>
            <a:pPr>
              <a:buNone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714480" y="642924"/>
          <a:ext cx="5572164" cy="4421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kstboks 4"/>
          <p:cNvSpPr txBox="1"/>
          <p:nvPr/>
        </p:nvSpPr>
        <p:spPr>
          <a:xfrm>
            <a:off x="5357818" y="785800"/>
            <a:ext cx="3392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err="1" smtClean="0"/>
              <a:t>Pyramid</a:t>
            </a:r>
            <a:r>
              <a:rPr lang="da-DK" sz="2800" dirty="0" smtClean="0"/>
              <a:t> of </a:t>
            </a:r>
            <a:r>
              <a:rPr lang="da-DK" sz="2800" dirty="0" err="1" smtClean="0"/>
              <a:t>dialogue</a:t>
            </a:r>
            <a:endParaRPr lang="da-DK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Pyramid of dialogue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1.</a:t>
            </a:r>
            <a:r>
              <a:rPr lang="en-US" sz="32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Information Sharing mechanism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Parties share information and provide updates on change. </a:t>
            </a:r>
          </a:p>
          <a:p>
            <a:r>
              <a:rPr lang="en-US" dirty="0" smtClean="0"/>
              <a:t>Building trust</a:t>
            </a:r>
          </a:p>
          <a:p>
            <a:r>
              <a:rPr lang="en-US" dirty="0" smtClean="0"/>
              <a:t>Developing a collective understanding of critical issues</a:t>
            </a:r>
          </a:p>
          <a:p>
            <a:r>
              <a:rPr lang="en-US" dirty="0" smtClean="0"/>
              <a:t>Promoting transparency.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Pyramid of dialogue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2. </a:t>
            </a:r>
            <a:r>
              <a:rPr lang="en-US" sz="32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Consultative Mechanism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Consultation between parties which is designed to generate issue based problem solving. </a:t>
            </a:r>
          </a:p>
          <a:p>
            <a:r>
              <a:rPr lang="en-US" dirty="0" smtClean="0"/>
              <a:t>Allows parties to be </a:t>
            </a:r>
          </a:p>
          <a:p>
            <a:pPr lvl="1"/>
            <a:r>
              <a:rPr lang="en-US" dirty="0" smtClean="0"/>
              <a:t>Made aware of and </a:t>
            </a:r>
          </a:p>
          <a:p>
            <a:pPr lvl="1"/>
            <a:r>
              <a:rPr lang="en-US" dirty="0" smtClean="0"/>
              <a:t>Create more effective policy/legislative change</a:t>
            </a:r>
          </a:p>
          <a:p>
            <a:r>
              <a:rPr lang="en-US" dirty="0" smtClean="0"/>
              <a:t>Increasing consensus around proposals</a:t>
            </a:r>
          </a:p>
          <a:p>
            <a:r>
              <a:rPr lang="en-US" dirty="0" smtClean="0"/>
              <a:t>Enhancing sustainability.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Pyramid of dialogue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3.</a:t>
            </a:r>
            <a:r>
              <a:rPr lang="en-US" sz="32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Negotiation Mechanism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Builds upon the previous arrangement</a:t>
            </a:r>
          </a:p>
          <a:p>
            <a:r>
              <a:rPr lang="en-US" dirty="0" smtClean="0"/>
              <a:t>Increase the input from each party</a:t>
            </a:r>
          </a:p>
          <a:p>
            <a:r>
              <a:rPr lang="en-US" dirty="0" smtClean="0"/>
              <a:t>Concrete aim to </a:t>
            </a:r>
            <a:r>
              <a:rPr lang="en-US" dirty="0" err="1" smtClean="0"/>
              <a:t>ﬁnd</a:t>
            </a:r>
            <a:r>
              <a:rPr lang="en-US" dirty="0" smtClean="0"/>
              <a:t> solutions.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Pyramid of dialogue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4. Joint-decision Making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Incorporates all the previous stages</a:t>
            </a:r>
          </a:p>
          <a:p>
            <a:r>
              <a:rPr lang="en-US" dirty="0" smtClean="0"/>
              <a:t>Create a formal decision-making platform</a:t>
            </a:r>
          </a:p>
          <a:p>
            <a:r>
              <a:rPr lang="en-US" dirty="0" err="1" smtClean="0"/>
              <a:t>Aaim</a:t>
            </a:r>
            <a:r>
              <a:rPr lang="en-US" dirty="0" smtClean="0"/>
              <a:t> of creating lasting, binding change such as change in legislation</a:t>
            </a:r>
            <a:endParaRPr lang="da-DK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Two</a:t>
            </a:r>
            <a:r>
              <a:rPr lang="da-DK" dirty="0" smtClean="0"/>
              <a:t> </a:t>
            </a:r>
            <a:r>
              <a:rPr lang="da-DK" dirty="0" err="1" smtClean="0"/>
              <a:t>ways</a:t>
            </a:r>
            <a:r>
              <a:rPr lang="da-DK" dirty="0" smtClean="0"/>
              <a:t> to look at OHS	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b="1" dirty="0" err="1" smtClean="0"/>
              <a:t>Workers</a:t>
            </a:r>
            <a:r>
              <a:rPr lang="da-DK" b="1" dirty="0" smtClean="0"/>
              <a:t>’ right</a:t>
            </a:r>
            <a:r>
              <a:rPr lang="da-DK" dirty="0" smtClean="0"/>
              <a:t> to a </a:t>
            </a:r>
            <a:r>
              <a:rPr lang="da-DK" dirty="0" err="1" smtClean="0"/>
              <a:t>healthy</a:t>
            </a:r>
            <a:r>
              <a:rPr lang="da-DK" dirty="0" smtClean="0"/>
              <a:t> </a:t>
            </a:r>
            <a:r>
              <a:rPr lang="da-DK" dirty="0" err="1" smtClean="0"/>
              <a:t>work</a:t>
            </a:r>
            <a:r>
              <a:rPr lang="da-DK" dirty="0" smtClean="0"/>
              <a:t> </a:t>
            </a:r>
            <a:r>
              <a:rPr lang="da-DK" dirty="0" err="1" smtClean="0"/>
              <a:t>environment</a:t>
            </a:r>
            <a:endParaRPr lang="da-DK" dirty="0" smtClean="0"/>
          </a:p>
          <a:p>
            <a:r>
              <a:rPr lang="da-DK" b="1" dirty="0" err="1" smtClean="0"/>
              <a:t>Companies</a:t>
            </a:r>
            <a:r>
              <a:rPr lang="da-DK" b="1" dirty="0" smtClean="0"/>
              <a:t>’ </a:t>
            </a:r>
            <a:r>
              <a:rPr lang="da-DK" b="1" dirty="0" err="1" smtClean="0"/>
              <a:t>benefits</a:t>
            </a:r>
            <a:r>
              <a:rPr lang="da-DK" b="1" dirty="0" smtClean="0"/>
              <a:t> </a:t>
            </a:r>
            <a:r>
              <a:rPr lang="da-DK" dirty="0" smtClean="0"/>
              <a:t>from a </a:t>
            </a:r>
            <a:r>
              <a:rPr lang="da-DK" dirty="0" err="1" smtClean="0"/>
              <a:t>healthy</a:t>
            </a:r>
            <a:r>
              <a:rPr lang="da-DK" dirty="0" smtClean="0"/>
              <a:t> </a:t>
            </a:r>
            <a:r>
              <a:rPr lang="da-DK" dirty="0" err="1" smtClean="0"/>
              <a:t>work</a:t>
            </a:r>
            <a:r>
              <a:rPr lang="da-DK" dirty="0" smtClean="0"/>
              <a:t> </a:t>
            </a:r>
            <a:r>
              <a:rPr lang="da-DK" dirty="0" err="1" smtClean="0"/>
              <a:t>environment</a:t>
            </a:r>
            <a:endParaRPr lang="da-DK" dirty="0" smtClean="0"/>
          </a:p>
          <a:p>
            <a:endParaRPr lang="da-DK" dirty="0" smtClean="0"/>
          </a:p>
          <a:p>
            <a:r>
              <a:rPr lang="da-DK" dirty="0" smtClean="0"/>
              <a:t>Not </a:t>
            </a:r>
            <a:r>
              <a:rPr lang="da-DK" dirty="0" err="1" smtClean="0"/>
              <a:t>opposing</a:t>
            </a:r>
            <a:r>
              <a:rPr lang="da-DK" dirty="0" smtClean="0"/>
              <a:t>, but </a:t>
            </a:r>
            <a:r>
              <a:rPr lang="da-DK" dirty="0" err="1" smtClean="0"/>
              <a:t>overlapping</a:t>
            </a:r>
            <a:endParaRPr lang="da-DK" dirty="0" smtClean="0"/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Workers’ basic health and safety rights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The right to </a:t>
            </a:r>
            <a:r>
              <a:rPr lang="da-DK" dirty="0" err="1" smtClean="0"/>
              <a:t>know</a:t>
            </a:r>
            <a:endParaRPr lang="da-DK" dirty="0" smtClean="0"/>
          </a:p>
          <a:p>
            <a:r>
              <a:rPr lang="da-DK" dirty="0" smtClean="0"/>
              <a:t>The right to </a:t>
            </a:r>
            <a:r>
              <a:rPr lang="da-DK" dirty="0" err="1" smtClean="0"/>
              <a:t>protection</a:t>
            </a:r>
            <a:endParaRPr lang="da-DK" dirty="0" smtClean="0"/>
          </a:p>
          <a:p>
            <a:r>
              <a:rPr lang="da-DK" dirty="0" smtClean="0"/>
              <a:t>The right to </a:t>
            </a:r>
            <a:r>
              <a:rPr lang="da-DK" dirty="0" err="1" smtClean="0"/>
              <a:t>compensation</a:t>
            </a:r>
            <a:endParaRPr lang="da-DK" dirty="0" smtClean="0"/>
          </a:p>
          <a:p>
            <a:r>
              <a:rPr lang="da-DK" dirty="0" smtClean="0"/>
              <a:t>The right to participation and </a:t>
            </a:r>
            <a:r>
              <a:rPr lang="da-DK" dirty="0" err="1" smtClean="0"/>
              <a:t>influence</a:t>
            </a:r>
            <a:endParaRPr lang="da-DK" dirty="0" smtClean="0"/>
          </a:p>
          <a:p>
            <a:r>
              <a:rPr lang="da-DK" dirty="0" smtClean="0"/>
              <a:t>The right to </a:t>
            </a:r>
            <a:r>
              <a:rPr lang="da-DK" dirty="0" err="1" smtClean="0"/>
              <a:t>react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Workers’ health and safety rights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b="1" dirty="0" smtClean="0"/>
              <a:t>Information</a:t>
            </a:r>
            <a:r>
              <a:rPr lang="en-US" dirty="0" smtClean="0"/>
              <a:t>: The right to receive all necessary information </a:t>
            </a:r>
            <a:endParaRPr lang="da-DK" dirty="0" smtClean="0"/>
          </a:p>
          <a:p>
            <a:pPr lvl="0"/>
            <a:r>
              <a:rPr lang="en-US" b="1" dirty="0" smtClean="0"/>
              <a:t>Training and education</a:t>
            </a:r>
            <a:r>
              <a:rPr lang="en-US" dirty="0" smtClean="0"/>
              <a:t>: Without loss of pay to receive the necessary training in order to perform your work tasks with a maximum of protection against the hazards </a:t>
            </a:r>
            <a:endParaRPr lang="da-DK" dirty="0" smtClean="0"/>
          </a:p>
          <a:p>
            <a:pPr lvl="0"/>
            <a:r>
              <a:rPr lang="en-US" b="1" dirty="0" smtClean="0"/>
              <a:t>Suggestions</a:t>
            </a:r>
            <a:r>
              <a:rPr lang="en-US" dirty="0" smtClean="0"/>
              <a:t>: The right to suggest improvements of the work environment to the employer and the OHS Committee.</a:t>
            </a:r>
            <a:endParaRPr lang="da-DK" dirty="0" smtClean="0"/>
          </a:p>
          <a:p>
            <a:pPr lvl="0"/>
            <a:r>
              <a:rPr lang="en-US" b="1" dirty="0" smtClean="0"/>
              <a:t>Participation</a:t>
            </a:r>
            <a:r>
              <a:rPr lang="en-US" dirty="0" smtClean="0"/>
              <a:t>: The right to participate in all aspects of the preventive efforts at the workplace. </a:t>
            </a:r>
            <a:endParaRPr lang="da-DK" dirty="0" smtClean="0"/>
          </a:p>
          <a:p>
            <a:pPr lvl="0"/>
            <a:r>
              <a:rPr lang="en-US" b="1" dirty="0" smtClean="0"/>
              <a:t>Health check</a:t>
            </a:r>
            <a:r>
              <a:rPr lang="en-US" dirty="0" smtClean="0"/>
              <a:t>: The right to have the health checked periodically concerning the identified risks at the workplace. </a:t>
            </a:r>
            <a:endParaRPr lang="da-DK" dirty="0" smtClean="0"/>
          </a:p>
          <a:p>
            <a:pPr lvl="0"/>
            <a:r>
              <a:rPr lang="en-US" b="1" dirty="0" smtClean="0"/>
              <a:t>Complaints</a:t>
            </a:r>
            <a:r>
              <a:rPr lang="en-US" dirty="0" smtClean="0"/>
              <a:t>: The right to complaint and to call on the </a:t>
            </a:r>
            <a:r>
              <a:rPr lang="en-US" dirty="0" err="1" smtClean="0"/>
              <a:t>labour</a:t>
            </a:r>
            <a:r>
              <a:rPr lang="en-US" dirty="0" smtClean="0"/>
              <a:t> inspection if you believe the precautions applied by the employer.</a:t>
            </a:r>
            <a:endParaRPr lang="da-DK" dirty="0" smtClean="0"/>
          </a:p>
          <a:p>
            <a:pPr lvl="0"/>
            <a:r>
              <a:rPr lang="en-US" b="1" dirty="0" err="1" smtClean="0"/>
              <a:t>Counselling</a:t>
            </a:r>
            <a:r>
              <a:rPr lang="en-US" dirty="0" smtClean="0"/>
              <a:t>: The right to consult independent professionals</a:t>
            </a:r>
            <a:endParaRPr lang="da-DK" dirty="0" smtClean="0"/>
          </a:p>
          <a:p>
            <a:pPr lvl="0"/>
            <a:r>
              <a:rPr lang="en-US" b="1" dirty="0" smtClean="0"/>
              <a:t>Acting</a:t>
            </a:r>
            <a:r>
              <a:rPr lang="en-US" dirty="0" smtClean="0"/>
              <a:t>: The right to interrupt hazardous activity and leave the place when an imminent and severe risk poses a threat to the life or health of the worker without fear of sanctions except in cases where the worker is not acting in good faith or out of serious neglect.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OHS problems </a:t>
            </a:r>
            <a:r>
              <a:rPr lang="da-DK" dirty="0" err="1" smtClean="0"/>
              <a:t>lower</a:t>
            </a:r>
            <a:r>
              <a:rPr lang="da-DK" dirty="0" smtClean="0"/>
              <a:t> </a:t>
            </a:r>
            <a:r>
              <a:rPr lang="da-DK" dirty="0" err="1" smtClean="0"/>
              <a:t>productivity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Physical stress</a:t>
            </a:r>
          </a:p>
          <a:p>
            <a:r>
              <a:rPr lang="en-US" dirty="0" smtClean="0"/>
              <a:t>Few breaks</a:t>
            </a:r>
          </a:p>
          <a:p>
            <a:r>
              <a:rPr lang="en-US" dirty="0" smtClean="0"/>
              <a:t>Poor lighting or ventilation</a:t>
            </a:r>
          </a:p>
          <a:p>
            <a:r>
              <a:rPr lang="en-US" dirty="0" smtClean="0"/>
              <a:t>Poor working position - poor ergonomics</a:t>
            </a:r>
          </a:p>
          <a:p>
            <a:r>
              <a:rPr lang="en-US" dirty="0" smtClean="0"/>
              <a:t>Equipment </a:t>
            </a:r>
            <a:r>
              <a:rPr lang="en-US" dirty="0" smtClean="0"/>
              <a:t>breakdowns</a:t>
            </a:r>
          </a:p>
          <a:p>
            <a:r>
              <a:rPr lang="en-US" dirty="0" smtClean="0"/>
              <a:t>High turn-over</a:t>
            </a:r>
            <a:endParaRPr lang="en-US" dirty="0" smtClean="0"/>
          </a:p>
          <a:p>
            <a:r>
              <a:rPr lang="en-US" dirty="0" smtClean="0"/>
              <a:t>Poor job design</a:t>
            </a:r>
          </a:p>
          <a:p>
            <a:pPr>
              <a:buNone/>
            </a:pPr>
            <a:r>
              <a:rPr lang="en-US" dirty="0" smtClean="0"/>
              <a:t>Mental stress</a:t>
            </a:r>
          </a:p>
          <a:p>
            <a:r>
              <a:rPr lang="en-US" dirty="0" smtClean="0"/>
              <a:t>Poor supervision (too much/too little)</a:t>
            </a:r>
          </a:p>
          <a:p>
            <a:r>
              <a:rPr lang="en-US" dirty="0" smtClean="0"/>
              <a:t>Low status</a:t>
            </a:r>
          </a:p>
          <a:p>
            <a:r>
              <a:rPr lang="en-US" dirty="0" smtClean="0"/>
              <a:t>Poor organization of work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OHS Social </a:t>
            </a:r>
            <a:r>
              <a:rPr lang="da-DK" dirty="0" err="1" smtClean="0"/>
              <a:t>dialogue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Some of these are within the scope of occupational health and safety dialogue</a:t>
            </a:r>
          </a:p>
          <a:p>
            <a:pPr lvl="1" indent="-342900">
              <a:buFont typeface="Arial" pitchFamily="34" charset="0"/>
              <a:buChar char="•"/>
              <a:defRPr/>
            </a:pPr>
            <a:r>
              <a:rPr lang="en-US" dirty="0" smtClean="0"/>
              <a:t>Poor lighting</a:t>
            </a:r>
          </a:p>
          <a:p>
            <a:pPr lvl="1" indent="-342900">
              <a:buFont typeface="Arial" pitchFamily="34" charset="0"/>
              <a:buChar char="•"/>
              <a:defRPr/>
            </a:pPr>
            <a:r>
              <a:rPr lang="en-US" dirty="0" smtClean="0"/>
              <a:t>Ventilation</a:t>
            </a:r>
          </a:p>
          <a:p>
            <a:pPr lvl="1" indent="-342900">
              <a:buFont typeface="Arial" pitchFamily="34" charset="0"/>
              <a:buChar char="•"/>
              <a:defRPr/>
            </a:pPr>
            <a:r>
              <a:rPr lang="en-US" dirty="0" smtClean="0"/>
              <a:t>Ergonomics</a:t>
            </a:r>
          </a:p>
          <a:p>
            <a:pPr lvl="1" indent="-342900">
              <a:buFont typeface="Arial" pitchFamily="34" charset="0"/>
              <a:buChar char="•"/>
              <a:defRPr/>
            </a:pPr>
            <a:r>
              <a:rPr lang="en-US" dirty="0" smtClean="0"/>
              <a:t>Training and work methods</a:t>
            </a:r>
          </a:p>
          <a:p>
            <a:pPr lvl="1" indent="-342900">
              <a:buFont typeface="Arial" pitchFamily="34" charset="0"/>
              <a:buChar char="•"/>
              <a:defRPr/>
            </a:pPr>
            <a:r>
              <a:rPr lang="en-US" dirty="0" smtClean="0"/>
              <a:t>Job </a:t>
            </a:r>
            <a:r>
              <a: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design</a:t>
            </a:r>
          </a:p>
          <a:p>
            <a:pPr lvl="1" indent="-342900">
              <a:buFont typeface="Arial" pitchFamily="34" charset="0"/>
              <a:buChar char="•"/>
              <a:defRPr/>
            </a:pPr>
            <a:r>
              <a: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Supervision</a:t>
            </a:r>
          </a:p>
          <a:p>
            <a:pPr lvl="1" indent="-342900">
              <a:buFont typeface="Arial" pitchFamily="34" charset="0"/>
              <a:buChar char="•"/>
              <a:defRPr/>
            </a:pPr>
            <a:r>
              <a:rPr lang="en-US" dirty="0" smtClean="0"/>
              <a:t>…maybe not pay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5720" y="571486"/>
            <a:ext cx="8643998" cy="857250"/>
          </a:xfrm>
        </p:spPr>
        <p:txBody>
          <a:bodyPr/>
          <a:lstStyle/>
          <a:p>
            <a:r>
              <a:rPr lang="da-DK" dirty="0" err="1" smtClean="0"/>
              <a:t>Examples</a:t>
            </a:r>
            <a:r>
              <a:rPr lang="da-DK" dirty="0" smtClean="0"/>
              <a:t> of </a:t>
            </a:r>
            <a:r>
              <a:rPr lang="da-DK" dirty="0" err="1" smtClean="0"/>
              <a:t>how</a:t>
            </a:r>
            <a:r>
              <a:rPr lang="da-DK" dirty="0" smtClean="0"/>
              <a:t> OHS </a:t>
            </a:r>
            <a:r>
              <a:rPr lang="da-DK" dirty="0" err="1" smtClean="0"/>
              <a:t>affects</a:t>
            </a:r>
            <a:r>
              <a:rPr lang="da-DK" dirty="0" smtClean="0"/>
              <a:t> the </a:t>
            </a:r>
            <a:r>
              <a:rPr lang="da-DK" dirty="0" err="1" smtClean="0"/>
              <a:t>bottom</a:t>
            </a:r>
            <a:r>
              <a:rPr lang="da-DK" dirty="0" smtClean="0"/>
              <a:t> line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a-DK" dirty="0" err="1" smtClean="0"/>
              <a:t>Over-consumption</a:t>
            </a:r>
            <a:r>
              <a:rPr lang="da-DK" dirty="0" smtClean="0"/>
              <a:t> of </a:t>
            </a:r>
            <a:r>
              <a:rPr lang="da-DK" dirty="0" err="1" smtClean="0"/>
              <a:t>chemicals</a:t>
            </a:r>
            <a:r>
              <a:rPr lang="da-DK" dirty="0" smtClean="0"/>
              <a:t> </a:t>
            </a:r>
            <a:r>
              <a:rPr lang="da-DK" dirty="0" err="1" smtClean="0"/>
              <a:t>will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reduced</a:t>
            </a:r>
            <a:r>
              <a:rPr lang="da-DK" dirty="0" smtClean="0"/>
              <a:t> </a:t>
            </a:r>
            <a:r>
              <a:rPr lang="da-DK" dirty="0" err="1" smtClean="0"/>
              <a:t>through</a:t>
            </a:r>
            <a:r>
              <a:rPr lang="da-DK" dirty="0" smtClean="0"/>
              <a:t> </a:t>
            </a:r>
            <a:r>
              <a:rPr lang="da-DK" dirty="0" err="1" smtClean="0"/>
              <a:t>good</a:t>
            </a:r>
            <a:r>
              <a:rPr lang="da-DK" dirty="0" smtClean="0"/>
              <a:t> OHS </a:t>
            </a:r>
            <a:r>
              <a:rPr lang="da-DK" dirty="0" err="1" smtClean="0"/>
              <a:t>practices</a:t>
            </a:r>
            <a:endParaRPr lang="da-DK" dirty="0" smtClean="0"/>
          </a:p>
          <a:p>
            <a:r>
              <a:rPr lang="da-DK" dirty="0" err="1" smtClean="0"/>
              <a:t>Use</a:t>
            </a:r>
            <a:r>
              <a:rPr lang="da-DK" dirty="0" smtClean="0"/>
              <a:t> of </a:t>
            </a:r>
            <a:r>
              <a:rPr lang="da-DK" dirty="0" err="1" smtClean="0"/>
              <a:t>pressurizeded</a:t>
            </a:r>
            <a:r>
              <a:rPr lang="da-DK" dirty="0" smtClean="0"/>
              <a:t> air to </a:t>
            </a:r>
            <a:r>
              <a:rPr lang="da-DK" dirty="0" err="1" smtClean="0"/>
              <a:t>clean</a:t>
            </a:r>
            <a:r>
              <a:rPr lang="da-DK" dirty="0" smtClean="0"/>
              <a:t> </a:t>
            </a:r>
            <a:r>
              <a:rPr lang="da-DK" dirty="0" err="1" smtClean="0"/>
              <a:t>machine</a:t>
            </a:r>
            <a:r>
              <a:rPr lang="da-DK" dirty="0" smtClean="0"/>
              <a:t> parts </a:t>
            </a:r>
            <a:r>
              <a:rPr lang="da-DK" dirty="0" err="1" smtClean="0"/>
              <a:t>spreads</a:t>
            </a:r>
            <a:r>
              <a:rPr lang="da-DK" dirty="0" smtClean="0"/>
              <a:t> </a:t>
            </a:r>
            <a:r>
              <a:rPr lang="da-DK" dirty="0" err="1" smtClean="0"/>
              <a:t>dust</a:t>
            </a:r>
            <a:r>
              <a:rPr lang="da-DK" dirty="0" smtClean="0"/>
              <a:t> and </a:t>
            </a:r>
            <a:r>
              <a:rPr lang="da-DK" dirty="0" err="1" smtClean="0"/>
              <a:t>pollutants</a:t>
            </a:r>
            <a:r>
              <a:rPr lang="da-DK" dirty="0" smtClean="0"/>
              <a:t> in the workshop. </a:t>
            </a:r>
            <a:r>
              <a:rPr lang="da-DK" dirty="0" err="1" smtClean="0"/>
              <a:t>Use</a:t>
            </a:r>
            <a:r>
              <a:rPr lang="da-DK" dirty="0" smtClean="0"/>
              <a:t> of </a:t>
            </a:r>
            <a:r>
              <a:rPr lang="da-DK" dirty="0" err="1" smtClean="0"/>
              <a:t>lower</a:t>
            </a:r>
            <a:r>
              <a:rPr lang="da-DK" dirty="0" smtClean="0"/>
              <a:t> </a:t>
            </a:r>
            <a:r>
              <a:rPr lang="da-DK" dirty="0" err="1" smtClean="0"/>
              <a:t>pressure</a:t>
            </a:r>
            <a:r>
              <a:rPr lang="da-DK" dirty="0" smtClean="0"/>
              <a:t> </a:t>
            </a:r>
            <a:r>
              <a:rPr lang="da-DK" dirty="0" err="1" smtClean="0"/>
              <a:t>soap</a:t>
            </a:r>
            <a:r>
              <a:rPr lang="da-DK" dirty="0" smtClean="0"/>
              <a:t> </a:t>
            </a:r>
            <a:r>
              <a:rPr lang="da-DK" dirty="0" err="1" smtClean="0"/>
              <a:t>water</a:t>
            </a:r>
            <a:r>
              <a:rPr lang="da-DK" dirty="0" smtClean="0"/>
              <a:t> </a:t>
            </a:r>
            <a:r>
              <a:rPr lang="da-DK" dirty="0" err="1" smtClean="0"/>
              <a:t>contains</a:t>
            </a:r>
            <a:r>
              <a:rPr lang="da-DK" dirty="0" smtClean="0"/>
              <a:t> </a:t>
            </a:r>
            <a:r>
              <a:rPr lang="da-DK" dirty="0" err="1" smtClean="0"/>
              <a:t>pollutants</a:t>
            </a:r>
            <a:endParaRPr lang="da-DK" dirty="0" smtClean="0"/>
          </a:p>
          <a:p>
            <a:r>
              <a:rPr lang="da-DK" dirty="0" err="1" smtClean="0"/>
              <a:t>Use</a:t>
            </a:r>
            <a:r>
              <a:rPr lang="da-DK" dirty="0" smtClean="0"/>
              <a:t> of the right </a:t>
            </a:r>
            <a:r>
              <a:rPr lang="da-DK" dirty="0" err="1" smtClean="0"/>
              <a:t>tool</a:t>
            </a:r>
            <a:r>
              <a:rPr lang="da-DK" dirty="0" smtClean="0"/>
              <a:t> for the job </a:t>
            </a:r>
            <a:r>
              <a:rPr lang="da-DK" dirty="0" err="1" smtClean="0"/>
              <a:t>reduces</a:t>
            </a:r>
            <a:r>
              <a:rPr lang="da-DK" dirty="0" smtClean="0"/>
              <a:t> OHS injuries and </a:t>
            </a:r>
            <a:r>
              <a:rPr lang="da-DK" dirty="0" err="1" smtClean="0"/>
              <a:t>increases</a:t>
            </a:r>
            <a:r>
              <a:rPr lang="da-DK" dirty="0" smtClean="0"/>
              <a:t> </a:t>
            </a:r>
            <a:r>
              <a:rPr lang="da-DK" dirty="0" err="1" smtClean="0"/>
              <a:t>productivity</a:t>
            </a:r>
            <a:endParaRPr lang="da-DK" dirty="0" smtClean="0"/>
          </a:p>
          <a:p>
            <a:r>
              <a:rPr lang="da-DK" dirty="0" smtClean="0"/>
              <a:t>A </a:t>
            </a:r>
            <a:r>
              <a:rPr lang="da-DK" dirty="0" err="1" smtClean="0"/>
              <a:t>clean</a:t>
            </a:r>
            <a:r>
              <a:rPr lang="da-DK" dirty="0" smtClean="0"/>
              <a:t>, </a:t>
            </a:r>
            <a:r>
              <a:rPr lang="da-DK" dirty="0" err="1" smtClean="0"/>
              <a:t>well</a:t>
            </a:r>
            <a:r>
              <a:rPr lang="da-DK" dirty="0" smtClean="0"/>
              <a:t> </a:t>
            </a:r>
            <a:r>
              <a:rPr lang="da-DK" dirty="0" err="1" smtClean="0"/>
              <a:t>lit</a:t>
            </a:r>
            <a:r>
              <a:rPr lang="da-DK" dirty="0" smtClean="0"/>
              <a:t> and </a:t>
            </a:r>
            <a:r>
              <a:rPr lang="da-DK" dirty="0" err="1" smtClean="0"/>
              <a:t>well</a:t>
            </a:r>
            <a:r>
              <a:rPr lang="da-DK" dirty="0" smtClean="0"/>
              <a:t> </a:t>
            </a:r>
            <a:r>
              <a:rPr lang="da-DK" dirty="0" err="1" smtClean="0"/>
              <a:t>ventilated</a:t>
            </a:r>
            <a:r>
              <a:rPr lang="da-DK" dirty="0" smtClean="0"/>
              <a:t> </a:t>
            </a:r>
            <a:r>
              <a:rPr lang="da-DK" dirty="0" err="1" smtClean="0"/>
              <a:t>factory</a:t>
            </a:r>
            <a:r>
              <a:rPr lang="da-DK" dirty="0" smtClean="0"/>
              <a:t> </a:t>
            </a:r>
            <a:r>
              <a:rPr lang="da-DK" dirty="0" err="1" smtClean="0"/>
              <a:t>produce</a:t>
            </a:r>
            <a:r>
              <a:rPr lang="da-DK" dirty="0" smtClean="0"/>
              <a:t> </a:t>
            </a:r>
            <a:r>
              <a:rPr lang="da-DK" dirty="0" err="1" smtClean="0"/>
              <a:t>higher</a:t>
            </a:r>
            <a:r>
              <a:rPr lang="da-DK" dirty="0" smtClean="0"/>
              <a:t> </a:t>
            </a:r>
            <a:r>
              <a:rPr lang="da-DK" dirty="0" err="1" smtClean="0"/>
              <a:t>quality</a:t>
            </a:r>
            <a:r>
              <a:rPr lang="da-DK" dirty="0" smtClean="0"/>
              <a:t>.</a:t>
            </a:r>
          </a:p>
          <a:p>
            <a:r>
              <a:rPr lang="da-DK" dirty="0" smtClean="0"/>
              <a:t>Rotation of </a:t>
            </a:r>
            <a:r>
              <a:rPr lang="da-DK" dirty="0" err="1" smtClean="0"/>
              <a:t>repetitive</a:t>
            </a:r>
            <a:r>
              <a:rPr lang="da-DK" dirty="0" smtClean="0"/>
              <a:t> jobs </a:t>
            </a:r>
            <a:r>
              <a:rPr lang="da-DK" dirty="0" err="1" smtClean="0"/>
              <a:t>reduce</a:t>
            </a:r>
            <a:r>
              <a:rPr lang="da-DK" dirty="0" smtClean="0"/>
              <a:t> injuries and </a:t>
            </a:r>
            <a:r>
              <a:rPr lang="da-DK" dirty="0" err="1" smtClean="0"/>
              <a:t>increases</a:t>
            </a:r>
            <a:r>
              <a:rPr lang="da-DK" dirty="0" smtClean="0"/>
              <a:t> </a:t>
            </a:r>
            <a:r>
              <a:rPr lang="da-DK" dirty="0" err="1" smtClean="0"/>
              <a:t>flexibility</a:t>
            </a:r>
            <a:endParaRPr lang="da-DK" dirty="0" smtClean="0"/>
          </a:p>
          <a:p>
            <a:r>
              <a:rPr lang="da-DK" dirty="0" smtClean="0"/>
              <a:t>If the </a:t>
            </a:r>
            <a:r>
              <a:rPr lang="da-DK" dirty="0" err="1" smtClean="0"/>
              <a:t>hierarchy</a:t>
            </a:r>
            <a:r>
              <a:rPr lang="da-DK" dirty="0" smtClean="0"/>
              <a:t> so </a:t>
            </a:r>
            <a:r>
              <a:rPr lang="da-DK" dirty="0" err="1" smtClean="0"/>
              <a:t>strict</a:t>
            </a:r>
            <a:r>
              <a:rPr lang="da-DK" dirty="0" smtClean="0"/>
              <a:t> </a:t>
            </a:r>
            <a:r>
              <a:rPr lang="da-DK" dirty="0" err="1" smtClean="0"/>
              <a:t>that</a:t>
            </a:r>
            <a:r>
              <a:rPr lang="da-DK" dirty="0" smtClean="0"/>
              <a:t> the operator </a:t>
            </a:r>
            <a:r>
              <a:rPr lang="da-DK" dirty="0" err="1" smtClean="0"/>
              <a:t>cannot</a:t>
            </a:r>
            <a:r>
              <a:rPr lang="da-DK" dirty="0" smtClean="0"/>
              <a:t> </a:t>
            </a:r>
            <a:r>
              <a:rPr lang="da-DK" dirty="0" err="1" smtClean="0"/>
              <a:t>report</a:t>
            </a:r>
            <a:r>
              <a:rPr lang="da-DK" dirty="0" smtClean="0"/>
              <a:t> an imminent </a:t>
            </a:r>
            <a:r>
              <a:rPr lang="da-DK" dirty="0" err="1" smtClean="0"/>
              <a:t>machine</a:t>
            </a:r>
            <a:r>
              <a:rPr lang="da-DK" dirty="0" smtClean="0"/>
              <a:t> </a:t>
            </a:r>
            <a:r>
              <a:rPr lang="da-DK" dirty="0" err="1" smtClean="0"/>
              <a:t>break-down</a:t>
            </a:r>
            <a:r>
              <a:rPr lang="da-DK" dirty="0" smtClean="0"/>
              <a:t>, it </a:t>
            </a:r>
            <a:r>
              <a:rPr lang="da-DK" dirty="0" err="1" smtClean="0"/>
              <a:t>will</a:t>
            </a:r>
            <a:r>
              <a:rPr lang="da-DK" dirty="0" smtClean="0"/>
              <a:t> </a:t>
            </a:r>
            <a:r>
              <a:rPr lang="da-DK" dirty="0" err="1" smtClean="0"/>
              <a:t>affect</a:t>
            </a:r>
            <a:r>
              <a:rPr lang="da-DK" dirty="0" smtClean="0"/>
              <a:t> </a:t>
            </a:r>
            <a:r>
              <a:rPr lang="da-DK" dirty="0" err="1" smtClean="0"/>
              <a:t>maintenance</a:t>
            </a:r>
            <a:r>
              <a:rPr lang="da-DK" dirty="0" smtClean="0"/>
              <a:t> and </a:t>
            </a:r>
            <a:r>
              <a:rPr lang="da-DK" dirty="0" err="1" smtClean="0"/>
              <a:t>repairs</a:t>
            </a:r>
            <a:r>
              <a:rPr lang="da-DK" dirty="0" smtClean="0"/>
              <a:t> </a:t>
            </a:r>
            <a:r>
              <a:rPr lang="da-DK" dirty="0" err="1" smtClean="0"/>
              <a:t>costs</a:t>
            </a:r>
            <a:endParaRPr lang="da-DK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Strongest</a:t>
            </a:r>
            <a:r>
              <a:rPr lang="da-DK" dirty="0" smtClean="0"/>
              <a:t> </a:t>
            </a:r>
            <a:r>
              <a:rPr lang="da-DK" dirty="0" err="1" smtClean="0"/>
              <a:t>effect</a:t>
            </a:r>
            <a:r>
              <a:rPr lang="da-DK" dirty="0" smtClean="0"/>
              <a:t> of OHS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Reduced hazards, </a:t>
            </a:r>
          </a:p>
          <a:p>
            <a:r>
              <a:rPr lang="en-US" dirty="0" smtClean="0"/>
              <a:t>Increased employee hazard awareness </a:t>
            </a:r>
          </a:p>
          <a:p>
            <a:r>
              <a:rPr lang="en-US" dirty="0" smtClean="0"/>
              <a:t>Reduced breaches</a:t>
            </a:r>
          </a:p>
          <a:p>
            <a:r>
              <a:rPr lang="en-US" dirty="0" smtClean="0"/>
              <a:t>Reduced workplace accidents</a:t>
            </a:r>
          </a:p>
          <a:p>
            <a:r>
              <a:rPr lang="en-US" dirty="0" smtClean="0"/>
              <a:t>Improved corporate image</a:t>
            </a:r>
          </a:p>
          <a:p>
            <a:r>
              <a:rPr lang="en-US" dirty="0" smtClean="0"/>
              <a:t>Improved workplace culture</a:t>
            </a:r>
          </a:p>
          <a:p>
            <a:r>
              <a:rPr lang="en-US" dirty="0" smtClean="0"/>
              <a:t>Reduced downtime</a:t>
            </a:r>
          </a:p>
          <a:p>
            <a:r>
              <a:rPr lang="en-US" dirty="0" smtClean="0"/>
              <a:t>Reduced disruptions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costs</a:t>
            </a:r>
            <a:r>
              <a:rPr lang="da-DK" dirty="0" smtClean="0"/>
              <a:t> and </a:t>
            </a:r>
            <a:r>
              <a:rPr lang="da-DK" dirty="0" err="1" smtClean="0"/>
              <a:t>benefits</a:t>
            </a:r>
            <a:r>
              <a:rPr lang="da-DK" dirty="0" smtClean="0"/>
              <a:t>?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Costs</a:t>
            </a:r>
          </a:p>
          <a:p>
            <a:r>
              <a:rPr lang="en-US" dirty="0" smtClean="0"/>
              <a:t>Guidance on safety technology</a:t>
            </a:r>
          </a:p>
          <a:p>
            <a:r>
              <a:rPr lang="en-US" dirty="0" smtClean="0"/>
              <a:t>Company medical support</a:t>
            </a:r>
          </a:p>
          <a:p>
            <a:r>
              <a:rPr lang="en-US" dirty="0" smtClean="0"/>
              <a:t>Investment costs</a:t>
            </a:r>
          </a:p>
          <a:p>
            <a:r>
              <a:rPr lang="en-US" dirty="0" smtClean="0"/>
              <a:t>Organizational costs</a:t>
            </a:r>
          </a:p>
          <a:p>
            <a:r>
              <a:rPr lang="en-US" b="1" dirty="0" smtClean="0"/>
              <a:t>Benefits</a:t>
            </a:r>
          </a:p>
          <a:p>
            <a:r>
              <a:rPr lang="en-US" dirty="0" smtClean="0"/>
              <a:t>Added value generated by better corporate image</a:t>
            </a:r>
          </a:p>
          <a:p>
            <a:r>
              <a:rPr lang="en-US" dirty="0" smtClean="0"/>
              <a:t>Added value generated by increased employee motivation and satisfaction</a:t>
            </a:r>
          </a:p>
          <a:p>
            <a:r>
              <a:rPr lang="en-US" dirty="0" smtClean="0"/>
              <a:t>Cost savings through prevention of disruptions.</a:t>
            </a:r>
            <a:endParaRPr lang="da-DK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31660A6-7873-4E61-8376-3EFD6F22BA9D}"/>
</file>

<file path=customXml/itemProps2.xml><?xml version="1.0" encoding="utf-8"?>
<ds:datastoreItem xmlns:ds="http://schemas.openxmlformats.org/officeDocument/2006/customXml" ds:itemID="{144775A0-5B65-416C-AC50-5610314FADB8}"/>
</file>

<file path=customXml/itemProps3.xml><?xml version="1.0" encoding="utf-8"?>
<ds:datastoreItem xmlns:ds="http://schemas.openxmlformats.org/officeDocument/2006/customXml" ds:itemID="{EB039119-A601-4F39-95A8-195508877A7E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2968</TotalTime>
  <Words>775</Words>
  <Application>Microsoft Office PowerPoint</Application>
  <PresentationFormat>Skærmshow (16:9)</PresentationFormat>
  <Paragraphs>118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19</vt:i4>
      </vt:variant>
    </vt:vector>
  </HeadingPairs>
  <TitlesOfParts>
    <vt:vector size="20" baseType="lpstr">
      <vt:lpstr>SD Consortium</vt:lpstr>
      <vt:lpstr>OHS and social dialogue</vt:lpstr>
      <vt:lpstr>Two ways to look at OHS </vt:lpstr>
      <vt:lpstr>Workers’ basic health and safety rights</vt:lpstr>
      <vt:lpstr>Workers’ health and safety rights</vt:lpstr>
      <vt:lpstr>OHS problems lower productivity</vt:lpstr>
      <vt:lpstr>OHS Social dialogue</vt:lpstr>
      <vt:lpstr>Examples of how OHS affects the bottom line</vt:lpstr>
      <vt:lpstr>Strongest effect of OHS</vt:lpstr>
      <vt:lpstr>What costs and benefits?</vt:lpstr>
      <vt:lpstr>Dias nummer 10</vt:lpstr>
      <vt:lpstr>Annual costs for OHS/employee</vt:lpstr>
      <vt:lpstr>Annual benefits from OHS/Employee</vt:lpstr>
      <vt:lpstr>Cost and benefits per employee/year</vt:lpstr>
      <vt:lpstr>Necessary for effective social dialogue</vt:lpstr>
      <vt:lpstr>Dias nummer 15</vt:lpstr>
      <vt:lpstr>Pyramid of dialogue 1. Information Sharing mechanism </vt:lpstr>
      <vt:lpstr>Pyramid of dialogue 2.  Consultative Mechanism </vt:lpstr>
      <vt:lpstr>Pyramid of dialogue 3. Negotiation Mechanism </vt:lpstr>
      <vt:lpstr>Pyramid of dialogue 4. Joint-decision Making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OHS and social dialogue</dc:title>
  <dc:creator>Jens Bundvad</dc:creator>
  <cp:lastModifiedBy>Jens Bundvad</cp:lastModifiedBy>
  <cp:revision>30</cp:revision>
  <dcterms:created xsi:type="dcterms:W3CDTF">2019-08-25T13:03:23Z</dcterms:created>
  <dcterms:modified xsi:type="dcterms:W3CDTF">2019-08-29T14:35:13Z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