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8" r:id="rId2"/>
    <p:sldId id="265" r:id="rId3"/>
    <p:sldId id="264" r:id="rId4"/>
    <p:sldId id="256" r:id="rId5"/>
    <p:sldId id="257" r:id="rId6"/>
    <p:sldId id="259" r:id="rId7"/>
    <p:sldId id="260" r:id="rId8"/>
    <p:sldId id="261" r:id="rId9"/>
    <p:sldId id="262" r:id="rId10"/>
    <p:sldId id="263" r:id="rId11"/>
  </p:sldIdLst>
  <p:sldSz cx="9144000" cy="5143500" type="screen16x9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49" d="100"/>
          <a:sy n="149" d="100"/>
        </p:scale>
        <p:origin x="-538" y="-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9FD6CA-98DE-4E14-A846-CA387DD92955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84A458-14D6-408B-811C-C6258276558D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xmlns="" val="2005606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84A458-14D6-408B-811C-C6258276558D}" type="slidenum">
              <a:rPr lang="da-DK" smtClean="0"/>
              <a:pPr/>
              <a:t>10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xmlns="" val="1103467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050-7296-4A06-8F2E-4FD96169759E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11" name="Rektangel 10"/>
          <p:cNvSpPr/>
          <p:nvPr/>
        </p:nvSpPr>
        <p:spPr>
          <a:xfrm>
            <a:off x="-71470" y="0"/>
            <a:ext cx="9286940" cy="5214956"/>
          </a:xfrm>
          <a:prstGeom prst="rect">
            <a:avLst/>
          </a:prstGeom>
          <a:solidFill>
            <a:srgbClr val="008C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grpSp>
        <p:nvGrpSpPr>
          <p:cNvPr id="7" name="Gruppe 14"/>
          <p:cNvGrpSpPr/>
          <p:nvPr/>
        </p:nvGrpSpPr>
        <p:grpSpPr>
          <a:xfrm>
            <a:off x="3643307" y="4214824"/>
            <a:ext cx="1857387" cy="428610"/>
            <a:chOff x="142845" y="1"/>
            <a:chExt cx="1857387" cy="428610"/>
          </a:xfrm>
        </p:grpSpPr>
        <p:pic>
          <p:nvPicPr>
            <p:cNvPr id="12" name="Picture 2" descr="F:\Dropbox\JB - LO-FTF\Activity Concept Catalogue\Design elements\#F-Cyan 2000x2000.png"/>
            <p:cNvPicPr>
              <a:picLocks noChangeAspect="1" noChangeArrowheads="1"/>
            </p:cNvPicPr>
            <p:nvPr userDrawn="1"/>
          </p:nvPicPr>
          <p:blipFill>
            <a:blip r:embed="rId2"/>
            <a:srcRect l="8534" t="17067" r="8976" b="18931"/>
            <a:stretch>
              <a:fillRect/>
            </a:stretch>
          </p:blipFill>
          <p:spPr bwMode="auto">
            <a:xfrm>
              <a:off x="1571604" y="71420"/>
              <a:ext cx="428628" cy="332556"/>
            </a:xfrm>
            <a:prstGeom prst="rect">
              <a:avLst/>
            </a:prstGeom>
            <a:noFill/>
          </p:spPr>
        </p:pic>
        <p:pic>
          <p:nvPicPr>
            <p:cNvPr id="13" name="Picture 3" descr="F:\Dropbox\JB - LO-FTF\Activity Concept Catalogue\Design elements\DI-Cyan 2000x2000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 l="7018" t="26669" r="7360" b="27011"/>
            <a:stretch>
              <a:fillRect/>
            </a:stretch>
          </p:blipFill>
          <p:spPr bwMode="auto">
            <a:xfrm>
              <a:off x="785786" y="71420"/>
              <a:ext cx="571504" cy="309174"/>
            </a:xfrm>
            <a:prstGeom prst="rect">
              <a:avLst/>
            </a:prstGeom>
            <a:noFill/>
          </p:spPr>
        </p:pic>
        <p:pic>
          <p:nvPicPr>
            <p:cNvPr id="14" name="Picture 4" descr="F:\Dropbox\JB - LO-FTF\Activity Concept Catalogue\Design elements\DTDF Cyan.png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2845" y="1"/>
              <a:ext cx="428610" cy="42861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050-7296-4A06-8F2E-4FD96169759E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611998"/>
            <a:ext cx="2057400" cy="4388644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611998"/>
            <a:ext cx="6019800" cy="4388644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050-7296-4A06-8F2E-4FD96169759E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050-7296-4A06-8F2E-4FD96169759E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050-7296-4A06-8F2E-4FD96169759E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7" name="Rektangel 6"/>
          <p:cNvSpPr/>
          <p:nvPr/>
        </p:nvSpPr>
        <p:spPr>
          <a:xfrm>
            <a:off x="-71470" y="0"/>
            <a:ext cx="9358378" cy="52149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>
              <a:solidFill>
                <a:srgbClr val="008CD7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>
                <a:solidFill>
                  <a:srgbClr val="00598A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8CD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534732"/>
            <a:ext cx="4038600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534732"/>
            <a:ext cx="4038600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050-7296-4A06-8F2E-4FD96169759E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485917"/>
            <a:ext cx="4040188" cy="47982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1965738"/>
            <a:ext cx="4040188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6" y="1485917"/>
            <a:ext cx="4041775" cy="47982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6" y="1965738"/>
            <a:ext cx="4041775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050-7296-4A06-8F2E-4FD96169759E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050-7296-4A06-8F2E-4FD96169759E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050-7296-4A06-8F2E-4FD96169759E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610806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610807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1" y="1482345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050-7296-4A06-8F2E-4FD96169759E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900504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75963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 smtClean="0"/>
              <a:t>Klik på ikonet for at tilføje et billede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4325557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050-7296-4A06-8F2E-4FD96169759E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28596" y="57148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a-DK" dirty="0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28596" y="1534732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dirty="0" smtClean="0"/>
              <a:t>Klik for at redigere typografi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7" name="Rektangel 6"/>
          <p:cNvSpPr/>
          <p:nvPr/>
        </p:nvSpPr>
        <p:spPr>
          <a:xfrm>
            <a:off x="0" y="0"/>
            <a:ext cx="9144000" cy="571486"/>
          </a:xfrm>
          <a:prstGeom prst="rect">
            <a:avLst/>
          </a:prstGeom>
          <a:gradFill>
            <a:gsLst>
              <a:gs pos="0">
                <a:srgbClr val="008CD7"/>
              </a:gs>
              <a:gs pos="39999">
                <a:srgbClr val="008CD7"/>
              </a:gs>
              <a:gs pos="70000">
                <a:srgbClr val="008CD7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pic>
        <p:nvPicPr>
          <p:cNvPr id="8" name="Picture 2" descr="F:\Dropbox\JB - LO-FTF\Activity Concept Catalogue\Design elements\#F-Cyan 2000x2000.png"/>
          <p:cNvPicPr>
            <a:picLocks noChangeAspect="1" noChangeArrowheads="1"/>
          </p:cNvPicPr>
          <p:nvPr/>
        </p:nvPicPr>
        <p:blipFill>
          <a:blip r:embed="rId13"/>
          <a:srcRect l="8534" t="17067" r="8976" b="18931"/>
          <a:stretch>
            <a:fillRect/>
          </a:stretch>
        </p:blipFill>
        <p:spPr bwMode="auto">
          <a:xfrm>
            <a:off x="1571604" y="71420"/>
            <a:ext cx="428628" cy="332556"/>
          </a:xfrm>
          <a:prstGeom prst="rect">
            <a:avLst/>
          </a:prstGeom>
          <a:noFill/>
        </p:spPr>
      </p:pic>
      <p:pic>
        <p:nvPicPr>
          <p:cNvPr id="9" name="Picture 3" descr="F:\Dropbox\JB - LO-FTF\Activity Concept Catalogue\Design elements\DI-Cyan 2000x2000.png"/>
          <p:cNvPicPr>
            <a:picLocks noChangeAspect="1" noChangeArrowheads="1"/>
          </p:cNvPicPr>
          <p:nvPr/>
        </p:nvPicPr>
        <p:blipFill>
          <a:blip r:embed="rId14" cstate="print"/>
          <a:srcRect l="7018" t="26669" r="7360" b="27011"/>
          <a:stretch>
            <a:fillRect/>
          </a:stretch>
        </p:blipFill>
        <p:spPr bwMode="auto">
          <a:xfrm>
            <a:off x="785786" y="71420"/>
            <a:ext cx="571504" cy="309174"/>
          </a:xfrm>
          <a:prstGeom prst="rect">
            <a:avLst/>
          </a:prstGeom>
          <a:noFill/>
        </p:spPr>
      </p:pic>
      <p:pic>
        <p:nvPicPr>
          <p:cNvPr id="10" name="Picture 4" descr="F:\Dropbox\JB - LO-FTF\Activity Concept Catalogue\Design elements\DTDF Cyan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42845" y="1"/>
            <a:ext cx="428610" cy="428610"/>
          </a:xfrm>
          <a:prstGeom prst="rect">
            <a:avLst/>
          </a:prstGeom>
          <a:noFill/>
        </p:spPr>
      </p:pic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8358214" y="142858"/>
            <a:ext cx="704840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2357422" y="142858"/>
            <a:ext cx="4214842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6643702" y="154748"/>
            <a:ext cx="1643074" cy="202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66EAC050-7296-4A06-8F2E-4FD96169759E}" type="datetimeFigureOut">
              <a:rPr lang="da-DK" smtClean="0"/>
              <a:pPr/>
              <a:t>22-08-2019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C02AF6-FF11-443F-91F9-D0DDA3648789}" type="slidenum">
              <a:rPr lang="da-DK" smtClean="0"/>
              <a:pPr>
                <a:defRPr/>
              </a:pPr>
              <a:t>1</a:t>
            </a:fld>
            <a:endParaRPr lang="da-DK" dirty="0"/>
          </a:p>
        </p:txBody>
      </p:sp>
      <p:sp>
        <p:nvSpPr>
          <p:cNvPr id="10" name="Titel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err="1" smtClean="0"/>
              <a:t>Shared</a:t>
            </a:r>
            <a:r>
              <a:rPr lang="da-DK" dirty="0" smtClean="0"/>
              <a:t> </a:t>
            </a:r>
            <a:r>
              <a:rPr lang="da-DK" dirty="0" err="1" smtClean="0"/>
              <a:t>interest</a:t>
            </a:r>
            <a:r>
              <a:rPr lang="da-DK" dirty="0" smtClean="0"/>
              <a:t> and </a:t>
            </a:r>
            <a:r>
              <a:rPr lang="da-DK" dirty="0" err="1" smtClean="0"/>
              <a:t>conflict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endParaRPr lang="en-US" dirty="0" smtClean="0">
              <a:solidFill>
                <a:srgbClr val="000000"/>
              </a:solidFill>
              <a:latin typeface="+mj-lt"/>
              <a:ea typeface="ＭＳ Ｐゴシック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886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Conflicts</a:t>
            </a:r>
            <a:endParaRPr lang="da-DK" dirty="0"/>
          </a:p>
        </p:txBody>
      </p:sp>
      <p:sp>
        <p:nvSpPr>
          <p:cNvPr id="4" name="Pladsholder til indhold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a-DK" dirty="0" err="1" smtClean="0"/>
              <a:t>Lack</a:t>
            </a:r>
            <a:r>
              <a:rPr lang="da-DK" dirty="0" smtClean="0"/>
              <a:t> of </a:t>
            </a:r>
            <a:r>
              <a:rPr lang="da-DK" dirty="0" err="1" smtClean="0"/>
              <a:t>recognition</a:t>
            </a:r>
            <a:r>
              <a:rPr lang="da-DK" dirty="0" smtClean="0"/>
              <a:t> of </a:t>
            </a:r>
            <a:r>
              <a:rPr lang="da-DK" dirty="0" err="1" smtClean="0"/>
              <a:t>trade</a:t>
            </a:r>
            <a:r>
              <a:rPr lang="da-DK" dirty="0" smtClean="0"/>
              <a:t> unions and </a:t>
            </a:r>
            <a:r>
              <a:rPr lang="da-DK" dirty="0" err="1" smtClean="0"/>
              <a:t>freedom</a:t>
            </a:r>
            <a:r>
              <a:rPr lang="da-DK" dirty="0" smtClean="0"/>
              <a:t> of association (</a:t>
            </a:r>
            <a:r>
              <a:rPr lang="da-DK" dirty="0" err="1" smtClean="0"/>
              <a:t>workers</a:t>
            </a:r>
            <a:r>
              <a:rPr lang="da-DK" dirty="0" smtClean="0"/>
              <a:t> Rights)</a:t>
            </a:r>
          </a:p>
          <a:p>
            <a:r>
              <a:rPr lang="da-DK" dirty="0" err="1" smtClean="0"/>
              <a:t>Lack</a:t>
            </a:r>
            <a:r>
              <a:rPr lang="da-DK" dirty="0" smtClean="0"/>
              <a:t> of </a:t>
            </a:r>
            <a:r>
              <a:rPr lang="da-DK" dirty="0" err="1" smtClean="0"/>
              <a:t>compliance</a:t>
            </a:r>
            <a:r>
              <a:rPr lang="da-DK" dirty="0" smtClean="0"/>
              <a:t> with </a:t>
            </a:r>
            <a:r>
              <a:rPr lang="da-DK" dirty="0" err="1" smtClean="0"/>
              <a:t>labour</a:t>
            </a:r>
            <a:r>
              <a:rPr lang="da-DK" dirty="0" smtClean="0"/>
              <a:t> </a:t>
            </a:r>
            <a:r>
              <a:rPr lang="da-DK" dirty="0" err="1" smtClean="0"/>
              <a:t>law</a:t>
            </a:r>
            <a:r>
              <a:rPr lang="da-DK" dirty="0" smtClean="0"/>
              <a:t> (Rights)</a:t>
            </a:r>
          </a:p>
          <a:p>
            <a:r>
              <a:rPr lang="da-DK" dirty="0" err="1" smtClean="0"/>
              <a:t>Conflict</a:t>
            </a:r>
            <a:r>
              <a:rPr lang="da-DK" dirty="0" smtClean="0"/>
              <a:t> over distribution of profit</a:t>
            </a:r>
          </a:p>
          <a:p>
            <a:pPr lvl="1"/>
            <a:r>
              <a:rPr lang="da-DK" dirty="0" err="1" smtClean="0"/>
              <a:t>Salary</a:t>
            </a:r>
            <a:r>
              <a:rPr lang="da-DK" dirty="0" smtClean="0"/>
              <a:t> </a:t>
            </a:r>
            <a:r>
              <a:rPr lang="da-DK" dirty="0" smtClean="0"/>
              <a:t>/ </a:t>
            </a:r>
            <a:r>
              <a:rPr lang="da-DK" dirty="0" err="1" smtClean="0"/>
              <a:t>pay</a:t>
            </a:r>
            <a:endParaRPr lang="da-DK" dirty="0" smtClean="0"/>
          </a:p>
          <a:p>
            <a:pPr lvl="1"/>
            <a:r>
              <a:rPr lang="da-DK" dirty="0" err="1" smtClean="0"/>
              <a:t>Living</a:t>
            </a:r>
            <a:r>
              <a:rPr lang="da-DK" dirty="0" smtClean="0"/>
              <a:t> </a:t>
            </a:r>
            <a:r>
              <a:rPr lang="da-DK" dirty="0" err="1" smtClean="0"/>
              <a:t>wages</a:t>
            </a:r>
            <a:r>
              <a:rPr lang="da-DK" dirty="0" smtClean="0"/>
              <a:t> – minimum </a:t>
            </a:r>
            <a:r>
              <a:rPr lang="da-DK" dirty="0" err="1" smtClean="0"/>
              <a:t>wages</a:t>
            </a:r>
            <a:r>
              <a:rPr lang="da-DK" dirty="0" smtClean="0"/>
              <a:t> – fair </a:t>
            </a:r>
            <a:r>
              <a:rPr lang="da-DK" dirty="0" err="1" smtClean="0"/>
              <a:t>share</a:t>
            </a:r>
            <a:r>
              <a:rPr lang="da-DK" dirty="0" smtClean="0"/>
              <a:t> of profits</a:t>
            </a:r>
          </a:p>
          <a:p>
            <a:r>
              <a:rPr lang="da-DK" dirty="0" err="1" smtClean="0"/>
              <a:t>Dissatisfaction</a:t>
            </a:r>
            <a:r>
              <a:rPr lang="da-DK" dirty="0" smtClean="0"/>
              <a:t> and protest over </a:t>
            </a:r>
            <a:r>
              <a:rPr lang="da-DK" dirty="0" err="1" smtClean="0"/>
              <a:t>working</a:t>
            </a:r>
            <a:r>
              <a:rPr lang="da-DK" dirty="0" smtClean="0"/>
              <a:t> </a:t>
            </a:r>
            <a:r>
              <a:rPr lang="da-DK" dirty="0" err="1" smtClean="0"/>
              <a:t>conditions</a:t>
            </a:r>
            <a:endParaRPr lang="da-DK" dirty="0" smtClean="0"/>
          </a:p>
          <a:p>
            <a:pPr lvl="1"/>
            <a:r>
              <a:rPr lang="da-DK" dirty="0" err="1" smtClean="0"/>
              <a:t>Working</a:t>
            </a:r>
            <a:r>
              <a:rPr lang="da-DK" dirty="0" smtClean="0"/>
              <a:t> </a:t>
            </a:r>
            <a:r>
              <a:rPr lang="da-DK" dirty="0" err="1" smtClean="0"/>
              <a:t>hours</a:t>
            </a:r>
            <a:r>
              <a:rPr lang="da-DK" dirty="0" smtClean="0"/>
              <a:t>, </a:t>
            </a:r>
            <a:r>
              <a:rPr lang="da-DK" dirty="0" smtClean="0"/>
              <a:t>breaks</a:t>
            </a:r>
          </a:p>
          <a:p>
            <a:pPr lvl="1"/>
            <a:r>
              <a:rPr lang="da-DK" dirty="0" err="1" smtClean="0"/>
              <a:t>Dangerous</a:t>
            </a:r>
            <a:r>
              <a:rPr lang="da-DK" dirty="0" smtClean="0"/>
              <a:t> </a:t>
            </a:r>
            <a:r>
              <a:rPr lang="da-DK" dirty="0" err="1" smtClean="0"/>
              <a:t>conditions</a:t>
            </a:r>
            <a:r>
              <a:rPr lang="da-DK" dirty="0" smtClean="0"/>
              <a:t> </a:t>
            </a:r>
            <a:endParaRPr lang="da-DK" dirty="0" smtClean="0"/>
          </a:p>
          <a:p>
            <a:pPr lvl="1"/>
            <a:r>
              <a:rPr lang="da-DK" dirty="0" err="1" smtClean="0"/>
              <a:t>Exploitation</a:t>
            </a:r>
            <a:r>
              <a:rPr lang="da-DK" dirty="0" smtClean="0"/>
              <a:t> </a:t>
            </a:r>
            <a:r>
              <a:rPr lang="da-DK" dirty="0" smtClean="0"/>
              <a:t>and </a:t>
            </a:r>
            <a:r>
              <a:rPr lang="da-DK" dirty="0" err="1" smtClean="0"/>
              <a:t>harassment</a:t>
            </a:r>
            <a:endParaRPr lang="da-DK" dirty="0" smtClean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C02AF6-FF11-443F-91F9-D0DDA3648789}" type="slidenum">
              <a:rPr lang="da-DK" smtClean="0"/>
              <a:pPr>
                <a:defRPr/>
              </a:pPr>
              <a:t>10</a:t>
            </a:fld>
            <a:endParaRPr lang="da-DK" dirty="0"/>
          </a:p>
        </p:txBody>
      </p:sp>
      <p:sp>
        <p:nvSpPr>
          <p:cNvPr id="2" name="Rektangel 1"/>
          <p:cNvSpPr/>
          <p:nvPr/>
        </p:nvSpPr>
        <p:spPr>
          <a:xfrm>
            <a:off x="395536" y="951570"/>
            <a:ext cx="8568952" cy="491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15000"/>
              </a:lnSpc>
              <a:spcBef>
                <a:spcPct val="0"/>
              </a:spcBef>
            </a:pPr>
            <a:endParaRPr lang="da-DK" sz="2400" b="1" dirty="0">
              <a:solidFill>
                <a:prstClr val="black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92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Sharing</a:t>
            </a:r>
            <a:r>
              <a:rPr lang="da-DK" dirty="0" smtClean="0"/>
              <a:t> </a:t>
            </a:r>
            <a:r>
              <a:rPr lang="da-DK" dirty="0" err="1" smtClean="0"/>
              <a:t>knowledge</a:t>
            </a:r>
            <a:r>
              <a:rPr lang="da-DK" dirty="0" smtClean="0"/>
              <a:t> and </a:t>
            </a:r>
            <a:r>
              <a:rPr lang="da-DK" dirty="0" err="1" smtClean="0"/>
              <a:t>persprctive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Importance of sharing knowledge and perspectives </a:t>
            </a:r>
            <a:r>
              <a:rPr lang="en-US" dirty="0" smtClean="0"/>
              <a:t>on</a:t>
            </a:r>
          </a:p>
          <a:p>
            <a:r>
              <a:rPr lang="en-US" dirty="0" smtClean="0"/>
              <a:t>Productivity (</a:t>
            </a:r>
            <a:r>
              <a:rPr lang="en-US" dirty="0" smtClean="0"/>
              <a:t>value addition</a:t>
            </a:r>
            <a:r>
              <a:rPr lang="en-US" dirty="0" smtClean="0"/>
              <a:t>)</a:t>
            </a:r>
          </a:p>
          <a:p>
            <a:r>
              <a:rPr lang="en-US" dirty="0" smtClean="0"/>
              <a:t>Working conditions </a:t>
            </a:r>
          </a:p>
          <a:p>
            <a:pPr>
              <a:buNone/>
            </a:pPr>
            <a:r>
              <a:rPr lang="en-US" dirty="0" smtClean="0"/>
              <a:t>Part </a:t>
            </a:r>
            <a:r>
              <a:rPr lang="en-US" dirty="0" smtClean="0"/>
              <a:t>of reaching negotiated </a:t>
            </a:r>
            <a:r>
              <a:rPr lang="en-US" dirty="0" smtClean="0"/>
              <a:t>solutions</a:t>
            </a:r>
          </a:p>
          <a:p>
            <a:r>
              <a:rPr lang="en-US" dirty="0" smtClean="0"/>
              <a:t>Collective bargaining</a:t>
            </a:r>
          </a:p>
          <a:p>
            <a:r>
              <a:rPr lang="en-US" dirty="0" smtClean="0"/>
              <a:t>Dispute </a:t>
            </a:r>
            <a:r>
              <a:rPr lang="en-US" dirty="0" smtClean="0"/>
              <a:t>settlement</a:t>
            </a:r>
          </a:p>
          <a:p>
            <a:endParaRPr lang="da-DK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Basic principles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/>
              <a:t/>
            </a:r>
            <a:br>
              <a:rPr lang="en-GB" b="1" dirty="0"/>
            </a:br>
            <a:endParaRPr lang="da-DK" dirty="0"/>
          </a:p>
        </p:txBody>
      </p:sp>
      <p:sp>
        <p:nvSpPr>
          <p:cNvPr id="6" name="Pladsholder til indhold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Employers and workers should be aware of relying on each other.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dirty="0" smtClean="0"/>
              <a:t>Workers should make their arguments and explain how demands will benefit employers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dirty="0" smtClean="0"/>
              <a:t>Requests and demands should be made with reason </a:t>
            </a:r>
            <a:r>
              <a:rPr lang="da-DK" dirty="0" smtClean="0"/>
              <a:t>(</a:t>
            </a:r>
            <a:r>
              <a:rPr lang="da-DK" dirty="0" err="1" smtClean="0"/>
              <a:t>Reasonable</a:t>
            </a:r>
            <a:r>
              <a:rPr lang="da-DK" dirty="0" smtClean="0"/>
              <a:t> </a:t>
            </a:r>
            <a:r>
              <a:rPr lang="da-DK" dirty="0" err="1" smtClean="0"/>
              <a:t>demands</a:t>
            </a:r>
            <a:r>
              <a:rPr lang="da-DK" dirty="0" smtClean="0"/>
              <a:t>)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xmlns="" val="86553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tite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Social </a:t>
            </a:r>
            <a:r>
              <a:rPr lang="en-GB" dirty="0" smtClean="0"/>
              <a:t>dialogue: </a:t>
            </a:r>
          </a:p>
          <a:p>
            <a:pPr marL="0" indent="0">
              <a:buNone/>
            </a:pPr>
            <a:r>
              <a:rPr lang="en-GB" dirty="0" smtClean="0"/>
              <a:t>a </a:t>
            </a:r>
            <a:r>
              <a:rPr lang="en-GB" b="1" dirty="0"/>
              <a:t>consensus seeking approach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a </a:t>
            </a:r>
            <a:r>
              <a:rPr lang="en-GB" b="1" dirty="0"/>
              <a:t>means to improve cooperation and industrial relations </a:t>
            </a:r>
            <a:r>
              <a:rPr lang="en-GB" dirty="0"/>
              <a:t>between employers and workers. </a:t>
            </a:r>
            <a:endParaRPr lang="da-DK" dirty="0"/>
          </a:p>
          <a:p>
            <a:pPr marL="0" indent="0">
              <a:buNone/>
            </a:pPr>
            <a:endParaRPr lang="da-DK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is that important</a:t>
            </a:r>
            <a:r>
              <a:rPr lang="en-GB" dirty="0" smtClean="0"/>
              <a:t>?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xmlns="" val="243704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 err="1" smtClean="0"/>
              <a:t>Balancing</a:t>
            </a:r>
            <a:r>
              <a:rPr lang="da-DK" dirty="0" smtClean="0"/>
              <a:t> </a:t>
            </a:r>
            <a:r>
              <a:rPr lang="da-DK" dirty="0" err="1" smtClean="0"/>
              <a:t>Interests</a:t>
            </a:r>
            <a:endParaRPr lang="da-DK" dirty="0"/>
          </a:p>
        </p:txBody>
      </p:sp>
      <p:sp>
        <p:nvSpPr>
          <p:cNvPr id="6" name="Pladsholder til indhold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dirty="0" err="1" smtClean="0"/>
              <a:t>Compromise</a:t>
            </a:r>
            <a:r>
              <a:rPr lang="da-DK" dirty="0" smtClean="0"/>
              <a:t> is </a:t>
            </a:r>
            <a:r>
              <a:rPr lang="da-DK" dirty="0" err="1" smtClean="0"/>
              <a:t>crucial</a:t>
            </a:r>
            <a:r>
              <a:rPr lang="da-DK" dirty="0" smtClean="0"/>
              <a:t> </a:t>
            </a:r>
            <a:r>
              <a:rPr lang="da-DK" dirty="0" smtClean="0"/>
              <a:t>for </a:t>
            </a:r>
            <a:r>
              <a:rPr lang="da-DK" dirty="0" err="1" smtClean="0"/>
              <a:t>finding</a:t>
            </a:r>
            <a:r>
              <a:rPr lang="da-DK" dirty="0" smtClean="0"/>
              <a:t> solutions</a:t>
            </a:r>
          </a:p>
          <a:p>
            <a:r>
              <a:rPr lang="da-DK" dirty="0" smtClean="0"/>
              <a:t>Balancing </a:t>
            </a:r>
            <a:r>
              <a:rPr lang="da-DK" dirty="0" err="1" smtClean="0"/>
              <a:t>interests</a:t>
            </a:r>
            <a:r>
              <a:rPr lang="da-DK" dirty="0" smtClean="0"/>
              <a:t> is </a:t>
            </a:r>
            <a:r>
              <a:rPr lang="da-DK" dirty="0" err="1" smtClean="0"/>
              <a:t>needed</a:t>
            </a:r>
            <a:r>
              <a:rPr lang="da-DK" dirty="0" smtClean="0"/>
              <a:t> to </a:t>
            </a:r>
            <a:r>
              <a:rPr lang="da-DK" dirty="0" err="1" smtClean="0"/>
              <a:t>secure</a:t>
            </a:r>
            <a:r>
              <a:rPr lang="da-DK" dirty="0" smtClean="0"/>
              <a:t> </a:t>
            </a:r>
            <a:r>
              <a:rPr lang="da-DK" dirty="0" err="1" smtClean="0"/>
              <a:t>satisfaction</a:t>
            </a:r>
            <a:r>
              <a:rPr lang="da-DK" dirty="0" smtClean="0"/>
              <a:t> and </a:t>
            </a:r>
            <a:r>
              <a:rPr lang="da-DK" dirty="0" err="1" smtClean="0"/>
              <a:t>ownership</a:t>
            </a:r>
            <a:endParaRPr lang="da-DK" dirty="0" smtClean="0"/>
          </a:p>
          <a:p>
            <a:r>
              <a:rPr lang="da-DK" dirty="0" err="1" smtClean="0"/>
              <a:t>Ownership</a:t>
            </a:r>
            <a:r>
              <a:rPr lang="da-DK" dirty="0" smtClean="0"/>
              <a:t> </a:t>
            </a:r>
            <a:r>
              <a:rPr lang="da-DK" dirty="0" smtClean="0"/>
              <a:t>of agreements is </a:t>
            </a:r>
            <a:r>
              <a:rPr lang="da-DK" dirty="0" err="1" smtClean="0"/>
              <a:t>needed</a:t>
            </a:r>
            <a:r>
              <a:rPr lang="da-DK" dirty="0" smtClean="0"/>
              <a:t> to </a:t>
            </a:r>
            <a:r>
              <a:rPr lang="da-DK" dirty="0" err="1" smtClean="0"/>
              <a:t>ensure</a:t>
            </a:r>
            <a:r>
              <a:rPr lang="da-DK" dirty="0" smtClean="0"/>
              <a:t> action on the </a:t>
            </a:r>
            <a:r>
              <a:rPr lang="da-DK" dirty="0" err="1" smtClean="0"/>
              <a:t>ground</a:t>
            </a:r>
            <a:r>
              <a:rPr lang="da-DK" dirty="0" smtClean="0"/>
              <a:t> (</a:t>
            </a:r>
            <a:r>
              <a:rPr lang="da-DK" dirty="0" err="1" smtClean="0"/>
              <a:t>compliance</a:t>
            </a:r>
            <a:r>
              <a:rPr lang="da-DK" dirty="0" smtClean="0"/>
              <a:t> and </a:t>
            </a:r>
            <a:r>
              <a:rPr lang="da-DK" dirty="0" err="1" smtClean="0"/>
              <a:t>enforcement</a:t>
            </a:r>
            <a:r>
              <a:rPr lang="da-DK" dirty="0" smtClean="0"/>
              <a:t>)</a:t>
            </a:r>
          </a:p>
          <a:p>
            <a:r>
              <a:rPr lang="da-DK" dirty="0"/>
              <a:t>T</a:t>
            </a:r>
            <a:r>
              <a:rPr lang="da-DK" dirty="0" smtClean="0"/>
              <a:t>rust and </a:t>
            </a:r>
            <a:r>
              <a:rPr lang="da-DK" dirty="0" err="1" smtClean="0"/>
              <a:t>confidence</a:t>
            </a:r>
            <a:r>
              <a:rPr lang="da-DK" dirty="0" smtClean="0"/>
              <a:t> is </a:t>
            </a:r>
            <a:r>
              <a:rPr lang="da-DK" dirty="0" err="1" smtClean="0"/>
              <a:t>needed</a:t>
            </a:r>
            <a:r>
              <a:rPr lang="da-DK" dirty="0" smtClean="0"/>
              <a:t> </a:t>
            </a:r>
            <a:r>
              <a:rPr lang="da-DK" dirty="0" err="1" smtClean="0"/>
              <a:t>when</a:t>
            </a:r>
            <a:r>
              <a:rPr lang="da-DK" dirty="0" smtClean="0"/>
              <a:t> </a:t>
            </a:r>
            <a:r>
              <a:rPr lang="da-DK" dirty="0" err="1" smtClean="0"/>
              <a:t>building</a:t>
            </a:r>
            <a:r>
              <a:rPr lang="da-DK" dirty="0" smtClean="0"/>
              <a:t> the future </a:t>
            </a:r>
            <a:r>
              <a:rPr lang="da-DK" dirty="0" err="1" smtClean="0"/>
              <a:t>together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xmlns="" val="56116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a-DK" dirty="0" smtClean="0">
                <a:latin typeface="Arial Black" pitchFamily="34" charset="0"/>
                <a:ea typeface="ＭＳ Ｐゴシック" pitchFamily="34" charset="-128"/>
              </a:rPr>
              <a:t/>
            </a:r>
            <a:br>
              <a:rPr lang="da-DK" dirty="0" smtClean="0">
                <a:latin typeface="Arial Black" pitchFamily="34" charset="0"/>
                <a:ea typeface="ＭＳ Ｐゴシック" pitchFamily="34" charset="-128"/>
              </a:rPr>
            </a:br>
            <a:r>
              <a:rPr lang="en-US" dirty="0" smtClean="0">
                <a:solidFill>
                  <a:prstClr val="black"/>
                </a:solidFill>
                <a:ea typeface="Calibri"/>
                <a:cs typeface="Times New Roman"/>
              </a:rPr>
              <a:t>Interests of Employers and Workers, respectively</a:t>
            </a:r>
            <a:r>
              <a:rPr lang="en-US" dirty="0" smtClean="0">
                <a:solidFill>
                  <a:prstClr val="black"/>
                </a:solidFill>
                <a:ea typeface="Calibri"/>
                <a:cs typeface="Times New Roman"/>
              </a:rPr>
              <a:t>?</a:t>
            </a:r>
            <a:r>
              <a:rPr lang="da-DK" dirty="0" smtClean="0">
                <a:latin typeface="Arial Black" pitchFamily="34" charset="0"/>
                <a:ea typeface="ＭＳ Ｐゴシック" pitchFamily="34" charset="-128"/>
              </a:rPr>
              <a:t/>
            </a:r>
            <a:br>
              <a:rPr lang="da-DK" dirty="0" smtClean="0">
                <a:latin typeface="Arial Black" pitchFamily="34" charset="0"/>
                <a:ea typeface="ＭＳ Ｐゴシック" pitchFamily="34" charset="-128"/>
              </a:rPr>
            </a:br>
            <a:endParaRPr lang="da-DK" dirty="0" smtClean="0">
              <a:ea typeface="ＭＳ Ｐゴシック" pitchFamily="34" charset="-128"/>
            </a:endParaRPr>
          </a:p>
        </p:txBody>
      </p:sp>
      <p:sp>
        <p:nvSpPr>
          <p:cNvPr id="4" name="Pladsholder til indhol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err="1" smtClean="0"/>
              <a:t>What</a:t>
            </a:r>
            <a:r>
              <a:rPr lang="da-DK" dirty="0" smtClean="0"/>
              <a:t> </a:t>
            </a:r>
            <a:r>
              <a:rPr lang="da-DK" dirty="0" err="1" smtClean="0"/>
              <a:t>are</a:t>
            </a:r>
            <a:r>
              <a:rPr lang="da-DK" dirty="0" smtClean="0"/>
              <a:t> the major </a:t>
            </a:r>
            <a:r>
              <a:rPr lang="da-DK" dirty="0" err="1" smtClean="0"/>
              <a:t>interests</a:t>
            </a:r>
            <a:r>
              <a:rPr lang="da-DK" dirty="0" smtClean="0"/>
              <a:t> of </a:t>
            </a:r>
            <a:r>
              <a:rPr lang="da-DK" dirty="0" err="1" smtClean="0"/>
              <a:t>Employers</a:t>
            </a:r>
            <a:r>
              <a:rPr lang="da-DK" dirty="0" smtClean="0"/>
              <a:t>?</a:t>
            </a:r>
          </a:p>
          <a:p>
            <a:r>
              <a:rPr lang="da-DK" dirty="0" err="1" smtClean="0"/>
              <a:t>What</a:t>
            </a:r>
            <a:r>
              <a:rPr lang="da-DK" dirty="0" smtClean="0"/>
              <a:t> </a:t>
            </a:r>
            <a:r>
              <a:rPr lang="da-DK" dirty="0" err="1" smtClean="0"/>
              <a:t>are</a:t>
            </a:r>
            <a:r>
              <a:rPr lang="da-DK" dirty="0" smtClean="0"/>
              <a:t> the major </a:t>
            </a:r>
            <a:r>
              <a:rPr lang="da-DK" dirty="0" err="1" smtClean="0"/>
              <a:t>interests</a:t>
            </a:r>
            <a:r>
              <a:rPr lang="da-DK" dirty="0" smtClean="0"/>
              <a:t> of </a:t>
            </a:r>
            <a:r>
              <a:rPr lang="da-DK" dirty="0" err="1" smtClean="0"/>
              <a:t>Workers</a:t>
            </a:r>
            <a:r>
              <a:rPr lang="da-DK" dirty="0" smtClean="0"/>
              <a:t>?</a:t>
            </a:r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C02AF6-FF11-443F-91F9-D0DDA3648789}" type="slidenum">
              <a:rPr lang="da-DK" smtClean="0"/>
              <a:pPr>
                <a:defRPr/>
              </a:pPr>
              <a:t>6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xmlns="" val="95558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Interests</a:t>
            </a:r>
            <a:r>
              <a:rPr lang="da-DK" dirty="0" smtClean="0"/>
              <a:t> of </a:t>
            </a:r>
            <a:r>
              <a:rPr lang="da-DK" dirty="0" err="1" smtClean="0"/>
              <a:t>Employers</a:t>
            </a:r>
            <a:r>
              <a:rPr lang="da-DK" dirty="0" smtClean="0"/>
              <a:t>:</a:t>
            </a:r>
            <a:endParaRPr lang="da-DK" dirty="0"/>
          </a:p>
        </p:txBody>
      </p:sp>
      <p:sp>
        <p:nvSpPr>
          <p:cNvPr id="12" name="Pladsholder til indhold 1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Mainly economic!</a:t>
            </a:r>
          </a:p>
          <a:p>
            <a:pPr lvl="1"/>
            <a:r>
              <a:rPr lang="en-US" dirty="0" smtClean="0"/>
              <a:t>Profits </a:t>
            </a:r>
            <a:r>
              <a:rPr lang="en-US" dirty="0" smtClean="0"/>
              <a:t>= Return on investments</a:t>
            </a:r>
          </a:p>
          <a:p>
            <a:pPr lvl="2"/>
            <a:r>
              <a:rPr lang="en-US" dirty="0" smtClean="0"/>
              <a:t>The </a:t>
            </a:r>
            <a:r>
              <a:rPr lang="en-US" dirty="0" smtClean="0"/>
              <a:t>Business Perspective</a:t>
            </a:r>
          </a:p>
          <a:p>
            <a:pPr lvl="1"/>
            <a:r>
              <a:rPr lang="en-US" dirty="0" smtClean="0"/>
              <a:t>Productivity </a:t>
            </a:r>
            <a:r>
              <a:rPr lang="en-US" dirty="0" smtClean="0"/>
              <a:t>(Value addition)</a:t>
            </a:r>
          </a:p>
          <a:p>
            <a:pPr lvl="2"/>
            <a:r>
              <a:rPr lang="en-US" dirty="0" smtClean="0"/>
              <a:t>Optimizing </a:t>
            </a:r>
            <a:r>
              <a:rPr lang="en-US" dirty="0" smtClean="0"/>
              <a:t>value addition</a:t>
            </a:r>
          </a:p>
          <a:p>
            <a:pPr lvl="2"/>
            <a:r>
              <a:rPr lang="en-US" dirty="0" smtClean="0"/>
              <a:t>Product quality …</a:t>
            </a:r>
          </a:p>
          <a:p>
            <a:pPr lvl="2"/>
            <a:r>
              <a:rPr lang="en-US" dirty="0" smtClean="0"/>
              <a:t>Branding (Image)…</a:t>
            </a:r>
          </a:p>
          <a:p>
            <a:pPr lvl="2"/>
            <a:r>
              <a:rPr lang="en-US" dirty="0" smtClean="0"/>
              <a:t>Market Access…</a:t>
            </a:r>
          </a:p>
          <a:p>
            <a:pPr lvl="1"/>
            <a:r>
              <a:rPr lang="en-US" dirty="0" smtClean="0"/>
              <a:t>Keeping production costs down</a:t>
            </a:r>
          </a:p>
          <a:p>
            <a:r>
              <a:rPr lang="en-US" dirty="0" smtClean="0"/>
              <a:t>Stability </a:t>
            </a:r>
            <a:r>
              <a:rPr lang="en-US" dirty="0" smtClean="0"/>
              <a:t>/ predictability!</a:t>
            </a:r>
          </a:p>
          <a:p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C02AF6-FF11-443F-91F9-D0DDA3648789}" type="slidenum">
              <a:rPr lang="da-DK" smtClean="0"/>
              <a:pPr>
                <a:defRPr/>
              </a:pPr>
              <a:t>7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xmlns="" val="165174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Interests</a:t>
            </a:r>
            <a:r>
              <a:rPr lang="da-DK" dirty="0" smtClean="0"/>
              <a:t> of </a:t>
            </a:r>
            <a:r>
              <a:rPr lang="da-DK" dirty="0" err="1" smtClean="0"/>
              <a:t>Workers</a:t>
            </a:r>
            <a:r>
              <a:rPr lang="da-DK" dirty="0" smtClean="0"/>
              <a:t>:</a:t>
            </a:r>
            <a:endParaRPr lang="da-DK" dirty="0"/>
          </a:p>
        </p:txBody>
      </p:sp>
      <p:sp>
        <p:nvSpPr>
          <p:cNvPr id="4" name="Pladsholder til indhold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a-DK" dirty="0" smtClean="0"/>
              <a:t>Security</a:t>
            </a:r>
          </a:p>
          <a:p>
            <a:r>
              <a:rPr lang="da-DK" dirty="0" smtClean="0"/>
              <a:t>Control</a:t>
            </a:r>
          </a:p>
          <a:p>
            <a:r>
              <a:rPr lang="da-DK" dirty="0" err="1" smtClean="0"/>
              <a:t>Influence</a:t>
            </a:r>
            <a:endParaRPr lang="da-DK" dirty="0" smtClean="0"/>
          </a:p>
          <a:p>
            <a:r>
              <a:rPr lang="da-DK" dirty="0" err="1" smtClean="0"/>
              <a:t>Opportunity</a:t>
            </a:r>
            <a:endParaRPr lang="da-DK" dirty="0" smtClean="0"/>
          </a:p>
          <a:p>
            <a:r>
              <a:rPr lang="da-DK" dirty="0" err="1" smtClean="0"/>
              <a:t>Maximizing</a:t>
            </a:r>
            <a:r>
              <a:rPr lang="da-DK" dirty="0" smtClean="0"/>
              <a:t> </a:t>
            </a:r>
            <a:r>
              <a:rPr lang="da-DK" dirty="0" err="1" smtClean="0"/>
              <a:t>livelihood</a:t>
            </a:r>
            <a:r>
              <a:rPr lang="da-DK" dirty="0" smtClean="0"/>
              <a:t> and </a:t>
            </a:r>
            <a:r>
              <a:rPr lang="da-DK" dirty="0" err="1" smtClean="0"/>
              <a:t>choice</a:t>
            </a:r>
            <a:r>
              <a:rPr lang="da-DK" dirty="0" smtClean="0"/>
              <a:t> in </a:t>
            </a:r>
            <a:r>
              <a:rPr lang="da-DK" dirty="0" err="1" smtClean="0"/>
              <a:t>life</a:t>
            </a:r>
            <a:endParaRPr lang="da-DK" dirty="0"/>
          </a:p>
          <a:p>
            <a:pPr lvl="1"/>
            <a:r>
              <a:rPr lang="da-DK" dirty="0" err="1" smtClean="0"/>
              <a:t>Income</a:t>
            </a:r>
            <a:r>
              <a:rPr lang="da-DK" dirty="0" smtClean="0"/>
              <a:t> </a:t>
            </a:r>
          </a:p>
          <a:p>
            <a:pPr lvl="1"/>
            <a:r>
              <a:rPr lang="da-DK" dirty="0" smtClean="0"/>
              <a:t>Health </a:t>
            </a:r>
            <a:r>
              <a:rPr lang="da-DK" dirty="0" smtClean="0"/>
              <a:t>and </a:t>
            </a:r>
            <a:r>
              <a:rPr lang="da-DK" dirty="0" err="1" smtClean="0"/>
              <a:t>safety</a:t>
            </a:r>
            <a:r>
              <a:rPr lang="da-DK" dirty="0" smtClean="0"/>
              <a:t> </a:t>
            </a:r>
            <a:endParaRPr lang="da-DK" dirty="0" smtClean="0"/>
          </a:p>
          <a:p>
            <a:pPr lvl="1"/>
            <a:r>
              <a:rPr lang="da-DK" dirty="0" err="1" smtClean="0"/>
              <a:t>Qualifications</a:t>
            </a:r>
            <a:r>
              <a:rPr lang="da-DK" dirty="0" smtClean="0"/>
              <a:t> </a:t>
            </a:r>
            <a:r>
              <a:rPr lang="da-DK" dirty="0" smtClean="0"/>
              <a:t>and </a:t>
            </a:r>
            <a:r>
              <a:rPr lang="da-DK" dirty="0" err="1" smtClean="0"/>
              <a:t>employability</a:t>
            </a:r>
            <a:r>
              <a:rPr lang="da-DK" dirty="0" smtClean="0"/>
              <a:t> </a:t>
            </a:r>
            <a:endParaRPr lang="da-DK" dirty="0" smtClean="0"/>
          </a:p>
          <a:p>
            <a:pPr lvl="1"/>
            <a:r>
              <a:rPr lang="da-DK" dirty="0" err="1" smtClean="0"/>
              <a:t>Flexibility</a:t>
            </a:r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C02AF6-FF11-443F-91F9-D0DDA3648789}" type="slidenum">
              <a:rPr lang="da-DK" smtClean="0"/>
              <a:pPr>
                <a:defRPr/>
              </a:pPr>
              <a:t>8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xmlns="" val="245497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Common</a:t>
            </a:r>
            <a:r>
              <a:rPr lang="da-DK" dirty="0" smtClean="0"/>
              <a:t> </a:t>
            </a:r>
            <a:r>
              <a:rPr lang="da-DK" dirty="0" err="1" smtClean="0"/>
              <a:t>interests</a:t>
            </a:r>
            <a:endParaRPr lang="da-DK" dirty="0"/>
          </a:p>
        </p:txBody>
      </p:sp>
      <p:sp>
        <p:nvSpPr>
          <p:cNvPr id="4" name="Pladsholder til indhold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da-DK" dirty="0" smtClean="0"/>
              <a:t>Productivity </a:t>
            </a:r>
            <a:r>
              <a:rPr lang="da-DK" dirty="0" err="1" smtClean="0"/>
              <a:t>interconnected</a:t>
            </a:r>
            <a:r>
              <a:rPr lang="da-DK" dirty="0" smtClean="0"/>
              <a:t> </a:t>
            </a:r>
            <a:r>
              <a:rPr lang="da-DK" dirty="0" err="1" smtClean="0"/>
              <a:t>with</a:t>
            </a:r>
            <a:r>
              <a:rPr lang="da-DK" dirty="0" smtClean="0"/>
              <a:t>:</a:t>
            </a:r>
          </a:p>
          <a:p>
            <a:r>
              <a:rPr lang="da-DK" dirty="0" err="1" smtClean="0"/>
              <a:t>Qualifications</a:t>
            </a:r>
            <a:r>
              <a:rPr lang="da-DK" dirty="0" smtClean="0"/>
              <a:t> </a:t>
            </a:r>
            <a:endParaRPr lang="da-DK" dirty="0" smtClean="0"/>
          </a:p>
          <a:p>
            <a:r>
              <a:rPr lang="da-DK" dirty="0" err="1" smtClean="0"/>
              <a:t>Experience</a:t>
            </a:r>
            <a:r>
              <a:rPr lang="da-DK" dirty="0" smtClean="0"/>
              <a:t> </a:t>
            </a:r>
            <a:r>
              <a:rPr lang="da-DK" dirty="0" smtClean="0"/>
              <a:t>+ Education and </a:t>
            </a:r>
            <a:r>
              <a:rPr lang="da-DK" dirty="0" err="1" smtClean="0"/>
              <a:t>skills</a:t>
            </a:r>
            <a:r>
              <a:rPr lang="da-DK" dirty="0" smtClean="0"/>
              <a:t> </a:t>
            </a:r>
            <a:r>
              <a:rPr lang="da-DK" dirty="0" err="1" smtClean="0"/>
              <a:t>development</a:t>
            </a:r>
            <a:r>
              <a:rPr lang="da-DK" dirty="0" smtClean="0"/>
              <a:t> </a:t>
            </a:r>
            <a:endParaRPr lang="da-DK" dirty="0" smtClean="0"/>
          </a:p>
          <a:p>
            <a:r>
              <a:rPr lang="da-DK" dirty="0" err="1" smtClean="0"/>
              <a:t>Salary</a:t>
            </a:r>
            <a:r>
              <a:rPr lang="da-DK" dirty="0" smtClean="0"/>
              <a:t> </a:t>
            </a:r>
            <a:r>
              <a:rPr lang="da-DK" dirty="0" err="1" smtClean="0"/>
              <a:t>levels</a:t>
            </a:r>
            <a:r>
              <a:rPr lang="da-DK" dirty="0" smtClean="0"/>
              <a:t> /</a:t>
            </a:r>
            <a:r>
              <a:rPr lang="da-DK" dirty="0" err="1" smtClean="0"/>
              <a:t>pay</a:t>
            </a:r>
            <a:r>
              <a:rPr lang="da-DK" dirty="0" smtClean="0"/>
              <a:t> </a:t>
            </a:r>
            <a:r>
              <a:rPr lang="da-DK" dirty="0" smtClean="0"/>
              <a:t>systems</a:t>
            </a:r>
          </a:p>
          <a:p>
            <a:r>
              <a:rPr lang="da-DK" dirty="0" err="1" smtClean="0"/>
              <a:t>Working</a:t>
            </a:r>
            <a:r>
              <a:rPr lang="da-DK" dirty="0" smtClean="0"/>
              <a:t> </a:t>
            </a:r>
            <a:r>
              <a:rPr lang="da-DK" dirty="0" err="1" smtClean="0"/>
              <a:t>conditions</a:t>
            </a:r>
            <a:r>
              <a:rPr lang="da-DK" dirty="0" smtClean="0"/>
              <a:t>  </a:t>
            </a:r>
            <a:endParaRPr lang="da-DK" dirty="0" smtClean="0"/>
          </a:p>
          <a:p>
            <a:pPr lvl="1"/>
            <a:r>
              <a:rPr lang="da-DK" dirty="0" err="1" smtClean="0"/>
              <a:t>Daily</a:t>
            </a:r>
            <a:r>
              <a:rPr lang="da-DK" dirty="0" smtClean="0"/>
              <a:t> </a:t>
            </a:r>
            <a:r>
              <a:rPr lang="da-DK" dirty="0" smtClean="0"/>
              <a:t>and </a:t>
            </a:r>
            <a:r>
              <a:rPr lang="da-DK" dirty="0" err="1" smtClean="0"/>
              <a:t>weekly</a:t>
            </a:r>
            <a:r>
              <a:rPr lang="da-DK" dirty="0" smtClean="0"/>
              <a:t> </a:t>
            </a:r>
            <a:r>
              <a:rPr lang="da-DK" dirty="0" err="1" smtClean="0"/>
              <a:t>working</a:t>
            </a:r>
            <a:r>
              <a:rPr lang="da-DK" dirty="0" smtClean="0"/>
              <a:t> </a:t>
            </a:r>
            <a:r>
              <a:rPr lang="da-DK" dirty="0" err="1" smtClean="0"/>
              <a:t>hours</a:t>
            </a:r>
            <a:r>
              <a:rPr lang="da-DK" dirty="0" smtClean="0"/>
              <a:t> /</a:t>
            </a:r>
            <a:r>
              <a:rPr lang="da-DK" dirty="0" err="1" smtClean="0"/>
              <a:t>work-life</a:t>
            </a:r>
            <a:r>
              <a:rPr lang="da-DK" dirty="0" smtClean="0"/>
              <a:t> </a:t>
            </a:r>
            <a:r>
              <a:rPr lang="da-DK" dirty="0" smtClean="0"/>
              <a:t>balance</a:t>
            </a:r>
          </a:p>
          <a:p>
            <a:pPr lvl="1"/>
            <a:r>
              <a:rPr lang="da-DK" dirty="0" smtClean="0"/>
              <a:t>OHS </a:t>
            </a:r>
            <a:r>
              <a:rPr lang="da-DK" dirty="0" smtClean="0"/>
              <a:t>+ </a:t>
            </a:r>
            <a:r>
              <a:rPr lang="da-DK" dirty="0" err="1" smtClean="0"/>
              <a:t>Welfare</a:t>
            </a:r>
            <a:r>
              <a:rPr lang="da-DK" dirty="0" smtClean="0"/>
              <a:t> of </a:t>
            </a:r>
            <a:r>
              <a:rPr lang="da-DK" dirty="0" err="1" smtClean="0"/>
              <a:t>workers</a:t>
            </a:r>
            <a:endParaRPr lang="da-DK" dirty="0" smtClean="0"/>
          </a:p>
          <a:p>
            <a:r>
              <a:rPr lang="da-DK" dirty="0" smtClean="0"/>
              <a:t>Motivation </a:t>
            </a:r>
            <a:r>
              <a:rPr lang="da-DK" dirty="0" smtClean="0"/>
              <a:t>and </a:t>
            </a:r>
            <a:r>
              <a:rPr lang="da-DK" dirty="0" err="1" smtClean="0"/>
              <a:t>loyalty</a:t>
            </a:r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C02AF6-FF11-443F-91F9-D0DDA3648789}" type="slidenum">
              <a:rPr lang="da-DK" smtClean="0"/>
              <a:pPr>
                <a:defRPr/>
              </a:pPr>
              <a:t>9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xmlns="" val="117132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D Consortium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verdådig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4" ma:contentTypeDescription="Opret et nyt dokument." ma:contentTypeScope="" ma:versionID="704adfbed89f60c772d05e2399fbe0d0">
  <xsd:schema xmlns:xsd="http://www.w3.org/2001/XMLSchema" xmlns:xs="http://www.w3.org/2001/XMLSchema" xmlns:p="http://schemas.microsoft.com/office/2006/metadata/properties" xmlns:ns2="657f2235-9ab7-41c6-8404-d6c7c0b84593" targetNamespace="http://schemas.microsoft.com/office/2006/metadata/properties" ma:root="true" ma:fieldsID="f4b96c8a4fd273e0a9ae991773bb8662" ns2:_="">
    <xsd:import namespace="657f2235-9ab7-41c6-8404-d6c7c0b8459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7f2235-9ab7-41c6-8404-d6c7c0b845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F27CE99-FE19-4ECE-8DC5-FCBE48A9306B}"/>
</file>

<file path=customXml/itemProps2.xml><?xml version="1.0" encoding="utf-8"?>
<ds:datastoreItem xmlns:ds="http://schemas.openxmlformats.org/officeDocument/2006/customXml" ds:itemID="{EA8858CC-B49B-4ABC-A1D7-DBED7E254DE1}"/>
</file>

<file path=customXml/itemProps3.xml><?xml version="1.0" encoding="utf-8"?>
<ds:datastoreItem xmlns:ds="http://schemas.openxmlformats.org/officeDocument/2006/customXml" ds:itemID="{120FD437-7669-4B7B-A479-CC132C121C53}"/>
</file>

<file path=docProps/app.xml><?xml version="1.0" encoding="utf-8"?>
<Properties xmlns="http://schemas.openxmlformats.org/officeDocument/2006/extended-properties" xmlns:vt="http://schemas.openxmlformats.org/officeDocument/2006/docPropsVTypes">
  <Template>SD Consortium</Template>
  <TotalTime>1114</TotalTime>
  <Words>314</Words>
  <Application>Microsoft Office PowerPoint</Application>
  <PresentationFormat>Skærmshow (16:9)</PresentationFormat>
  <Paragraphs>73</Paragraphs>
  <Slides>10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10</vt:i4>
      </vt:variant>
    </vt:vector>
  </HeadingPairs>
  <TitlesOfParts>
    <vt:vector size="11" baseType="lpstr">
      <vt:lpstr>SD Consortium</vt:lpstr>
      <vt:lpstr>Shared interest and conflict</vt:lpstr>
      <vt:lpstr>Sharing knowledge and persprctive</vt:lpstr>
      <vt:lpstr>      Basic principles      </vt:lpstr>
      <vt:lpstr>Why is that important?</vt:lpstr>
      <vt:lpstr>Balancing Interests</vt:lpstr>
      <vt:lpstr> Interests of Employers and Workers, respectively? </vt:lpstr>
      <vt:lpstr>Interests of Employers:</vt:lpstr>
      <vt:lpstr>Interests of Workers:</vt:lpstr>
      <vt:lpstr>Common interests</vt:lpstr>
      <vt:lpstr>Conflicts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 Training Workshop on mediation and negotiation skills  for improved social dialogue at the level of Township Conciliation Bodies »  6th to 8th of February 2018 Yangon</dc:title>
  <dc:creator>Philip Nordentoft</dc:creator>
  <cp:lastModifiedBy>Jens Bundvad</cp:lastModifiedBy>
  <cp:revision>28</cp:revision>
  <dcterms:created xsi:type="dcterms:W3CDTF">2018-01-31T11:47:15Z</dcterms:created>
  <dcterms:modified xsi:type="dcterms:W3CDTF">2019-08-23T11:52:29Z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L_sAMAccountName">
    <vt:lpwstr>pno</vt:lpwstr>
  </property>
  <property fmtid="{D5CDD505-2E9C-101B-9397-08002B2CF9AE}" pid="3" name="DL_AuthorInitials">
    <vt:lpwstr>pno</vt:lpwstr>
  </property>
  <property fmtid="{D5CDD505-2E9C-101B-9397-08002B2CF9AE}" pid="4" name="fInit">
    <vt:lpwstr>pno</vt:lpwstr>
  </property>
  <property fmtid="{D5CDD505-2E9C-101B-9397-08002B2CF9AE}" pid="5" name="fNavn">
    <vt:lpwstr>Philip Nordentoft</vt:lpwstr>
  </property>
  <property fmtid="{D5CDD505-2E9C-101B-9397-08002B2CF9AE}" pid="6" name="fAfdeling">
    <vt:lpwstr>East Africa</vt:lpwstr>
  </property>
  <property fmtid="{D5CDD505-2E9C-101B-9397-08002B2CF9AE}" pid="7" name="fEpost">
    <vt:lpwstr>pno@loftf.dk</vt:lpwstr>
  </property>
  <property fmtid="{D5CDD505-2E9C-101B-9397-08002B2CF9AE}" pid="8" name="fLogo">
    <vt:lpwstr>http://www.exformatics.com/images/logo_new.jpg</vt:lpwstr>
  </property>
  <property fmtid="{D5CDD505-2E9C-101B-9397-08002B2CF9AE}" pid="9" name="fKontor">
    <vt:lpwstr>East Africa</vt:lpwstr>
  </property>
  <property fmtid="{D5CDD505-2E9C-101B-9397-08002B2CF9AE}" pid="10" name="ContentTypeId">
    <vt:lpwstr>0x01010007270EE79A760F45A45B3BED0EC22C2C</vt:lpwstr>
  </property>
</Properties>
</file>