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6.xml" ContentType="application/vnd.openxmlformats-officedocument.presentationml.slide+xml"/>
  <Override PartName="/ppt/slides/slide10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69" r:id="rId3"/>
    <p:sldId id="268" r:id="rId4"/>
    <p:sldId id="270" r:id="rId5"/>
    <p:sldId id="262" r:id="rId6"/>
    <p:sldId id="273" r:id="rId7"/>
    <p:sldId id="257" r:id="rId8"/>
    <p:sldId id="263" r:id="rId9"/>
    <p:sldId id="264" r:id="rId10"/>
    <p:sldId id="260" r:id="rId11"/>
    <p:sldId id="261" r:id="rId12"/>
    <p:sldId id="274" r:id="rId13"/>
  </p:sldIdLst>
  <p:sldSz cx="9144000" cy="5143500" type="screen16x9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34586" autoAdjust="0"/>
    <p:restoredTop sz="94617" autoAdjust="0"/>
  </p:normalViewPr>
  <p:slideViewPr>
    <p:cSldViewPr>
      <p:cViewPr varScale="1">
        <p:scale>
          <a:sx n="121" d="100"/>
          <a:sy n="121" d="100"/>
        </p:scale>
        <p:origin x="-77" y="-317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2165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customXml" Target="../customXml/item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DDE0C3-81D7-49F8-A1E1-BAA9F692894E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4" name="Pladsholder til diasbillede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a-DK"/>
          </a:p>
        </p:txBody>
      </p:sp>
      <p:sp>
        <p:nvSpPr>
          <p:cNvPr id="5" name="Pladsholder til no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5D8955-8285-404E-8C2F-EB2A588F814E}" type="slidenum">
              <a:rPr lang="da-DK" smtClean="0"/>
              <a:pPr/>
              <a:t>‹nr.›</a:t>
            </a:fld>
            <a:endParaRPr 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BDE6EEE-1D92-4FA7-8663-E83A15C16089}" type="slidenum">
              <a:rPr lang="da-DK" smtClean="0"/>
              <a:pPr/>
              <a:t>6</a:t>
            </a:fld>
            <a:endParaRPr lang="da-DK" smtClean="0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v-SE" smtClean="0"/>
          </a:p>
        </p:txBody>
      </p:sp>
    </p:spTree>
    <p:extLst>
      <p:ext uri="{BB962C8B-B14F-4D97-AF65-F5344CB8AC3E}">
        <p14:creationId xmlns:p14="http://schemas.microsoft.com/office/powerpoint/2010/main" xmlns="" val="6273509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Pladsholder til diasbilled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1" name="Pladsholder til no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a-DK" smtClean="0"/>
          </a:p>
        </p:txBody>
      </p:sp>
      <p:sp>
        <p:nvSpPr>
          <p:cNvPr id="58372" name="Pladsholder til diasnumm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313D310-0767-4980-8E06-904D9AD6A5F0}" type="slidenum">
              <a:rPr lang="da-DK" smtClean="0"/>
              <a:pPr/>
              <a:t>10</a:t>
            </a:fld>
            <a:endParaRPr lang="da-DK" smtClean="0"/>
          </a:p>
        </p:txBody>
      </p:sp>
    </p:spTree>
    <p:extLst>
      <p:ext uri="{BB962C8B-B14F-4D97-AF65-F5344CB8AC3E}">
        <p14:creationId xmlns:p14="http://schemas.microsoft.com/office/powerpoint/2010/main" xmlns="" val="38543969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Pladsholder til diasbilled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9395" name="Pladsholder til no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a-DK" smtClean="0"/>
          </a:p>
        </p:txBody>
      </p:sp>
      <p:sp>
        <p:nvSpPr>
          <p:cNvPr id="59396" name="Pladsholder til diasnumm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6974F69-D4E2-470F-BD98-2CF5134F6B33}" type="slidenum">
              <a:rPr lang="da-DK" smtClean="0"/>
              <a:pPr/>
              <a:t>11</a:t>
            </a:fld>
            <a:endParaRPr lang="da-DK" smtClean="0"/>
          </a:p>
        </p:txBody>
      </p:sp>
    </p:spTree>
    <p:extLst>
      <p:ext uri="{BB962C8B-B14F-4D97-AF65-F5344CB8AC3E}">
        <p14:creationId xmlns:p14="http://schemas.microsoft.com/office/powerpoint/2010/main" xmlns="" val="26772156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2AAF8-E0AA-4DD6-9996-A95D99A6C46B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A5B53-C463-47A4-83CD-77EA648B94F0}" type="slidenum">
              <a:rPr lang="da-DK" smtClean="0"/>
              <a:pPr/>
              <a:t>‹nr.›</a:t>
            </a:fld>
            <a:endParaRPr lang="da-DK"/>
          </a:p>
        </p:txBody>
      </p:sp>
      <p:sp>
        <p:nvSpPr>
          <p:cNvPr id="11" name="Rektangel 10"/>
          <p:cNvSpPr/>
          <p:nvPr/>
        </p:nvSpPr>
        <p:spPr>
          <a:xfrm>
            <a:off x="-71470" y="0"/>
            <a:ext cx="9286940" cy="5214956"/>
          </a:xfrm>
          <a:prstGeom prst="rect">
            <a:avLst/>
          </a:prstGeom>
          <a:solidFill>
            <a:srgbClr val="008C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>
            <a:lvl1pPr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 smtClean="0"/>
              <a:t>Klik for at redigere undertiteltypografien i masteren</a:t>
            </a:r>
            <a:endParaRPr lang="da-DK"/>
          </a:p>
        </p:txBody>
      </p:sp>
      <p:grpSp>
        <p:nvGrpSpPr>
          <p:cNvPr id="7" name="Gruppe 14"/>
          <p:cNvGrpSpPr/>
          <p:nvPr/>
        </p:nvGrpSpPr>
        <p:grpSpPr>
          <a:xfrm>
            <a:off x="3643307" y="4214824"/>
            <a:ext cx="1857387" cy="428610"/>
            <a:chOff x="142845" y="1"/>
            <a:chExt cx="1857387" cy="428610"/>
          </a:xfrm>
        </p:grpSpPr>
        <p:pic>
          <p:nvPicPr>
            <p:cNvPr id="12" name="Picture 2" descr="F:\Dropbox\JB - LO-FTF\Activity Concept Catalogue\Design elements\#F-Cyan 2000x2000.png"/>
            <p:cNvPicPr>
              <a:picLocks noChangeAspect="1" noChangeArrowheads="1"/>
            </p:cNvPicPr>
            <p:nvPr userDrawn="1"/>
          </p:nvPicPr>
          <p:blipFill>
            <a:blip r:embed="rId2"/>
            <a:srcRect l="8534" t="17067" r="8976" b="18931"/>
            <a:stretch>
              <a:fillRect/>
            </a:stretch>
          </p:blipFill>
          <p:spPr bwMode="auto">
            <a:xfrm>
              <a:off x="1571604" y="71420"/>
              <a:ext cx="428628" cy="332556"/>
            </a:xfrm>
            <a:prstGeom prst="rect">
              <a:avLst/>
            </a:prstGeom>
            <a:noFill/>
          </p:spPr>
        </p:pic>
        <p:pic>
          <p:nvPicPr>
            <p:cNvPr id="13" name="Picture 3" descr="F:\Dropbox\JB - LO-FTF\Activity Concept Catalogue\Design elements\DI-Cyan 2000x2000.png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 l="7018" t="26669" r="7360" b="27011"/>
            <a:stretch>
              <a:fillRect/>
            </a:stretch>
          </p:blipFill>
          <p:spPr bwMode="auto">
            <a:xfrm>
              <a:off x="785786" y="71420"/>
              <a:ext cx="571504" cy="309174"/>
            </a:xfrm>
            <a:prstGeom prst="rect">
              <a:avLst/>
            </a:prstGeom>
            <a:noFill/>
          </p:spPr>
        </p:pic>
        <p:pic>
          <p:nvPicPr>
            <p:cNvPr id="14" name="Picture 4" descr="F:\Dropbox\JB - LO-FTF\Activity Concept Catalogue\Design elements\DTDF Cyan.png"/>
            <p:cNvPicPr>
              <a:picLocks noChangeAspect="1" noChangeArrowheads="1"/>
            </p:cNvPicPr>
            <p:nvPr userDrawn="1"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42845" y="1"/>
              <a:ext cx="428610" cy="42861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2AAF8-E0AA-4DD6-9996-A95D99A6C46B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A5B53-C463-47A4-83CD-77EA648B94F0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6629400" y="611998"/>
            <a:ext cx="2057400" cy="4388644"/>
          </a:xfrm>
        </p:spPr>
        <p:txBody>
          <a:bodyPr vert="eaVert"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457200" y="611998"/>
            <a:ext cx="6019800" cy="4388644"/>
          </a:xfrm>
        </p:spPr>
        <p:txBody>
          <a:bodyPr vert="eaVert"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2AAF8-E0AA-4DD6-9996-A95D99A6C46B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A5B53-C463-47A4-83CD-77EA648B94F0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2AAF8-E0AA-4DD6-9996-A95D99A6C46B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A5B53-C463-47A4-83CD-77EA648B94F0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2AAF8-E0AA-4DD6-9996-A95D99A6C46B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A5B53-C463-47A4-83CD-77EA648B94F0}" type="slidenum">
              <a:rPr lang="da-DK" smtClean="0"/>
              <a:pPr/>
              <a:t>‹nr.›</a:t>
            </a:fld>
            <a:endParaRPr lang="da-DK"/>
          </a:p>
        </p:txBody>
      </p:sp>
      <p:sp>
        <p:nvSpPr>
          <p:cNvPr id="7" name="Rektangel 6"/>
          <p:cNvSpPr/>
          <p:nvPr/>
        </p:nvSpPr>
        <p:spPr>
          <a:xfrm>
            <a:off x="-71470" y="0"/>
            <a:ext cx="9358378" cy="521495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>
              <a:solidFill>
                <a:srgbClr val="008CD7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>
                <a:solidFill>
                  <a:srgbClr val="00598A"/>
                </a:solidFill>
              </a:defRPr>
            </a:lvl1pPr>
          </a:lstStyle>
          <a:p>
            <a:r>
              <a:rPr lang="da-DK" smtClean="0"/>
              <a:t>Klik for at redigere titeltypografi i masteren</a:t>
            </a:r>
            <a:endParaRPr lang="da-DK" dirty="0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008CD7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457200" y="1534732"/>
            <a:ext cx="4038600" cy="339447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648200" y="1534732"/>
            <a:ext cx="4038600" cy="339447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2AAF8-E0AA-4DD6-9996-A95D99A6C46B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A5B53-C463-47A4-83CD-77EA648B94F0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485917"/>
            <a:ext cx="4040188" cy="47982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57200" y="1965738"/>
            <a:ext cx="4040188" cy="296346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4645026" y="1485917"/>
            <a:ext cx="4041775" cy="47982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4645026" y="1965738"/>
            <a:ext cx="4041775" cy="296346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7" name="Pladsholder til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2AAF8-E0AA-4DD6-9996-A95D99A6C46B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8" name="Pladsholder til sidefod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Pladsholder til dias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A5B53-C463-47A4-83CD-77EA648B94F0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2AAF8-E0AA-4DD6-9996-A95D99A6C46B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A5B53-C463-47A4-83CD-77EA648B94F0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2AAF8-E0AA-4DD6-9996-A95D99A6C46B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A5B53-C463-47A4-83CD-77EA648B94F0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1" y="610806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575050" y="610807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1" y="1482345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2AAF8-E0AA-4DD6-9996-A95D99A6C46B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A5B53-C463-47A4-83CD-77EA648B94F0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3900504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1792288" y="759635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a-DK" smtClean="0"/>
              <a:t>Klik på ikonet for at tilføje et billede</a:t>
            </a:r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792288" y="4325557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2AAF8-E0AA-4DD6-9996-A95D99A6C46B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A5B53-C463-47A4-83CD-77EA648B94F0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/>
          <p:cNvSpPr>
            <a:spLocks noGrp="1"/>
          </p:cNvSpPr>
          <p:nvPr>
            <p:ph type="title"/>
          </p:nvPr>
        </p:nvSpPr>
        <p:spPr>
          <a:xfrm>
            <a:off x="428596" y="571486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a-DK" dirty="0" smtClean="0"/>
              <a:t>Klik for at redigere titeltypografi i masteren</a:t>
            </a:r>
            <a:endParaRPr lang="da-DK" dirty="0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28596" y="1534732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 dirty="0" smtClean="0"/>
              <a:t>Klik for at redigere typografi i masteren</a:t>
            </a:r>
          </a:p>
          <a:p>
            <a:pPr lvl="1"/>
            <a:r>
              <a:rPr lang="da-DK" dirty="0" smtClean="0"/>
              <a:t>Andet niveau</a:t>
            </a:r>
          </a:p>
          <a:p>
            <a:pPr lvl="2"/>
            <a:r>
              <a:rPr lang="da-DK" dirty="0" smtClean="0"/>
              <a:t>Tredje niveau</a:t>
            </a:r>
          </a:p>
          <a:p>
            <a:pPr lvl="3"/>
            <a:r>
              <a:rPr lang="da-DK" dirty="0" smtClean="0"/>
              <a:t>Fjerde niveau</a:t>
            </a:r>
          </a:p>
          <a:p>
            <a:pPr lvl="4"/>
            <a:r>
              <a:rPr lang="da-DK" dirty="0" smtClean="0"/>
              <a:t>Femte niveau</a:t>
            </a:r>
            <a:endParaRPr lang="da-DK" dirty="0"/>
          </a:p>
        </p:txBody>
      </p:sp>
      <p:sp>
        <p:nvSpPr>
          <p:cNvPr id="7" name="Rektangel 6"/>
          <p:cNvSpPr/>
          <p:nvPr/>
        </p:nvSpPr>
        <p:spPr>
          <a:xfrm>
            <a:off x="0" y="0"/>
            <a:ext cx="9144000" cy="571486"/>
          </a:xfrm>
          <a:prstGeom prst="rect">
            <a:avLst/>
          </a:prstGeom>
          <a:gradFill>
            <a:gsLst>
              <a:gs pos="0">
                <a:srgbClr val="008CD7"/>
              </a:gs>
              <a:gs pos="39999">
                <a:srgbClr val="008CD7"/>
              </a:gs>
              <a:gs pos="70000">
                <a:srgbClr val="008CD7"/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pic>
        <p:nvPicPr>
          <p:cNvPr id="8" name="Picture 2" descr="F:\Dropbox\JB - LO-FTF\Activity Concept Catalogue\Design elements\#F-Cyan 2000x2000.png"/>
          <p:cNvPicPr>
            <a:picLocks noChangeAspect="1" noChangeArrowheads="1"/>
          </p:cNvPicPr>
          <p:nvPr/>
        </p:nvPicPr>
        <p:blipFill>
          <a:blip r:embed="rId13"/>
          <a:srcRect l="8534" t="17067" r="8976" b="18931"/>
          <a:stretch>
            <a:fillRect/>
          </a:stretch>
        </p:blipFill>
        <p:spPr bwMode="auto">
          <a:xfrm>
            <a:off x="1571604" y="71420"/>
            <a:ext cx="428628" cy="332556"/>
          </a:xfrm>
          <a:prstGeom prst="rect">
            <a:avLst/>
          </a:prstGeom>
          <a:noFill/>
        </p:spPr>
      </p:pic>
      <p:pic>
        <p:nvPicPr>
          <p:cNvPr id="9" name="Picture 3" descr="F:\Dropbox\JB - LO-FTF\Activity Concept Catalogue\Design elements\DI-Cyan 2000x2000.png"/>
          <p:cNvPicPr>
            <a:picLocks noChangeAspect="1" noChangeArrowheads="1"/>
          </p:cNvPicPr>
          <p:nvPr/>
        </p:nvPicPr>
        <p:blipFill>
          <a:blip r:embed="rId14" cstate="print"/>
          <a:srcRect l="7018" t="26669" r="7360" b="27011"/>
          <a:stretch>
            <a:fillRect/>
          </a:stretch>
        </p:blipFill>
        <p:spPr bwMode="auto">
          <a:xfrm>
            <a:off x="785786" y="71420"/>
            <a:ext cx="571504" cy="309174"/>
          </a:xfrm>
          <a:prstGeom prst="rect">
            <a:avLst/>
          </a:prstGeom>
          <a:noFill/>
        </p:spPr>
      </p:pic>
      <p:pic>
        <p:nvPicPr>
          <p:cNvPr id="10" name="Picture 4" descr="F:\Dropbox\JB - LO-FTF\Activity Concept Catalogue\Design elements\DTDF Cyan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42845" y="1"/>
            <a:ext cx="428610" cy="428610"/>
          </a:xfrm>
          <a:prstGeom prst="rect">
            <a:avLst/>
          </a:prstGeom>
          <a:noFill/>
        </p:spPr>
      </p:pic>
      <p:sp>
        <p:nvSpPr>
          <p:cNvPr id="6" name="Pladsholder til diasnummer 5"/>
          <p:cNvSpPr>
            <a:spLocks noGrp="1"/>
          </p:cNvSpPr>
          <p:nvPr>
            <p:ph type="sldNum" sz="quarter" idx="4"/>
          </p:nvPr>
        </p:nvSpPr>
        <p:spPr>
          <a:xfrm>
            <a:off x="8358214" y="142858"/>
            <a:ext cx="704840" cy="2143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BF3A5B53-C463-47A4-83CD-77EA648B94F0}" type="slidenum">
              <a:rPr lang="da-DK" smtClean="0"/>
              <a:pPr/>
              <a:t>‹nr.›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2357422" y="142858"/>
            <a:ext cx="4214842" cy="2143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6643702" y="154748"/>
            <a:ext cx="1643074" cy="2024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4972AAF8-E0AA-4DD6-9996-A95D99A6C46B}" type="datetimeFigureOut">
              <a:rPr lang="da-DK" smtClean="0"/>
              <a:pPr/>
              <a:t>31-08-2019</a:t>
            </a:fld>
            <a:endParaRPr 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a-DK" dirty="0" err="1" smtClean="0"/>
              <a:t>What</a:t>
            </a:r>
            <a:r>
              <a:rPr lang="da-DK" dirty="0" smtClean="0"/>
              <a:t> is a </a:t>
            </a:r>
            <a:r>
              <a:rPr lang="da-DK" dirty="0" err="1" smtClean="0"/>
              <a:t>good</a:t>
            </a:r>
            <a:r>
              <a:rPr lang="da-DK" dirty="0" smtClean="0"/>
              <a:t> </a:t>
            </a:r>
            <a:r>
              <a:rPr lang="da-DK" dirty="0" err="1" smtClean="0"/>
              <a:t>collective</a:t>
            </a:r>
            <a:r>
              <a:rPr lang="da-DK" dirty="0" smtClean="0"/>
              <a:t> agreement?</a:t>
            </a:r>
            <a:endParaRPr lang="da-DK" dirty="0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a-DK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a-DK" dirty="0" err="1" smtClean="0"/>
              <a:t>Principles</a:t>
            </a:r>
            <a:r>
              <a:rPr lang="da-DK" dirty="0" smtClean="0"/>
              <a:t> for form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Clear statement of</a:t>
            </a:r>
          </a:p>
          <a:p>
            <a:r>
              <a:rPr lang="en-US" dirty="0" smtClean="0"/>
              <a:t>Date of signing</a:t>
            </a:r>
          </a:p>
          <a:p>
            <a:r>
              <a:rPr lang="en-US" dirty="0" smtClean="0"/>
              <a:t>Name and functions of the signatories</a:t>
            </a:r>
          </a:p>
          <a:p>
            <a:r>
              <a:rPr lang="en-US" dirty="0" smtClean="0"/>
              <a:t>Who is covered by the agreement</a:t>
            </a:r>
          </a:p>
          <a:p>
            <a:r>
              <a:rPr lang="en-US" dirty="0" smtClean="0"/>
              <a:t>Date for coming into force </a:t>
            </a:r>
          </a:p>
          <a:p>
            <a:r>
              <a:rPr lang="en-US" dirty="0" smtClean="0"/>
              <a:t>Duration of agreement</a:t>
            </a:r>
          </a:p>
          <a:p>
            <a:r>
              <a:rPr lang="en-US" dirty="0" smtClean="0"/>
              <a:t>Implementation method</a:t>
            </a:r>
          </a:p>
          <a:p>
            <a:r>
              <a:rPr lang="en-US" dirty="0" smtClean="0"/>
              <a:t>Monitoring implementation</a:t>
            </a:r>
          </a:p>
          <a:p>
            <a:r>
              <a:rPr lang="en-US" dirty="0" smtClean="0"/>
              <a:t>Rules for conflict resolution</a:t>
            </a:r>
            <a:endParaRPr lang="da-DK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a-DK" dirty="0" err="1" smtClean="0"/>
              <a:t>Principles</a:t>
            </a:r>
            <a:r>
              <a:rPr lang="da-DK" dirty="0" smtClean="0"/>
              <a:t> for </a:t>
            </a:r>
            <a:r>
              <a:rPr lang="da-DK" dirty="0" err="1" smtClean="0"/>
              <a:t>transparency</a:t>
            </a:r>
            <a:endParaRPr lang="da-DK" dirty="0" smtClean="0"/>
          </a:p>
        </p:txBody>
      </p:sp>
      <p:sp>
        <p:nvSpPr>
          <p:cNvPr id="4" name="Pladsholder til indhold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Distribution of the text in important for implementation</a:t>
            </a:r>
          </a:p>
          <a:p>
            <a:r>
              <a:rPr lang="en-US" dirty="0" smtClean="0"/>
              <a:t>There must be a clear connection between those, who signs the agreement and those who implements it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Bargaining</a:t>
            </a:r>
            <a:r>
              <a:rPr lang="da-DK" dirty="0" smtClean="0"/>
              <a:t> in </a:t>
            </a:r>
            <a:r>
              <a:rPr lang="da-DK" dirty="0" err="1" smtClean="0"/>
              <a:t>good</a:t>
            </a:r>
            <a:r>
              <a:rPr lang="da-DK" dirty="0" smtClean="0"/>
              <a:t> </a:t>
            </a:r>
            <a:r>
              <a:rPr lang="da-DK" dirty="0" err="1" smtClean="0"/>
              <a:t>faith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Three main elements</a:t>
            </a:r>
            <a:endParaRPr lang="en-US" dirty="0" smtClean="0"/>
          </a:p>
          <a:p>
            <a:pPr lvl="1"/>
            <a:r>
              <a:rPr lang="en-US" dirty="0" smtClean="0"/>
              <a:t>genuine and persistent efforts by both parties to reach an agreement,</a:t>
            </a:r>
          </a:p>
          <a:p>
            <a:pPr lvl="1"/>
            <a:r>
              <a:rPr lang="en-US" dirty="0" smtClean="0"/>
              <a:t>that the negotiations are constructive and avoid unjustified delay</a:t>
            </a:r>
          </a:p>
          <a:p>
            <a:pPr lvl="1"/>
            <a:r>
              <a:rPr lang="en-US" dirty="0" smtClean="0"/>
              <a:t>that the terms of the agreement be respected and complied with</a:t>
            </a:r>
          </a:p>
          <a:p>
            <a:r>
              <a:rPr lang="en-US" dirty="0" smtClean="0"/>
              <a:t>It is the commitment of the parties to negotiate in good faith that ensures the harmonious development of </a:t>
            </a:r>
            <a:r>
              <a:rPr lang="en-US" dirty="0" err="1" smtClean="0"/>
              <a:t>labour</a:t>
            </a:r>
            <a:r>
              <a:rPr lang="en-US" dirty="0" smtClean="0"/>
              <a:t> </a:t>
            </a:r>
            <a:r>
              <a:rPr lang="en-US" dirty="0" smtClean="0"/>
              <a:t>relations</a:t>
            </a:r>
            <a:endParaRPr lang="en-US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0" i="0" u="none" strike="noStrike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Collective</a:t>
            </a:r>
            <a:r>
              <a:rPr lang="en-US" sz="3200" b="0" i="0" u="none" strike="noStrike" kern="120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bargaining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en-US" sz="3200" b="0" i="0" u="none" strike="noStrike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The right of workers to bargain freely with employers is an essential element in freedom of association. </a:t>
            </a:r>
          </a:p>
          <a:p>
            <a:pPr lvl="0"/>
            <a:r>
              <a:rPr lang="en-US" sz="3200" b="0" i="0" u="none" strike="noStrike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Collective bargaining is a voluntary process through which employers and workers discuss and negotiate their relations, in particular terms and conditions of work. </a:t>
            </a:r>
          </a:p>
          <a:p>
            <a:pPr lvl="0"/>
            <a:r>
              <a:rPr lang="en-US" sz="3200" b="0" i="0" u="none" strike="noStrike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It can involve </a:t>
            </a:r>
          </a:p>
          <a:p>
            <a:pPr lvl="1"/>
            <a:r>
              <a:rPr lang="en-US" sz="2800" b="0" i="0" u="none" strike="noStrike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Employers directly, or as represented through their organizations</a:t>
            </a:r>
          </a:p>
          <a:p>
            <a:pPr lvl="1"/>
            <a:r>
              <a:rPr lang="en-US" sz="2800" dirty="0" smtClean="0">
                <a:latin typeface="+mj-lt"/>
                <a:ea typeface="+mj-ea"/>
                <a:cs typeface="+mj-cs"/>
              </a:rPr>
              <a:t>T</a:t>
            </a:r>
            <a:r>
              <a:rPr lang="en-US" sz="2800" b="0" i="0" u="none" strike="noStrike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rade unions or, in their absence, representatives freely designated by the workers.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85720" y="571486"/>
            <a:ext cx="8501122" cy="857250"/>
          </a:xfrm>
        </p:spPr>
        <p:txBody>
          <a:bodyPr/>
          <a:lstStyle/>
          <a:p>
            <a:r>
              <a:rPr lang="da-DK" dirty="0" smtClean="0"/>
              <a:t>ILO </a:t>
            </a:r>
            <a:r>
              <a:rPr lang="da-DK" dirty="0" err="1" smtClean="0"/>
              <a:t>on</a:t>
            </a:r>
            <a:r>
              <a:rPr lang="da-DK" dirty="0" smtClean="0"/>
              <a:t> the </a:t>
            </a:r>
            <a:r>
              <a:rPr lang="da-DK" dirty="0" err="1" smtClean="0"/>
              <a:t>purpose</a:t>
            </a:r>
            <a:r>
              <a:rPr lang="da-DK" dirty="0" smtClean="0"/>
              <a:t> of </a:t>
            </a:r>
            <a:r>
              <a:rPr lang="da-DK" dirty="0" err="1" smtClean="0"/>
              <a:t>collective</a:t>
            </a:r>
            <a:r>
              <a:rPr lang="da-DK" dirty="0" smtClean="0"/>
              <a:t> agreements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determining working conditions and terms of employment</a:t>
            </a:r>
          </a:p>
          <a:p>
            <a:r>
              <a:rPr lang="en-US" dirty="0" smtClean="0"/>
              <a:t>regulating relations between employers and workers</a:t>
            </a:r>
          </a:p>
          <a:p>
            <a:r>
              <a:rPr lang="en-US" dirty="0" smtClean="0"/>
              <a:t>regulating relations between employers or their </a:t>
            </a:r>
            <a:r>
              <a:rPr lang="en-US" dirty="0" err="1" smtClean="0"/>
              <a:t>organisations</a:t>
            </a:r>
            <a:r>
              <a:rPr lang="en-US" dirty="0" smtClean="0"/>
              <a:t> and a workers' </a:t>
            </a:r>
            <a:r>
              <a:rPr lang="en-US" dirty="0" err="1" smtClean="0"/>
              <a:t>organisation</a:t>
            </a:r>
            <a:r>
              <a:rPr lang="en-US" dirty="0" smtClean="0"/>
              <a:t> or workers' </a:t>
            </a:r>
            <a:r>
              <a:rPr lang="en-US" dirty="0" err="1" smtClean="0"/>
              <a:t>organisations</a:t>
            </a:r>
            <a:endParaRPr lang="en-US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sz="3200" b="0" i="0" u="none" strike="noStrike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Not just the </a:t>
            </a:r>
            <a:r>
              <a:rPr lang="en-US" sz="3200" b="0" i="0" u="none" strike="noStrike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negotiations 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collective bargaining process also covers the phase before actual negotiations</a:t>
            </a:r>
          </a:p>
          <a:p>
            <a:pPr lvl="1"/>
            <a:r>
              <a:rPr lang="en-US" dirty="0" smtClean="0"/>
              <a:t>Information sharing</a:t>
            </a:r>
          </a:p>
          <a:p>
            <a:pPr lvl="1"/>
            <a:r>
              <a:rPr lang="en-US" dirty="0" smtClean="0"/>
              <a:t>Consultation</a:t>
            </a:r>
          </a:p>
          <a:p>
            <a:pPr lvl="1"/>
            <a:r>
              <a:rPr lang="en-US" dirty="0" smtClean="0"/>
              <a:t>Joint assessments</a:t>
            </a:r>
          </a:p>
          <a:p>
            <a:r>
              <a:rPr lang="en-US" dirty="0" smtClean="0"/>
              <a:t>As well as the implementation of collective agreements</a:t>
            </a:r>
            <a:endParaRPr lang="da-DK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The </a:t>
            </a:r>
            <a:r>
              <a:rPr lang="da-DK" dirty="0" err="1" smtClean="0"/>
              <a:t>defining</a:t>
            </a:r>
            <a:r>
              <a:rPr lang="da-DK" dirty="0" smtClean="0"/>
              <a:t> </a:t>
            </a:r>
            <a:r>
              <a:rPr lang="da-DK" dirty="0" err="1" smtClean="0"/>
              <a:t>principle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 smtClean="0"/>
              <a:t>An agreement must have a </a:t>
            </a:r>
            <a:r>
              <a:rPr lang="da-DK" dirty="0" err="1" smtClean="0"/>
              <a:t>concrete</a:t>
            </a:r>
            <a:r>
              <a:rPr lang="da-DK" dirty="0" smtClean="0"/>
              <a:t> </a:t>
            </a:r>
            <a:r>
              <a:rPr lang="da-DK" dirty="0" err="1" smtClean="0"/>
              <a:t>material</a:t>
            </a:r>
            <a:r>
              <a:rPr lang="da-DK" dirty="0" smtClean="0"/>
              <a:t> </a:t>
            </a:r>
            <a:r>
              <a:rPr lang="da-DK" dirty="0" err="1" smtClean="0"/>
              <a:t>effect</a:t>
            </a:r>
            <a:r>
              <a:rPr lang="da-DK" dirty="0" smtClean="0"/>
              <a:t> for the </a:t>
            </a:r>
            <a:r>
              <a:rPr lang="da-DK" dirty="0" err="1" smtClean="0"/>
              <a:t>individual</a:t>
            </a:r>
            <a:r>
              <a:rPr lang="da-DK" dirty="0" smtClean="0"/>
              <a:t> </a:t>
            </a:r>
            <a:r>
              <a:rPr lang="da-DK" dirty="0" err="1" smtClean="0"/>
              <a:t>employee</a:t>
            </a:r>
            <a:endParaRPr lang="da-DK" dirty="0" smtClean="0"/>
          </a:p>
          <a:p>
            <a:r>
              <a:rPr lang="da-DK" dirty="0" err="1" smtClean="0"/>
              <a:t>Rules</a:t>
            </a:r>
            <a:r>
              <a:rPr lang="da-DK" dirty="0" smtClean="0"/>
              <a:t> must </a:t>
            </a:r>
            <a:r>
              <a:rPr lang="da-DK" dirty="0" err="1" smtClean="0"/>
              <a:t>be</a:t>
            </a:r>
            <a:r>
              <a:rPr lang="da-DK" dirty="0" smtClean="0"/>
              <a:t> </a:t>
            </a:r>
            <a:r>
              <a:rPr lang="da-DK" dirty="0" err="1" smtClean="0"/>
              <a:t>precise</a:t>
            </a:r>
            <a:r>
              <a:rPr lang="da-DK" dirty="0" smtClean="0"/>
              <a:t> and </a:t>
            </a:r>
            <a:r>
              <a:rPr lang="da-DK" dirty="0" err="1" smtClean="0"/>
              <a:t>concrete</a:t>
            </a:r>
            <a:endParaRPr lang="da-DK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a-DK" dirty="0" err="1" smtClean="0"/>
              <a:t>Basic</a:t>
            </a:r>
            <a:r>
              <a:rPr lang="da-DK" dirty="0" smtClean="0"/>
              <a:t> </a:t>
            </a:r>
            <a:r>
              <a:rPr lang="da-DK" dirty="0" err="1" smtClean="0"/>
              <a:t>procedural</a:t>
            </a:r>
            <a:r>
              <a:rPr lang="da-DK" dirty="0" smtClean="0"/>
              <a:t> </a:t>
            </a:r>
            <a:r>
              <a:rPr lang="da-DK" dirty="0" err="1" smtClean="0"/>
              <a:t>questions</a:t>
            </a:r>
            <a:endParaRPr lang="da-DK" dirty="0" smtClean="0"/>
          </a:p>
        </p:txBody>
      </p:sp>
      <p:sp>
        <p:nvSpPr>
          <p:cNvPr id="4" name="Pladsholder til indhold 3"/>
          <p:cNvSpPr>
            <a:spLocks noGrp="1"/>
          </p:cNvSpPr>
          <p:nvPr>
            <p:ph idx="1"/>
          </p:nvPr>
        </p:nvSpPr>
        <p:spPr>
          <a:xfrm>
            <a:off x="428596" y="1534732"/>
            <a:ext cx="8643998" cy="3394472"/>
          </a:xfrm>
        </p:spPr>
        <p:txBody>
          <a:bodyPr>
            <a:normAutofit/>
          </a:bodyPr>
          <a:lstStyle/>
          <a:p>
            <a:r>
              <a:rPr lang="da-DK" dirty="0" err="1" smtClean="0"/>
              <a:t>Which</a:t>
            </a:r>
            <a:r>
              <a:rPr lang="da-DK" dirty="0" smtClean="0"/>
              <a:t> forum </a:t>
            </a:r>
            <a:r>
              <a:rPr lang="da-DK" dirty="0" err="1" smtClean="0"/>
              <a:t>approves</a:t>
            </a:r>
            <a:r>
              <a:rPr lang="da-DK" dirty="0" smtClean="0"/>
              <a:t> </a:t>
            </a:r>
            <a:r>
              <a:rPr lang="da-DK" dirty="0" err="1" smtClean="0"/>
              <a:t>that</a:t>
            </a:r>
            <a:r>
              <a:rPr lang="da-DK" dirty="0" smtClean="0"/>
              <a:t> </a:t>
            </a:r>
            <a:r>
              <a:rPr lang="da-DK" dirty="0" err="1" smtClean="0"/>
              <a:t>negotiations</a:t>
            </a:r>
            <a:r>
              <a:rPr lang="da-DK" dirty="0" smtClean="0"/>
              <a:t> </a:t>
            </a:r>
            <a:r>
              <a:rPr lang="da-DK" dirty="0" err="1" smtClean="0"/>
              <a:t>are</a:t>
            </a:r>
            <a:r>
              <a:rPr lang="da-DK" dirty="0" smtClean="0"/>
              <a:t> </a:t>
            </a:r>
            <a:r>
              <a:rPr lang="da-DK" dirty="0" err="1" smtClean="0"/>
              <a:t>started</a:t>
            </a:r>
            <a:r>
              <a:rPr lang="da-DK" dirty="0" smtClean="0"/>
              <a:t>?</a:t>
            </a:r>
          </a:p>
          <a:p>
            <a:r>
              <a:rPr lang="da-DK" dirty="0" err="1" smtClean="0"/>
              <a:t>Who</a:t>
            </a:r>
            <a:r>
              <a:rPr lang="da-DK" dirty="0" smtClean="0"/>
              <a:t> </a:t>
            </a:r>
            <a:r>
              <a:rPr lang="da-DK" dirty="0" err="1" smtClean="0"/>
              <a:t>decides</a:t>
            </a:r>
            <a:r>
              <a:rPr lang="da-DK" dirty="0" smtClean="0"/>
              <a:t> the </a:t>
            </a:r>
            <a:r>
              <a:rPr lang="da-DK" dirty="0" err="1" smtClean="0"/>
              <a:t>mandate</a:t>
            </a:r>
            <a:r>
              <a:rPr lang="da-DK" dirty="0" smtClean="0"/>
              <a:t>?</a:t>
            </a:r>
          </a:p>
          <a:p>
            <a:r>
              <a:rPr lang="da-DK" dirty="0" err="1" smtClean="0"/>
              <a:t>Who</a:t>
            </a:r>
            <a:r>
              <a:rPr lang="da-DK" dirty="0" smtClean="0"/>
              <a:t> </a:t>
            </a:r>
            <a:r>
              <a:rPr lang="da-DK" dirty="0" err="1" smtClean="0"/>
              <a:t>chooses</a:t>
            </a:r>
            <a:r>
              <a:rPr lang="da-DK" dirty="0" smtClean="0"/>
              <a:t> the delegation?</a:t>
            </a:r>
          </a:p>
          <a:p>
            <a:r>
              <a:rPr lang="da-DK" dirty="0" err="1" smtClean="0"/>
              <a:t>Which</a:t>
            </a:r>
            <a:r>
              <a:rPr lang="da-DK" dirty="0" smtClean="0"/>
              <a:t> </a:t>
            </a:r>
            <a:r>
              <a:rPr lang="da-DK" dirty="0" err="1" smtClean="0"/>
              <a:t>political</a:t>
            </a:r>
            <a:r>
              <a:rPr lang="da-DK" dirty="0" smtClean="0"/>
              <a:t> </a:t>
            </a:r>
            <a:r>
              <a:rPr lang="da-DK" dirty="0" err="1" smtClean="0"/>
              <a:t>monitoring</a:t>
            </a:r>
            <a:r>
              <a:rPr lang="da-DK" dirty="0" smtClean="0"/>
              <a:t> </a:t>
            </a:r>
            <a:r>
              <a:rPr lang="da-DK" dirty="0" err="1" smtClean="0"/>
              <a:t>takes</a:t>
            </a:r>
            <a:r>
              <a:rPr lang="da-DK" dirty="0" smtClean="0"/>
              <a:t> </a:t>
            </a:r>
            <a:r>
              <a:rPr lang="da-DK" dirty="0" err="1" smtClean="0"/>
              <a:t>place</a:t>
            </a:r>
            <a:r>
              <a:rPr lang="da-DK" dirty="0" smtClean="0"/>
              <a:t> </a:t>
            </a:r>
            <a:r>
              <a:rPr lang="da-DK" dirty="0" err="1" smtClean="0"/>
              <a:t>during</a:t>
            </a:r>
            <a:r>
              <a:rPr lang="da-DK" dirty="0" smtClean="0"/>
              <a:t> </a:t>
            </a:r>
            <a:r>
              <a:rPr lang="da-DK" dirty="0" err="1" smtClean="0"/>
              <a:t>negotiations</a:t>
            </a:r>
            <a:r>
              <a:rPr lang="da-DK" dirty="0" smtClean="0"/>
              <a:t>?</a:t>
            </a:r>
          </a:p>
          <a:p>
            <a:r>
              <a:rPr lang="da-DK" dirty="0" err="1" smtClean="0"/>
              <a:t>How</a:t>
            </a:r>
            <a:r>
              <a:rPr lang="da-DK" dirty="0" smtClean="0"/>
              <a:t> do </a:t>
            </a:r>
            <a:r>
              <a:rPr lang="da-DK" dirty="0" err="1" smtClean="0"/>
              <a:t>we</a:t>
            </a:r>
            <a:r>
              <a:rPr lang="da-DK" dirty="0" smtClean="0"/>
              <a:t> </a:t>
            </a:r>
            <a:r>
              <a:rPr lang="da-DK" dirty="0" err="1" smtClean="0"/>
              <a:t>get</a:t>
            </a:r>
            <a:r>
              <a:rPr lang="da-DK" dirty="0" smtClean="0"/>
              <a:t> </a:t>
            </a:r>
            <a:r>
              <a:rPr lang="da-DK" dirty="0" err="1" smtClean="0"/>
              <a:t>enough</a:t>
            </a:r>
            <a:r>
              <a:rPr lang="da-DK" dirty="0" smtClean="0"/>
              <a:t> time to </a:t>
            </a:r>
            <a:r>
              <a:rPr lang="da-DK" dirty="0" err="1" smtClean="0"/>
              <a:t>evaluate</a:t>
            </a:r>
            <a:r>
              <a:rPr lang="da-DK" dirty="0" smtClean="0"/>
              <a:t> the </a:t>
            </a:r>
            <a:r>
              <a:rPr lang="da-DK" dirty="0" err="1" smtClean="0"/>
              <a:t>draft</a:t>
            </a:r>
            <a:r>
              <a:rPr lang="da-DK" dirty="0" smtClean="0"/>
              <a:t>?</a:t>
            </a:r>
          </a:p>
          <a:p>
            <a:r>
              <a:rPr lang="da-DK" dirty="0" err="1" smtClean="0"/>
              <a:t>Which</a:t>
            </a:r>
            <a:r>
              <a:rPr lang="da-DK" dirty="0" smtClean="0"/>
              <a:t> forum </a:t>
            </a:r>
            <a:r>
              <a:rPr lang="da-DK" dirty="0" err="1" smtClean="0"/>
              <a:t>approves</a:t>
            </a:r>
            <a:r>
              <a:rPr lang="da-DK" dirty="0" smtClean="0"/>
              <a:t> the final binding agreement?</a:t>
            </a:r>
          </a:p>
          <a:p>
            <a:r>
              <a:rPr lang="da-DK" dirty="0" err="1" smtClean="0"/>
              <a:t>How</a:t>
            </a:r>
            <a:r>
              <a:rPr lang="da-DK" dirty="0" smtClean="0"/>
              <a:t> do </a:t>
            </a:r>
            <a:r>
              <a:rPr lang="da-DK" dirty="0" err="1" smtClean="0"/>
              <a:t>we</a:t>
            </a:r>
            <a:r>
              <a:rPr lang="da-DK" dirty="0" smtClean="0"/>
              <a:t> </a:t>
            </a:r>
            <a:r>
              <a:rPr lang="da-DK" dirty="0" smtClean="0"/>
              <a:t>monitor </a:t>
            </a:r>
            <a:r>
              <a:rPr lang="da-DK" dirty="0" err="1" smtClean="0"/>
              <a:t>implementation</a:t>
            </a:r>
            <a:r>
              <a:rPr lang="da-DK" dirty="0" smtClean="0"/>
              <a:t>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Mandate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 err="1" smtClean="0"/>
              <a:t>Who</a:t>
            </a:r>
            <a:r>
              <a:rPr lang="da-DK" dirty="0" smtClean="0"/>
              <a:t> </a:t>
            </a:r>
            <a:r>
              <a:rPr lang="da-DK" dirty="0" err="1" smtClean="0"/>
              <a:t>negatiates</a:t>
            </a:r>
            <a:r>
              <a:rPr lang="da-DK" dirty="0" smtClean="0"/>
              <a:t>?</a:t>
            </a:r>
          </a:p>
          <a:p>
            <a:r>
              <a:rPr lang="da-DK" dirty="0" err="1" smtClean="0"/>
              <a:t>Who</a:t>
            </a:r>
            <a:r>
              <a:rPr lang="da-DK" dirty="0" smtClean="0"/>
              <a:t> </a:t>
            </a:r>
            <a:r>
              <a:rPr lang="da-DK" dirty="0" err="1" smtClean="0"/>
              <a:t>decides</a:t>
            </a:r>
            <a:r>
              <a:rPr lang="da-DK" dirty="0" smtClean="0"/>
              <a:t> the </a:t>
            </a:r>
            <a:r>
              <a:rPr lang="da-DK" dirty="0" err="1" smtClean="0"/>
              <a:t>demands</a:t>
            </a:r>
            <a:r>
              <a:rPr lang="da-DK" dirty="0" smtClean="0"/>
              <a:t>?</a:t>
            </a:r>
          </a:p>
          <a:p>
            <a:r>
              <a:rPr lang="da-DK" dirty="0" err="1" smtClean="0"/>
              <a:t>Who</a:t>
            </a:r>
            <a:r>
              <a:rPr lang="da-DK" dirty="0" smtClean="0"/>
              <a:t> </a:t>
            </a:r>
            <a:r>
              <a:rPr lang="da-DK" dirty="0" err="1" smtClean="0"/>
              <a:t>approves</a:t>
            </a:r>
            <a:r>
              <a:rPr lang="da-DK" dirty="0" smtClean="0"/>
              <a:t> the </a:t>
            </a:r>
            <a:r>
              <a:rPr lang="da-DK" dirty="0" err="1" smtClean="0"/>
              <a:t>draft</a:t>
            </a:r>
            <a:r>
              <a:rPr lang="da-DK" dirty="0" smtClean="0"/>
              <a:t> agreement?</a:t>
            </a:r>
          </a:p>
          <a:p>
            <a:r>
              <a:rPr lang="da-DK" dirty="0" err="1" smtClean="0"/>
              <a:t>Who</a:t>
            </a:r>
            <a:r>
              <a:rPr lang="da-DK" dirty="0" smtClean="0"/>
              <a:t> </a:t>
            </a:r>
            <a:r>
              <a:rPr lang="da-DK" dirty="0" err="1" smtClean="0"/>
              <a:t>signs</a:t>
            </a:r>
            <a:r>
              <a:rPr lang="da-DK" dirty="0" smtClean="0"/>
              <a:t> the agreement?</a:t>
            </a:r>
          </a:p>
          <a:p>
            <a:r>
              <a:rPr lang="da-DK" dirty="0" err="1" smtClean="0"/>
              <a:t>Who</a:t>
            </a:r>
            <a:r>
              <a:rPr lang="da-DK" dirty="0" smtClean="0"/>
              <a:t> monitors the </a:t>
            </a:r>
            <a:r>
              <a:rPr lang="da-DK" dirty="0" err="1" smtClean="0"/>
              <a:t>implementation</a:t>
            </a:r>
            <a:r>
              <a:rPr lang="da-DK" smtClean="0"/>
              <a:t>?</a:t>
            </a:r>
            <a:endParaRPr lang="da-DK" dirty="0" smtClean="0"/>
          </a:p>
          <a:p>
            <a:endParaRPr lang="da-DK" dirty="0" smtClean="0"/>
          </a:p>
          <a:p>
            <a:endParaRPr lang="da-DK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Content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da-DK" dirty="0" err="1" smtClean="0"/>
              <a:t>Almost</a:t>
            </a:r>
            <a:r>
              <a:rPr lang="da-DK" dirty="0" smtClean="0"/>
              <a:t> </a:t>
            </a:r>
            <a:r>
              <a:rPr lang="da-DK" dirty="0" err="1" smtClean="0"/>
              <a:t>anything</a:t>
            </a:r>
            <a:r>
              <a:rPr lang="da-DK" dirty="0" smtClean="0"/>
              <a:t> </a:t>
            </a:r>
            <a:r>
              <a:rPr lang="da-DK" dirty="0" err="1" smtClean="0"/>
              <a:t>can</a:t>
            </a:r>
            <a:r>
              <a:rPr lang="da-DK" dirty="0" smtClean="0"/>
              <a:t> </a:t>
            </a:r>
            <a:r>
              <a:rPr lang="da-DK" dirty="0" err="1" smtClean="0"/>
              <a:t>be</a:t>
            </a:r>
            <a:r>
              <a:rPr lang="da-DK" dirty="0" smtClean="0"/>
              <a:t> </a:t>
            </a:r>
            <a:r>
              <a:rPr lang="da-DK" dirty="0" err="1" smtClean="0"/>
              <a:t>regulated</a:t>
            </a:r>
            <a:r>
              <a:rPr lang="da-DK" dirty="0" smtClean="0"/>
              <a:t> </a:t>
            </a:r>
            <a:r>
              <a:rPr lang="da-DK" dirty="0" err="1" smtClean="0"/>
              <a:t>through</a:t>
            </a:r>
            <a:r>
              <a:rPr lang="da-DK" dirty="0" smtClean="0"/>
              <a:t> a </a:t>
            </a:r>
            <a:r>
              <a:rPr lang="da-DK" dirty="0" err="1" smtClean="0"/>
              <a:t>collective</a:t>
            </a:r>
            <a:r>
              <a:rPr lang="da-DK" dirty="0" smtClean="0"/>
              <a:t> agreement.</a:t>
            </a:r>
          </a:p>
          <a:p>
            <a:r>
              <a:rPr lang="da-DK" dirty="0" smtClean="0"/>
              <a:t>Terms and </a:t>
            </a:r>
            <a:r>
              <a:rPr lang="da-DK" dirty="0" err="1" smtClean="0"/>
              <a:t>conditions</a:t>
            </a:r>
            <a:r>
              <a:rPr lang="da-DK" dirty="0" smtClean="0"/>
              <a:t> of </a:t>
            </a:r>
            <a:r>
              <a:rPr lang="da-DK" dirty="0" err="1" smtClean="0"/>
              <a:t>employment</a:t>
            </a:r>
            <a:endParaRPr lang="da-DK" dirty="0" smtClean="0"/>
          </a:p>
          <a:p>
            <a:pPr lvl="1"/>
            <a:r>
              <a:rPr lang="da-DK" dirty="0" err="1" smtClean="0"/>
              <a:t>Wages</a:t>
            </a:r>
            <a:r>
              <a:rPr lang="da-DK" dirty="0" smtClean="0"/>
              <a:t>, </a:t>
            </a:r>
            <a:r>
              <a:rPr lang="da-DK" dirty="0" err="1" smtClean="0"/>
              <a:t>inclusive</a:t>
            </a:r>
            <a:r>
              <a:rPr lang="da-DK" dirty="0" smtClean="0"/>
              <a:t> </a:t>
            </a:r>
            <a:r>
              <a:rPr lang="da-DK" dirty="0" err="1" smtClean="0"/>
              <a:t>wage</a:t>
            </a:r>
            <a:r>
              <a:rPr lang="da-DK" dirty="0" smtClean="0"/>
              <a:t> </a:t>
            </a:r>
            <a:r>
              <a:rPr lang="da-DK" dirty="0" err="1" smtClean="0"/>
              <a:t>structure</a:t>
            </a:r>
            <a:r>
              <a:rPr lang="da-DK" dirty="0" smtClean="0"/>
              <a:t> and </a:t>
            </a:r>
            <a:r>
              <a:rPr lang="da-DK" dirty="0" err="1" smtClean="0"/>
              <a:t>wage</a:t>
            </a:r>
            <a:r>
              <a:rPr lang="da-DK" dirty="0" smtClean="0"/>
              <a:t> systems</a:t>
            </a:r>
          </a:p>
          <a:p>
            <a:pPr lvl="1"/>
            <a:r>
              <a:rPr lang="da-DK" dirty="0" err="1" smtClean="0"/>
              <a:t>Working</a:t>
            </a:r>
            <a:r>
              <a:rPr lang="da-DK" dirty="0" smtClean="0"/>
              <a:t> time, </a:t>
            </a:r>
            <a:r>
              <a:rPr lang="da-DK" dirty="0" err="1" smtClean="0"/>
              <a:t>inclusive</a:t>
            </a:r>
            <a:r>
              <a:rPr lang="da-DK" dirty="0" smtClean="0"/>
              <a:t> overtime, </a:t>
            </a:r>
            <a:r>
              <a:rPr lang="da-DK" dirty="0" err="1" smtClean="0"/>
              <a:t>shift</a:t>
            </a:r>
            <a:r>
              <a:rPr lang="da-DK" dirty="0" smtClean="0"/>
              <a:t> </a:t>
            </a:r>
            <a:r>
              <a:rPr lang="da-DK" dirty="0" err="1" smtClean="0"/>
              <a:t>patterns</a:t>
            </a:r>
            <a:r>
              <a:rPr lang="da-DK" dirty="0" smtClean="0"/>
              <a:t>, rest </a:t>
            </a:r>
            <a:r>
              <a:rPr lang="da-DK" dirty="0" err="1" smtClean="0"/>
              <a:t>periods</a:t>
            </a:r>
            <a:endParaRPr lang="da-DK" dirty="0" smtClean="0"/>
          </a:p>
          <a:p>
            <a:pPr lvl="1"/>
            <a:r>
              <a:rPr lang="da-DK" dirty="0" err="1" smtClean="0"/>
              <a:t>Benefits</a:t>
            </a:r>
            <a:r>
              <a:rPr lang="da-DK" dirty="0" smtClean="0"/>
              <a:t> for </a:t>
            </a:r>
            <a:r>
              <a:rPr lang="da-DK" dirty="0" err="1" smtClean="0"/>
              <a:t>workers</a:t>
            </a:r>
            <a:r>
              <a:rPr lang="da-DK" dirty="0" smtClean="0"/>
              <a:t>, </a:t>
            </a:r>
            <a:r>
              <a:rPr lang="da-DK" dirty="0" err="1" smtClean="0"/>
              <a:t>inclusive</a:t>
            </a:r>
            <a:r>
              <a:rPr lang="da-DK" dirty="0" smtClean="0"/>
              <a:t> </a:t>
            </a:r>
            <a:r>
              <a:rPr lang="da-DK" dirty="0" err="1" smtClean="0"/>
              <a:t>sick</a:t>
            </a:r>
            <a:r>
              <a:rPr lang="da-DK" dirty="0" smtClean="0"/>
              <a:t> </a:t>
            </a:r>
            <a:r>
              <a:rPr lang="da-DK" dirty="0" err="1" smtClean="0"/>
              <a:t>pay</a:t>
            </a:r>
            <a:r>
              <a:rPr lang="da-DK" dirty="0" smtClean="0"/>
              <a:t>, transport </a:t>
            </a:r>
            <a:r>
              <a:rPr lang="da-DK" dirty="0" err="1" smtClean="0"/>
              <a:t>allowance</a:t>
            </a:r>
            <a:endParaRPr lang="da-DK" dirty="0" smtClean="0"/>
          </a:p>
          <a:p>
            <a:pPr lvl="1"/>
            <a:r>
              <a:rPr lang="da-DK" dirty="0" smtClean="0"/>
              <a:t>Holidays</a:t>
            </a:r>
          </a:p>
          <a:p>
            <a:pPr lvl="1"/>
            <a:r>
              <a:rPr lang="da-DK" dirty="0" err="1" smtClean="0"/>
              <a:t>Education</a:t>
            </a:r>
            <a:r>
              <a:rPr lang="da-DK" dirty="0" smtClean="0"/>
              <a:t> and </a:t>
            </a:r>
            <a:r>
              <a:rPr lang="da-DK" dirty="0" err="1" smtClean="0"/>
              <a:t>skills</a:t>
            </a:r>
            <a:r>
              <a:rPr lang="da-DK" dirty="0" smtClean="0"/>
              <a:t> </a:t>
            </a:r>
            <a:r>
              <a:rPr lang="da-DK" dirty="0" err="1" smtClean="0"/>
              <a:t>development</a:t>
            </a:r>
            <a:endParaRPr lang="da-DK" dirty="0" smtClean="0"/>
          </a:p>
          <a:p>
            <a:r>
              <a:rPr lang="da-DK" dirty="0" err="1" smtClean="0"/>
              <a:t>Occupational</a:t>
            </a:r>
            <a:r>
              <a:rPr lang="da-DK" dirty="0" smtClean="0"/>
              <a:t> Health and </a:t>
            </a:r>
            <a:r>
              <a:rPr lang="da-DK" dirty="0" err="1" smtClean="0"/>
              <a:t>Security</a:t>
            </a:r>
            <a:endParaRPr lang="da-DK" dirty="0" smtClean="0"/>
          </a:p>
          <a:p>
            <a:r>
              <a:rPr lang="da-DK" dirty="0" err="1" smtClean="0"/>
              <a:t>Workers</a:t>
            </a:r>
            <a:r>
              <a:rPr lang="da-DK" dirty="0" smtClean="0"/>
              <a:t>’ </a:t>
            </a:r>
            <a:r>
              <a:rPr lang="da-DK" dirty="0" err="1" smtClean="0"/>
              <a:t>representation</a:t>
            </a:r>
            <a:endParaRPr lang="da-DK" dirty="0" smtClean="0"/>
          </a:p>
          <a:p>
            <a:r>
              <a:rPr lang="da-DK" dirty="0" smtClean="0"/>
              <a:t>CSR</a:t>
            </a:r>
          </a:p>
          <a:p>
            <a:r>
              <a:rPr lang="da-DK" dirty="0" smtClean="0"/>
              <a:t>Procedures for </a:t>
            </a:r>
            <a:r>
              <a:rPr lang="da-DK" dirty="0" err="1" smtClean="0"/>
              <a:t>disputes</a:t>
            </a:r>
            <a:r>
              <a:rPr lang="da-DK" dirty="0" smtClean="0"/>
              <a:t> handling</a:t>
            </a:r>
          </a:p>
          <a:p>
            <a:r>
              <a:rPr lang="da-DK" dirty="0" smtClean="0"/>
              <a:t>A </a:t>
            </a:r>
            <a:r>
              <a:rPr lang="da-DK" dirty="0" err="1" smtClean="0"/>
              <a:t>collective</a:t>
            </a:r>
            <a:r>
              <a:rPr lang="da-DK" dirty="0" smtClean="0"/>
              <a:t> agreement </a:t>
            </a:r>
            <a:r>
              <a:rPr lang="da-DK" dirty="0" err="1" smtClean="0"/>
              <a:t>can</a:t>
            </a:r>
            <a:r>
              <a:rPr lang="da-DK" dirty="0" smtClean="0"/>
              <a:t> not </a:t>
            </a:r>
            <a:r>
              <a:rPr lang="da-DK" dirty="0" err="1" smtClean="0"/>
              <a:t>provide</a:t>
            </a:r>
            <a:r>
              <a:rPr lang="da-DK" dirty="0" smtClean="0"/>
              <a:t> </a:t>
            </a:r>
            <a:r>
              <a:rPr lang="da-DK" dirty="0" err="1" smtClean="0"/>
              <a:t>conditions</a:t>
            </a:r>
            <a:r>
              <a:rPr lang="da-DK" dirty="0" smtClean="0"/>
              <a:t> </a:t>
            </a:r>
            <a:r>
              <a:rPr lang="da-DK" dirty="0" err="1" smtClean="0"/>
              <a:t>inferiour</a:t>
            </a:r>
            <a:r>
              <a:rPr lang="da-DK" dirty="0" smtClean="0"/>
              <a:t> to the </a:t>
            </a:r>
            <a:r>
              <a:rPr lang="da-DK" dirty="0" err="1" smtClean="0"/>
              <a:t>law</a:t>
            </a:r>
            <a:r>
              <a:rPr lang="da-DK" dirty="0" smtClean="0"/>
              <a:t> – but it </a:t>
            </a:r>
            <a:r>
              <a:rPr lang="da-DK" dirty="0" err="1" smtClean="0"/>
              <a:t>can</a:t>
            </a:r>
            <a:r>
              <a:rPr lang="da-DK" dirty="0" smtClean="0"/>
              <a:t> </a:t>
            </a:r>
            <a:r>
              <a:rPr lang="da-DK" dirty="0" err="1" smtClean="0"/>
              <a:t>improve</a:t>
            </a:r>
            <a:r>
              <a:rPr lang="da-DK" dirty="0" smtClean="0"/>
              <a:t> </a:t>
            </a:r>
            <a:r>
              <a:rPr lang="da-DK" dirty="0" err="1" smtClean="0"/>
              <a:t>on</a:t>
            </a:r>
            <a:r>
              <a:rPr lang="da-DK" dirty="0" smtClean="0"/>
              <a:t> the </a:t>
            </a:r>
            <a:r>
              <a:rPr lang="da-DK" dirty="0" err="1" smtClean="0"/>
              <a:t>law</a:t>
            </a:r>
            <a:endParaRPr lang="da-DK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One agreement </a:t>
            </a:r>
            <a:r>
              <a:rPr lang="da-DK" dirty="0" err="1" smtClean="0"/>
              <a:t>or</a:t>
            </a:r>
            <a:r>
              <a:rPr lang="da-DK" dirty="0" smtClean="0"/>
              <a:t> </a:t>
            </a:r>
            <a:r>
              <a:rPr lang="da-DK" dirty="0" err="1" smtClean="0"/>
              <a:t>several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a-DK" dirty="0" smtClean="0"/>
              <a:t>In </a:t>
            </a:r>
            <a:r>
              <a:rPr lang="da-DK" dirty="0" err="1" smtClean="0"/>
              <a:t>some</a:t>
            </a:r>
            <a:r>
              <a:rPr lang="da-DK" dirty="0" smtClean="0"/>
              <a:t> </a:t>
            </a:r>
            <a:r>
              <a:rPr lang="da-DK" dirty="0" err="1" smtClean="0"/>
              <a:t>countries</a:t>
            </a:r>
            <a:r>
              <a:rPr lang="da-DK" dirty="0" smtClean="0"/>
              <a:t> (</a:t>
            </a:r>
            <a:r>
              <a:rPr lang="da-DK" dirty="0" err="1" smtClean="0"/>
              <a:t>Germany</a:t>
            </a:r>
            <a:r>
              <a:rPr lang="da-DK" dirty="0" smtClean="0"/>
              <a:t>, </a:t>
            </a:r>
            <a:r>
              <a:rPr lang="da-DK" dirty="0" err="1" smtClean="0"/>
              <a:t>Sweden</a:t>
            </a:r>
            <a:r>
              <a:rPr lang="da-DK" dirty="0" smtClean="0"/>
              <a:t>) </a:t>
            </a:r>
            <a:r>
              <a:rPr lang="da-DK" dirty="0" err="1" smtClean="0"/>
              <a:t>there</a:t>
            </a:r>
            <a:r>
              <a:rPr lang="da-DK" dirty="0" smtClean="0"/>
              <a:t> </a:t>
            </a:r>
            <a:r>
              <a:rPr lang="da-DK" dirty="0" err="1" smtClean="0"/>
              <a:t>are</a:t>
            </a:r>
            <a:r>
              <a:rPr lang="da-DK" dirty="0" smtClean="0"/>
              <a:t> </a:t>
            </a:r>
            <a:r>
              <a:rPr lang="da-DK" dirty="0" err="1" smtClean="0"/>
              <a:t>two</a:t>
            </a:r>
            <a:r>
              <a:rPr lang="da-DK" dirty="0" smtClean="0"/>
              <a:t> kinds of </a:t>
            </a:r>
            <a:r>
              <a:rPr lang="da-DK" dirty="0" err="1" smtClean="0"/>
              <a:t>collective</a:t>
            </a:r>
            <a:r>
              <a:rPr lang="da-DK" dirty="0" smtClean="0"/>
              <a:t> agreements:</a:t>
            </a:r>
          </a:p>
          <a:p>
            <a:pPr lvl="1"/>
            <a:r>
              <a:rPr lang="da-DK" dirty="0" err="1" smtClean="0"/>
              <a:t>Basic</a:t>
            </a:r>
            <a:r>
              <a:rPr lang="da-DK" dirty="0" smtClean="0"/>
              <a:t> </a:t>
            </a:r>
            <a:r>
              <a:rPr lang="da-DK" dirty="0" err="1" smtClean="0"/>
              <a:t>issues</a:t>
            </a:r>
            <a:r>
              <a:rPr lang="da-DK" dirty="0" smtClean="0"/>
              <a:t> </a:t>
            </a:r>
            <a:r>
              <a:rPr lang="da-DK" dirty="0" err="1" smtClean="0"/>
              <a:t>like</a:t>
            </a:r>
            <a:r>
              <a:rPr lang="da-DK" dirty="0" smtClean="0"/>
              <a:t> </a:t>
            </a:r>
            <a:r>
              <a:rPr lang="da-DK" dirty="0" err="1" smtClean="0"/>
              <a:t>working</a:t>
            </a:r>
            <a:r>
              <a:rPr lang="da-DK" dirty="0" smtClean="0"/>
              <a:t> time, pensions etc.</a:t>
            </a:r>
          </a:p>
          <a:p>
            <a:pPr lvl="1"/>
            <a:r>
              <a:rPr lang="da-DK" dirty="0" err="1" smtClean="0"/>
              <a:t>Wage</a:t>
            </a:r>
            <a:r>
              <a:rPr lang="da-DK" dirty="0" smtClean="0"/>
              <a:t> </a:t>
            </a:r>
            <a:r>
              <a:rPr lang="da-DK" dirty="0" err="1" smtClean="0"/>
              <a:t>regulation</a:t>
            </a:r>
            <a:r>
              <a:rPr lang="da-DK" dirty="0" smtClean="0"/>
              <a:t> agreements</a:t>
            </a:r>
          </a:p>
          <a:p>
            <a:r>
              <a:rPr lang="da-DK" dirty="0" err="1" smtClean="0"/>
              <a:t>Other</a:t>
            </a:r>
            <a:r>
              <a:rPr lang="da-DK" dirty="0" smtClean="0"/>
              <a:t> </a:t>
            </a:r>
            <a:r>
              <a:rPr lang="da-DK" dirty="0" err="1" smtClean="0"/>
              <a:t>countries</a:t>
            </a:r>
            <a:r>
              <a:rPr lang="da-DK" dirty="0" smtClean="0"/>
              <a:t> (Denmark) have a tradition of </a:t>
            </a:r>
            <a:r>
              <a:rPr lang="da-DK" dirty="0" err="1" smtClean="0"/>
              <a:t>making</a:t>
            </a:r>
            <a:r>
              <a:rPr lang="da-DK" dirty="0" smtClean="0"/>
              <a:t> an agreement, </a:t>
            </a:r>
            <a:r>
              <a:rPr lang="da-DK" dirty="0" err="1" smtClean="0"/>
              <a:t>which</a:t>
            </a:r>
            <a:r>
              <a:rPr lang="da-DK" dirty="0" smtClean="0"/>
              <a:t> </a:t>
            </a:r>
            <a:r>
              <a:rPr lang="da-DK" dirty="0" err="1" smtClean="0"/>
              <a:t>contains</a:t>
            </a:r>
            <a:r>
              <a:rPr lang="da-DK" dirty="0" smtClean="0"/>
              <a:t> all </a:t>
            </a:r>
            <a:r>
              <a:rPr lang="da-DK" dirty="0" err="1" smtClean="0"/>
              <a:t>important</a:t>
            </a:r>
            <a:r>
              <a:rPr lang="da-DK" dirty="0" smtClean="0"/>
              <a:t> </a:t>
            </a:r>
            <a:r>
              <a:rPr lang="da-DK" dirty="0" err="1" smtClean="0"/>
              <a:t>clauses</a:t>
            </a:r>
            <a:r>
              <a:rPr lang="da-DK" dirty="0" smtClean="0"/>
              <a:t>.</a:t>
            </a:r>
          </a:p>
          <a:p>
            <a:r>
              <a:rPr lang="da-DK" dirty="0" smtClean="0"/>
              <a:t>It is </a:t>
            </a:r>
            <a:r>
              <a:rPr lang="da-DK" dirty="0" err="1" smtClean="0"/>
              <a:t>also</a:t>
            </a:r>
            <a:r>
              <a:rPr lang="da-DK" dirty="0" smtClean="0"/>
              <a:t> </a:t>
            </a:r>
            <a:r>
              <a:rPr lang="da-DK" dirty="0" err="1" smtClean="0"/>
              <a:t>common</a:t>
            </a:r>
            <a:r>
              <a:rPr lang="da-DK" dirty="0" smtClean="0"/>
              <a:t> </a:t>
            </a:r>
            <a:r>
              <a:rPr lang="da-DK" dirty="0" err="1" smtClean="0"/>
              <a:t>that</a:t>
            </a:r>
            <a:r>
              <a:rPr lang="da-DK" dirty="0" smtClean="0"/>
              <a:t> a </a:t>
            </a:r>
            <a:r>
              <a:rPr lang="da-DK" dirty="0" err="1" smtClean="0"/>
              <a:t>sectoiral</a:t>
            </a:r>
            <a:r>
              <a:rPr lang="da-DK" dirty="0" smtClean="0"/>
              <a:t> and national agreement is </a:t>
            </a:r>
            <a:r>
              <a:rPr lang="da-DK" dirty="0" err="1" smtClean="0"/>
              <a:t>supplemented</a:t>
            </a:r>
            <a:r>
              <a:rPr lang="da-DK" dirty="0" smtClean="0"/>
              <a:t> </a:t>
            </a:r>
            <a:r>
              <a:rPr lang="da-DK" dirty="0" err="1" smtClean="0"/>
              <a:t>with</a:t>
            </a:r>
            <a:r>
              <a:rPr lang="da-DK" dirty="0" smtClean="0"/>
              <a:t> a </a:t>
            </a:r>
            <a:r>
              <a:rPr lang="da-DK" dirty="0" err="1" smtClean="0"/>
              <a:t>local</a:t>
            </a:r>
            <a:r>
              <a:rPr lang="da-DK" dirty="0" smtClean="0"/>
              <a:t> </a:t>
            </a:r>
            <a:r>
              <a:rPr lang="da-DK" dirty="0" err="1" smtClean="0"/>
              <a:t>level</a:t>
            </a:r>
            <a:r>
              <a:rPr lang="da-DK" dirty="0" smtClean="0"/>
              <a:t> agreement.</a:t>
            </a:r>
            <a:endParaRPr lang="da-DK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D Consortium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verdådig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7270EE79A760F45A45B3BED0EC22C2C" ma:contentTypeVersion="4" ma:contentTypeDescription="Opret et nyt dokument." ma:contentTypeScope="" ma:versionID="704adfbed89f60c772d05e2399fbe0d0">
  <xsd:schema xmlns:xsd="http://www.w3.org/2001/XMLSchema" xmlns:xs="http://www.w3.org/2001/XMLSchema" xmlns:p="http://schemas.microsoft.com/office/2006/metadata/properties" xmlns:ns2="657f2235-9ab7-41c6-8404-d6c7c0b84593" targetNamespace="http://schemas.microsoft.com/office/2006/metadata/properties" ma:root="true" ma:fieldsID="f4b96c8a4fd273e0a9ae991773bb8662" ns2:_="">
    <xsd:import namespace="657f2235-9ab7-41c6-8404-d6c7c0b8459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57f2235-9ab7-41c6-8404-d6c7c0b8459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dhol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F65EF09-5440-4439-8E50-93C018264BD2}"/>
</file>

<file path=customXml/itemProps2.xml><?xml version="1.0" encoding="utf-8"?>
<ds:datastoreItem xmlns:ds="http://schemas.openxmlformats.org/officeDocument/2006/customXml" ds:itemID="{E63DCBA7-1582-47F9-A682-04CB22FE5E20}"/>
</file>

<file path=customXml/itemProps3.xml><?xml version="1.0" encoding="utf-8"?>
<ds:datastoreItem xmlns:ds="http://schemas.openxmlformats.org/officeDocument/2006/customXml" ds:itemID="{46069E79-BF4F-4DFA-B9CC-FDD91ABD12B3}"/>
</file>

<file path=docProps/app.xml><?xml version="1.0" encoding="utf-8"?>
<Properties xmlns="http://schemas.openxmlformats.org/officeDocument/2006/extended-properties" xmlns:vt="http://schemas.openxmlformats.org/officeDocument/2006/docPropsVTypes">
  <Template>SD Consortium</Template>
  <TotalTime>3639</TotalTime>
  <Words>521</Words>
  <Application>Microsoft Office PowerPoint</Application>
  <PresentationFormat>Skærmshow (16:9)</PresentationFormat>
  <Paragraphs>75</Paragraphs>
  <Slides>12</Slides>
  <Notes>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Diastitler</vt:lpstr>
      </vt:variant>
      <vt:variant>
        <vt:i4>12</vt:i4>
      </vt:variant>
    </vt:vector>
  </HeadingPairs>
  <TitlesOfParts>
    <vt:vector size="13" baseType="lpstr">
      <vt:lpstr>SD Consortium</vt:lpstr>
      <vt:lpstr>What is a good collective agreement?</vt:lpstr>
      <vt:lpstr>Collective bargaining</vt:lpstr>
      <vt:lpstr>ILO on the purpose of collective agreements</vt:lpstr>
      <vt:lpstr>Not just the negotiations </vt:lpstr>
      <vt:lpstr>The defining principle</vt:lpstr>
      <vt:lpstr>Basic procedural questions</vt:lpstr>
      <vt:lpstr>Mandate</vt:lpstr>
      <vt:lpstr>Content</vt:lpstr>
      <vt:lpstr>One agreement or several</vt:lpstr>
      <vt:lpstr>Principles for form</vt:lpstr>
      <vt:lpstr>Principles for transparency</vt:lpstr>
      <vt:lpstr>Bargaining in good faith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is a good collective agreement?</dc:title>
  <dc:creator>Jens Bundvad</dc:creator>
  <cp:lastModifiedBy>Jens Bundvad</cp:lastModifiedBy>
  <cp:revision>31</cp:revision>
  <dcterms:created xsi:type="dcterms:W3CDTF">2019-08-07T22:55:22Z</dcterms:created>
  <dcterms:modified xsi:type="dcterms:W3CDTF">2019-08-31T19:00:41Z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0x01010007270EE79A760F45A45B3BED0EC22C2C</vt:lpwstr>
  </property>
</Properties>
</file>