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15.xml" ContentType="application/vnd.openxmlformats-officedocument.presentationml.slide+xml"/>
  <Override PartName="/ppt/slides/slide18.xml" ContentType="application/vnd.openxmlformats-officedocument.presentationml.slide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7" r:id="rId4"/>
    <p:sldId id="261" r:id="rId5"/>
    <p:sldId id="260" r:id="rId6"/>
    <p:sldId id="258" r:id="rId7"/>
    <p:sldId id="259" r:id="rId8"/>
    <p:sldId id="262" r:id="rId9"/>
    <p:sldId id="263" r:id="rId10"/>
    <p:sldId id="264" r:id="rId11"/>
    <p:sldId id="269" r:id="rId12"/>
    <p:sldId id="270" r:id="rId13"/>
    <p:sldId id="265" r:id="rId14"/>
    <p:sldId id="272" r:id="rId15"/>
    <p:sldId id="279" r:id="rId16"/>
    <p:sldId id="281" r:id="rId17"/>
    <p:sldId id="280" r:id="rId18"/>
    <p:sldId id="271" r:id="rId19"/>
    <p:sldId id="277" r:id="rId20"/>
    <p:sldId id="278" r:id="rId21"/>
    <p:sldId id="282" r:id="rId22"/>
    <p:sldId id="273" r:id="rId23"/>
    <p:sldId id="276" r:id="rId24"/>
    <p:sldId id="274" r:id="rId25"/>
    <p:sldId id="283" r:id="rId26"/>
    <p:sldId id="284" r:id="rId27"/>
    <p:sldId id="285" r:id="rId28"/>
  </p:sldIdLst>
  <p:sldSz cx="9144000" cy="5143500" type="screen16x9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58" d="100"/>
          <a:sy n="158" d="100"/>
        </p:scale>
        <p:origin x="-58" y="-8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3AC9E-074E-4B25-8165-4441888DCF8B}" type="datetimeFigureOut">
              <a:rPr lang="da-DK" smtClean="0"/>
              <a:pPr/>
              <a:t>15-09-2019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C9D95-D684-44B7-8D32-BDF69D512045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1" name="Rektangel 10"/>
          <p:cNvSpPr/>
          <p:nvPr/>
        </p:nvSpPr>
        <p:spPr>
          <a:xfrm>
            <a:off x="-71470" y="0"/>
            <a:ext cx="9286940" cy="5214956"/>
          </a:xfrm>
          <a:prstGeom prst="rect">
            <a:avLst/>
          </a:prstGeom>
          <a:solidFill>
            <a:srgbClr val="008C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grpSp>
        <p:nvGrpSpPr>
          <p:cNvPr id="7" name="Gruppe 14"/>
          <p:cNvGrpSpPr/>
          <p:nvPr/>
        </p:nvGrpSpPr>
        <p:grpSpPr>
          <a:xfrm>
            <a:off x="3643307" y="4214824"/>
            <a:ext cx="1857387" cy="428610"/>
            <a:chOff x="142845" y="1"/>
            <a:chExt cx="1857387" cy="428610"/>
          </a:xfrm>
        </p:grpSpPr>
        <p:pic>
          <p:nvPicPr>
            <p:cNvPr id="12" name="Picture 2" descr="F:\Dropbox\JB - LO-FTF\Activity Concept Catalogue\Design elements\#F-Cyan 2000x2000.png"/>
            <p:cNvPicPr>
              <a:picLocks noChangeAspect="1" noChangeArrowheads="1"/>
            </p:cNvPicPr>
            <p:nvPr userDrawn="1"/>
          </p:nvPicPr>
          <p:blipFill>
            <a:blip r:embed="rId2"/>
            <a:srcRect l="8534" t="17067" r="8976" b="18931"/>
            <a:stretch>
              <a:fillRect/>
            </a:stretch>
          </p:blipFill>
          <p:spPr bwMode="auto">
            <a:xfrm>
              <a:off x="1571604" y="71420"/>
              <a:ext cx="428628" cy="332556"/>
            </a:xfrm>
            <a:prstGeom prst="rect">
              <a:avLst/>
            </a:prstGeom>
            <a:noFill/>
          </p:spPr>
        </p:pic>
        <p:pic>
          <p:nvPicPr>
            <p:cNvPr id="13" name="Picture 3" descr="F:\Dropbox\JB - LO-FTF\Activity Concept Catalogue\Design elements\DI-Cyan 2000x2000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 l="7018" t="26669" r="7360" b="27011"/>
            <a:stretch>
              <a:fillRect/>
            </a:stretch>
          </p:blipFill>
          <p:spPr bwMode="auto">
            <a:xfrm>
              <a:off x="785786" y="71420"/>
              <a:ext cx="571504" cy="309174"/>
            </a:xfrm>
            <a:prstGeom prst="rect">
              <a:avLst/>
            </a:prstGeom>
            <a:noFill/>
          </p:spPr>
        </p:pic>
        <p:pic>
          <p:nvPicPr>
            <p:cNvPr id="14" name="Picture 4" descr="F:\Dropbox\JB - LO-FTF\Activity Concept Catalogue\Design elements\DTDF Cyan.png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2845" y="1"/>
              <a:ext cx="428610" cy="42861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3AC9E-074E-4B25-8165-4441888DCF8B}" type="datetimeFigureOut">
              <a:rPr lang="da-DK" smtClean="0"/>
              <a:pPr/>
              <a:t>15-09-2019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C9D95-D684-44B7-8D32-BDF69D512045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611998"/>
            <a:ext cx="2057400" cy="4388644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611998"/>
            <a:ext cx="6019800" cy="4388644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3AC9E-074E-4B25-8165-4441888DCF8B}" type="datetimeFigureOut">
              <a:rPr lang="da-DK" smtClean="0"/>
              <a:pPr/>
              <a:t>15-09-2019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C9D95-D684-44B7-8D32-BDF69D512045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3AC9E-074E-4B25-8165-4441888DCF8B}" type="datetimeFigureOut">
              <a:rPr lang="da-DK" smtClean="0"/>
              <a:pPr/>
              <a:t>15-09-2019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C9D95-D684-44B7-8D32-BDF69D512045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3AC9E-074E-4B25-8165-4441888DCF8B}" type="datetimeFigureOut">
              <a:rPr lang="da-DK" smtClean="0"/>
              <a:pPr/>
              <a:t>15-09-2019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C9D95-D684-44B7-8D32-BDF69D512045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Rektangel 6"/>
          <p:cNvSpPr/>
          <p:nvPr userDrawn="1"/>
        </p:nvSpPr>
        <p:spPr>
          <a:xfrm>
            <a:off x="-71470" y="0"/>
            <a:ext cx="9358378" cy="5214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>
              <a:solidFill>
                <a:srgbClr val="008CD7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>
                <a:solidFill>
                  <a:srgbClr val="00598A"/>
                </a:solidFill>
              </a:defRPr>
            </a:lvl1pPr>
          </a:lstStyle>
          <a:p>
            <a:r>
              <a:rPr lang="da-DK" smtClean="0"/>
              <a:t>Klik for at redigere titeltypografi i masteren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8CD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534732"/>
            <a:ext cx="4038600" cy="339447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534732"/>
            <a:ext cx="4038600" cy="339447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3AC9E-074E-4B25-8165-4441888DCF8B}" type="datetimeFigureOut">
              <a:rPr lang="da-DK" smtClean="0"/>
              <a:pPr/>
              <a:t>15-09-2019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C9D95-D684-44B7-8D32-BDF69D512045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485917"/>
            <a:ext cx="4040188" cy="47982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1965738"/>
            <a:ext cx="4040188" cy="296346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6" y="1485917"/>
            <a:ext cx="4041775" cy="47982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6" y="1965738"/>
            <a:ext cx="4041775" cy="296346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3AC9E-074E-4B25-8165-4441888DCF8B}" type="datetimeFigureOut">
              <a:rPr lang="da-DK" smtClean="0"/>
              <a:pPr/>
              <a:t>15-09-2019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C9D95-D684-44B7-8D32-BDF69D512045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3AC9E-074E-4B25-8165-4441888DCF8B}" type="datetimeFigureOut">
              <a:rPr lang="da-DK" smtClean="0"/>
              <a:pPr/>
              <a:t>15-09-2019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C9D95-D684-44B7-8D32-BDF69D512045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3AC9E-074E-4B25-8165-4441888DCF8B}" type="datetimeFigureOut">
              <a:rPr lang="da-DK" smtClean="0"/>
              <a:pPr/>
              <a:t>15-09-2019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C9D95-D684-44B7-8D32-BDF69D512045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610806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61080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1" y="1482345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3AC9E-074E-4B25-8165-4441888DCF8B}" type="datetimeFigureOut">
              <a:rPr lang="da-DK" smtClean="0"/>
              <a:pPr/>
              <a:t>15-09-2019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C9D95-D684-44B7-8D32-BDF69D512045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3900504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75963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 smtClean="0"/>
              <a:t>Klik på ikonet for at tilføje et billede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432555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3AC9E-074E-4B25-8165-4441888DCF8B}" type="datetimeFigureOut">
              <a:rPr lang="da-DK" smtClean="0"/>
              <a:pPr/>
              <a:t>15-09-2019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C9D95-D684-44B7-8D32-BDF69D512045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28596" y="571486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a-DK" dirty="0" smtClean="0"/>
              <a:t>Klik for at redigere titeltypografi i masteren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28596" y="1534732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dirty="0" smtClean="0"/>
              <a:t>Klik for at redigere typografi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7" name="Rektangel 6"/>
          <p:cNvSpPr/>
          <p:nvPr/>
        </p:nvSpPr>
        <p:spPr>
          <a:xfrm>
            <a:off x="0" y="0"/>
            <a:ext cx="9144000" cy="571486"/>
          </a:xfrm>
          <a:prstGeom prst="rect">
            <a:avLst/>
          </a:prstGeom>
          <a:gradFill>
            <a:gsLst>
              <a:gs pos="0">
                <a:srgbClr val="008CD7"/>
              </a:gs>
              <a:gs pos="39999">
                <a:srgbClr val="008CD7"/>
              </a:gs>
              <a:gs pos="70000">
                <a:srgbClr val="008CD7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8" name="Picture 2" descr="F:\Dropbox\JB - LO-FTF\Activity Concept Catalogue\Design elements\#F-Cyan 2000x2000.png"/>
          <p:cNvPicPr>
            <a:picLocks noChangeAspect="1" noChangeArrowheads="1"/>
          </p:cNvPicPr>
          <p:nvPr/>
        </p:nvPicPr>
        <p:blipFill>
          <a:blip r:embed="rId13"/>
          <a:srcRect l="8534" t="17067" r="8976" b="18931"/>
          <a:stretch>
            <a:fillRect/>
          </a:stretch>
        </p:blipFill>
        <p:spPr bwMode="auto">
          <a:xfrm>
            <a:off x="1571604" y="71420"/>
            <a:ext cx="428628" cy="332556"/>
          </a:xfrm>
          <a:prstGeom prst="rect">
            <a:avLst/>
          </a:prstGeom>
          <a:noFill/>
        </p:spPr>
      </p:pic>
      <p:pic>
        <p:nvPicPr>
          <p:cNvPr id="9" name="Picture 3" descr="F:\Dropbox\JB - LO-FTF\Activity Concept Catalogue\Design elements\DI-Cyan 2000x2000.png"/>
          <p:cNvPicPr>
            <a:picLocks noChangeAspect="1" noChangeArrowheads="1"/>
          </p:cNvPicPr>
          <p:nvPr/>
        </p:nvPicPr>
        <p:blipFill>
          <a:blip r:embed="rId14" cstate="print"/>
          <a:srcRect l="7018" t="26669" r="7360" b="27011"/>
          <a:stretch>
            <a:fillRect/>
          </a:stretch>
        </p:blipFill>
        <p:spPr bwMode="auto">
          <a:xfrm>
            <a:off x="785786" y="71420"/>
            <a:ext cx="571504" cy="309174"/>
          </a:xfrm>
          <a:prstGeom prst="rect">
            <a:avLst/>
          </a:prstGeom>
          <a:noFill/>
        </p:spPr>
      </p:pic>
      <p:pic>
        <p:nvPicPr>
          <p:cNvPr id="10" name="Picture 4" descr="F:\Dropbox\JB - LO-FTF\Activity Concept Catalogue\Design elements\DTDF Cyan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42845" y="1"/>
            <a:ext cx="428610" cy="428610"/>
          </a:xfrm>
          <a:prstGeom prst="rect">
            <a:avLst/>
          </a:prstGeom>
          <a:noFill/>
        </p:spPr>
      </p:pic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8358214" y="142858"/>
            <a:ext cx="704840" cy="2143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167C9D95-D684-44B7-8D32-BDF69D512045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2357422" y="142858"/>
            <a:ext cx="4214842" cy="2143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643702" y="154748"/>
            <a:ext cx="1643074" cy="2024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CFB3AC9E-074E-4B25-8165-4441888DCF8B}" type="datetimeFigureOut">
              <a:rPr lang="da-DK" smtClean="0"/>
              <a:pPr/>
              <a:t>15-09-2019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Climate</a:t>
            </a:r>
            <a:r>
              <a:rPr lang="da-DK" dirty="0" smtClean="0"/>
              <a:t> </a:t>
            </a:r>
            <a:r>
              <a:rPr lang="da-DK" dirty="0" err="1" smtClean="0"/>
              <a:t>change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Dropbox\JB - LO-FTF\Activity Concept Catalogue\Billeder\Pixabay\hurricane-matthew-1769040_1920PAul Brennan-Pixaba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514491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00332" y="428610"/>
            <a:ext cx="6143668" cy="857250"/>
          </a:xfrm>
        </p:spPr>
        <p:txBody>
          <a:bodyPr/>
          <a:lstStyle/>
          <a:p>
            <a:r>
              <a:rPr lang="da-DK" dirty="0" smtClean="0">
                <a:solidFill>
                  <a:schemeClr val="bg1"/>
                </a:solidFill>
              </a:rPr>
              <a:t>Copenhagen and </a:t>
            </a:r>
            <a:r>
              <a:rPr lang="da-DK" dirty="0" err="1" smtClean="0">
                <a:solidFill>
                  <a:schemeClr val="bg1"/>
                </a:solidFill>
              </a:rPr>
              <a:t>Dar-es</a:t>
            </a:r>
            <a:r>
              <a:rPr lang="da-DK" dirty="0" smtClean="0">
                <a:solidFill>
                  <a:schemeClr val="bg1"/>
                </a:solidFill>
              </a:rPr>
              <a:t> Salaam</a:t>
            </a:r>
            <a:br>
              <a:rPr lang="da-DK" dirty="0" smtClean="0">
                <a:solidFill>
                  <a:schemeClr val="bg1"/>
                </a:solidFill>
              </a:rPr>
            </a:br>
            <a:r>
              <a:rPr lang="da-DK" dirty="0" smtClean="0">
                <a:solidFill>
                  <a:schemeClr val="bg1"/>
                </a:solidFill>
              </a:rPr>
              <a:t> </a:t>
            </a:r>
            <a:r>
              <a:rPr lang="da-DK" dirty="0" err="1" smtClean="0">
                <a:solidFill>
                  <a:schemeClr val="bg1"/>
                </a:solidFill>
              </a:rPr>
              <a:t>are</a:t>
            </a:r>
            <a:r>
              <a:rPr lang="da-DK" dirty="0" smtClean="0">
                <a:solidFill>
                  <a:schemeClr val="bg1"/>
                </a:solidFill>
              </a:rPr>
              <a:t> </a:t>
            </a:r>
            <a:r>
              <a:rPr lang="da-DK" dirty="0" err="1" smtClean="0">
                <a:solidFill>
                  <a:schemeClr val="bg1"/>
                </a:solidFill>
              </a:rPr>
              <a:t>both</a:t>
            </a:r>
            <a:r>
              <a:rPr lang="da-DK" dirty="0" smtClean="0">
                <a:solidFill>
                  <a:schemeClr val="bg1"/>
                </a:solidFill>
              </a:rPr>
              <a:t> </a:t>
            </a:r>
            <a:r>
              <a:rPr lang="da-DK" dirty="0" err="1" smtClean="0">
                <a:solidFill>
                  <a:schemeClr val="bg1"/>
                </a:solidFill>
              </a:rPr>
              <a:t>exposed</a:t>
            </a:r>
            <a:r>
              <a:rPr lang="da-DK" dirty="0" smtClean="0">
                <a:solidFill>
                  <a:schemeClr val="bg1"/>
                </a:solidFill>
              </a:rPr>
              <a:t> to </a:t>
            </a:r>
            <a:br>
              <a:rPr lang="da-DK" dirty="0" smtClean="0">
                <a:solidFill>
                  <a:schemeClr val="bg1"/>
                </a:solidFill>
              </a:rPr>
            </a:br>
            <a:r>
              <a:rPr lang="da-DK" dirty="0" err="1" smtClean="0">
                <a:solidFill>
                  <a:schemeClr val="bg1"/>
                </a:solidFill>
              </a:rPr>
              <a:t>rising</a:t>
            </a:r>
            <a:r>
              <a:rPr lang="da-DK" dirty="0" smtClean="0">
                <a:solidFill>
                  <a:schemeClr val="bg1"/>
                </a:solidFill>
              </a:rPr>
              <a:t> </a:t>
            </a:r>
            <a:r>
              <a:rPr lang="da-DK" dirty="0" err="1" smtClean="0">
                <a:solidFill>
                  <a:schemeClr val="bg1"/>
                </a:solidFill>
              </a:rPr>
              <a:t>sea</a:t>
            </a:r>
            <a:r>
              <a:rPr lang="da-DK" dirty="0" smtClean="0">
                <a:solidFill>
                  <a:schemeClr val="bg1"/>
                </a:solidFill>
              </a:rPr>
              <a:t> </a:t>
            </a:r>
            <a:r>
              <a:rPr lang="da-DK" dirty="0" err="1" smtClean="0">
                <a:solidFill>
                  <a:schemeClr val="bg1"/>
                </a:solidFill>
              </a:rPr>
              <a:t>levels</a:t>
            </a:r>
            <a:r>
              <a:rPr lang="da-DK" dirty="0" smtClean="0">
                <a:solidFill>
                  <a:schemeClr val="bg1"/>
                </a:solidFill>
              </a:rPr>
              <a:t> and storms</a:t>
            </a:r>
            <a:endParaRPr lang="da-DK" dirty="0"/>
          </a:p>
        </p:txBody>
      </p:sp>
      <p:sp>
        <p:nvSpPr>
          <p:cNvPr id="4" name="Tekstboks 3"/>
          <p:cNvSpPr txBox="1"/>
          <p:nvPr/>
        </p:nvSpPr>
        <p:spPr>
          <a:xfrm>
            <a:off x="7500958" y="4857766"/>
            <a:ext cx="143981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700" dirty="0" smtClean="0">
                <a:solidFill>
                  <a:schemeClr val="bg1"/>
                </a:solidFill>
              </a:rPr>
              <a:t>Pictures Paul Brennan, </a:t>
            </a:r>
            <a:r>
              <a:rPr lang="da-DK" sz="700" dirty="0" err="1" smtClean="0">
                <a:solidFill>
                  <a:schemeClr val="bg1"/>
                </a:solidFill>
              </a:rPr>
              <a:t>Pixabay</a:t>
            </a:r>
            <a:endParaRPr lang="da-DK" sz="7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Two</a:t>
            </a:r>
            <a:r>
              <a:rPr lang="da-DK" dirty="0" smtClean="0"/>
              <a:t> </a:t>
            </a:r>
            <a:r>
              <a:rPr lang="da-DK" dirty="0" err="1" smtClean="0"/>
              <a:t>aspects</a:t>
            </a:r>
            <a:r>
              <a:rPr lang="da-DK" dirty="0" smtClean="0"/>
              <a:t> of </a:t>
            </a:r>
            <a:r>
              <a:rPr lang="da-DK" dirty="0" err="1" smtClean="0"/>
              <a:t>climate</a:t>
            </a:r>
            <a:r>
              <a:rPr lang="da-DK" dirty="0" smtClean="0"/>
              <a:t> </a:t>
            </a:r>
            <a:r>
              <a:rPr lang="da-DK" dirty="0" err="1" smtClean="0"/>
              <a:t>change</a:t>
            </a:r>
            <a:r>
              <a:rPr lang="da-DK" dirty="0" smtClean="0"/>
              <a:t> </a:t>
            </a:r>
            <a:r>
              <a:rPr lang="da-DK" dirty="0" err="1" smtClean="0"/>
              <a:t>policies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Mitigation</a:t>
            </a:r>
            <a:endParaRPr lang="da-DK" dirty="0" smtClean="0"/>
          </a:p>
          <a:p>
            <a:pPr lvl="1"/>
            <a:r>
              <a:rPr lang="da-DK" dirty="0" err="1" smtClean="0"/>
              <a:t>Reduce</a:t>
            </a:r>
            <a:r>
              <a:rPr lang="da-DK" dirty="0" smtClean="0"/>
              <a:t> </a:t>
            </a:r>
            <a:r>
              <a:rPr lang="da-DK" dirty="0" err="1" smtClean="0"/>
              <a:t>greenhouse</a:t>
            </a:r>
            <a:r>
              <a:rPr lang="da-DK" dirty="0" smtClean="0"/>
              <a:t> gas emissions as </a:t>
            </a:r>
            <a:r>
              <a:rPr lang="da-DK" dirty="0" err="1" smtClean="0"/>
              <a:t>much</a:t>
            </a:r>
            <a:r>
              <a:rPr lang="da-DK" dirty="0" smtClean="0"/>
              <a:t> as </a:t>
            </a:r>
            <a:r>
              <a:rPr lang="da-DK" dirty="0" err="1" smtClean="0"/>
              <a:t>possible</a:t>
            </a:r>
            <a:endParaRPr lang="da-DK" dirty="0" smtClean="0"/>
          </a:p>
          <a:p>
            <a:r>
              <a:rPr lang="da-DK" dirty="0" smtClean="0"/>
              <a:t>Adaptation</a:t>
            </a:r>
          </a:p>
          <a:p>
            <a:pPr lvl="1"/>
            <a:r>
              <a:rPr lang="da-DK" dirty="0" err="1" smtClean="0"/>
              <a:t>Change</a:t>
            </a:r>
            <a:r>
              <a:rPr lang="da-DK" dirty="0" smtClean="0"/>
              <a:t> society to </a:t>
            </a:r>
            <a:r>
              <a:rPr lang="da-DK" dirty="0" err="1" smtClean="0"/>
              <a:t>respond</a:t>
            </a:r>
            <a:r>
              <a:rPr lang="da-DK" dirty="0" smtClean="0"/>
              <a:t> to </a:t>
            </a:r>
            <a:r>
              <a:rPr lang="da-DK" dirty="0" err="1" smtClean="0"/>
              <a:t>effects</a:t>
            </a:r>
            <a:r>
              <a:rPr lang="da-DK" dirty="0" smtClean="0"/>
              <a:t> of </a:t>
            </a:r>
            <a:r>
              <a:rPr lang="da-DK" dirty="0" err="1" smtClean="0"/>
              <a:t>climate</a:t>
            </a:r>
            <a:r>
              <a:rPr lang="da-DK" dirty="0" smtClean="0"/>
              <a:t> </a:t>
            </a:r>
            <a:r>
              <a:rPr lang="da-DK" dirty="0" err="1" smtClean="0"/>
              <a:t>change</a:t>
            </a:r>
            <a:endParaRPr lang="da-DK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Mitigation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a-DK" dirty="0" err="1" smtClean="0"/>
              <a:t>Caps</a:t>
            </a:r>
            <a:r>
              <a:rPr lang="da-DK" dirty="0" smtClean="0"/>
              <a:t> </a:t>
            </a:r>
            <a:r>
              <a:rPr lang="da-DK" dirty="0" err="1" smtClean="0"/>
              <a:t>on</a:t>
            </a:r>
            <a:r>
              <a:rPr lang="da-DK" dirty="0" smtClean="0"/>
              <a:t> </a:t>
            </a:r>
            <a:r>
              <a:rPr lang="da-DK" dirty="0" err="1" smtClean="0"/>
              <a:t>greenhouse</a:t>
            </a:r>
            <a:r>
              <a:rPr lang="da-DK" dirty="0" smtClean="0"/>
              <a:t> gas emissions</a:t>
            </a:r>
          </a:p>
          <a:p>
            <a:r>
              <a:rPr lang="da-DK" dirty="0" smtClean="0"/>
              <a:t>Emission </a:t>
            </a:r>
            <a:r>
              <a:rPr lang="da-DK" dirty="0" err="1" smtClean="0"/>
              <a:t>trading</a:t>
            </a:r>
            <a:endParaRPr lang="da-DK" dirty="0" smtClean="0"/>
          </a:p>
          <a:p>
            <a:r>
              <a:rPr lang="da-DK" dirty="0" err="1" smtClean="0"/>
              <a:t>Taxes</a:t>
            </a:r>
            <a:r>
              <a:rPr lang="da-DK" dirty="0" smtClean="0"/>
              <a:t> </a:t>
            </a:r>
            <a:r>
              <a:rPr lang="da-DK" dirty="0" err="1" smtClean="0"/>
              <a:t>on</a:t>
            </a:r>
            <a:r>
              <a:rPr lang="da-DK" dirty="0" smtClean="0"/>
              <a:t> fossil </a:t>
            </a:r>
            <a:r>
              <a:rPr lang="da-DK" dirty="0" err="1" smtClean="0"/>
              <a:t>fuel</a:t>
            </a:r>
            <a:r>
              <a:rPr lang="da-DK" dirty="0" smtClean="0"/>
              <a:t> </a:t>
            </a:r>
            <a:r>
              <a:rPr lang="da-DK" dirty="0" err="1" smtClean="0"/>
              <a:t>use</a:t>
            </a:r>
            <a:endParaRPr lang="da-DK" dirty="0" smtClean="0"/>
          </a:p>
          <a:p>
            <a:r>
              <a:rPr lang="da-DK" dirty="0" smtClean="0"/>
              <a:t>Public </a:t>
            </a:r>
            <a:r>
              <a:rPr lang="da-DK" dirty="0" err="1" smtClean="0"/>
              <a:t>procurement</a:t>
            </a:r>
            <a:r>
              <a:rPr lang="da-DK" dirty="0" smtClean="0"/>
              <a:t> </a:t>
            </a:r>
            <a:r>
              <a:rPr lang="da-DK" dirty="0" err="1" smtClean="0"/>
              <a:t>policies</a:t>
            </a:r>
            <a:endParaRPr lang="da-DK" dirty="0" smtClean="0"/>
          </a:p>
          <a:p>
            <a:r>
              <a:rPr lang="da-DK" dirty="0" err="1" smtClean="0"/>
              <a:t>Voluntary</a:t>
            </a:r>
            <a:r>
              <a:rPr lang="da-DK" dirty="0" smtClean="0"/>
              <a:t> </a:t>
            </a:r>
            <a:r>
              <a:rPr lang="da-DK" dirty="0" err="1" smtClean="0"/>
              <a:t>reduction</a:t>
            </a:r>
            <a:r>
              <a:rPr lang="da-DK" dirty="0" smtClean="0"/>
              <a:t> agreements </a:t>
            </a:r>
            <a:r>
              <a:rPr lang="da-DK" dirty="0" err="1" smtClean="0"/>
              <a:t>between</a:t>
            </a:r>
            <a:r>
              <a:rPr lang="da-DK" dirty="0" smtClean="0"/>
              <a:t> organisations of </a:t>
            </a:r>
            <a:r>
              <a:rPr lang="da-DK" dirty="0" err="1" smtClean="0"/>
              <a:t>industries</a:t>
            </a:r>
            <a:r>
              <a:rPr lang="da-DK" dirty="0" smtClean="0"/>
              <a:t> and </a:t>
            </a:r>
            <a:r>
              <a:rPr lang="da-DK" dirty="0" err="1" smtClean="0"/>
              <a:t>govenments</a:t>
            </a:r>
            <a:endParaRPr lang="da-DK" dirty="0" smtClean="0"/>
          </a:p>
          <a:p>
            <a:r>
              <a:rPr lang="en-US" dirty="0" smtClean="0"/>
              <a:t>Mainstreaming climate change into development planning</a:t>
            </a:r>
          </a:p>
          <a:p>
            <a:r>
              <a:rPr lang="da-DK" dirty="0" err="1" smtClean="0"/>
              <a:t>Capacity</a:t>
            </a:r>
            <a:r>
              <a:rPr lang="da-DK" dirty="0" smtClean="0"/>
              <a:t> </a:t>
            </a:r>
            <a:r>
              <a:rPr lang="da-DK" dirty="0" err="1" smtClean="0"/>
              <a:t>building</a:t>
            </a:r>
            <a:r>
              <a:rPr lang="da-DK" dirty="0" smtClean="0"/>
              <a:t> in all </a:t>
            </a:r>
            <a:r>
              <a:rPr lang="da-DK" dirty="0" err="1" smtClean="0"/>
              <a:t>sectors</a:t>
            </a:r>
            <a:r>
              <a:rPr lang="da-DK" dirty="0" smtClean="0"/>
              <a:t> of society</a:t>
            </a:r>
          </a:p>
          <a:p>
            <a:r>
              <a:rPr lang="da-DK" dirty="0" err="1" smtClean="0"/>
              <a:t>Inclusion</a:t>
            </a:r>
            <a:r>
              <a:rPr lang="da-DK" dirty="0" smtClean="0"/>
              <a:t> of social and </a:t>
            </a:r>
            <a:r>
              <a:rPr lang="da-DK" dirty="0" err="1" smtClean="0"/>
              <a:t>other</a:t>
            </a:r>
            <a:r>
              <a:rPr lang="da-DK" dirty="0" smtClean="0"/>
              <a:t> partners in </a:t>
            </a:r>
            <a:r>
              <a:rPr lang="da-DK" dirty="0" err="1" smtClean="0"/>
              <a:t>governance</a:t>
            </a:r>
            <a:endParaRPr lang="da-DK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Development</a:t>
            </a:r>
            <a:r>
              <a:rPr lang="da-DK" dirty="0" smtClean="0"/>
              <a:t> </a:t>
            </a:r>
            <a:r>
              <a:rPr lang="da-DK" dirty="0" err="1" smtClean="0"/>
              <a:t>countries</a:t>
            </a:r>
            <a:r>
              <a:rPr lang="da-DK" dirty="0" smtClean="0"/>
              <a:t>’ </a:t>
            </a:r>
            <a:r>
              <a:rPr lang="da-DK" dirty="0" err="1" smtClean="0"/>
              <a:t>mitigation</a:t>
            </a:r>
            <a:r>
              <a:rPr lang="da-DK" dirty="0" smtClean="0"/>
              <a:t> </a:t>
            </a:r>
            <a:r>
              <a:rPr lang="da-DK" dirty="0" err="1" smtClean="0"/>
              <a:t>policies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Developing countries may not mitigate climate change measures as strongly as developed countries</a:t>
            </a:r>
          </a:p>
          <a:p>
            <a:r>
              <a:rPr lang="en-US" dirty="0" smtClean="0"/>
              <a:t>Lack of financial resources, adequate &amp; efficient technology, effective institutions  </a:t>
            </a:r>
          </a:p>
          <a:p>
            <a:r>
              <a:rPr lang="en-US" dirty="0" smtClean="0"/>
              <a:t>Economical development leads to higher consumption of energy + GHG emissions</a:t>
            </a:r>
          </a:p>
          <a:p>
            <a:r>
              <a:rPr lang="en-US" dirty="0" smtClean="0"/>
              <a:t>But there are exceptions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Dropbox\JB - LO-FTF\Activity Concept Catalogue\Billeder\Pixabay\nicaragua-80756_1920-12019-Pixabay.jpg"/>
          <p:cNvPicPr>
            <a:picLocks noChangeAspect="1" noChangeArrowheads="1"/>
          </p:cNvPicPr>
          <p:nvPr/>
        </p:nvPicPr>
        <p:blipFill>
          <a:blip r:embed="rId2"/>
          <a:srcRect t="9748" b="6140"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1472" y="3929072"/>
            <a:ext cx="5214974" cy="857250"/>
          </a:xfrm>
        </p:spPr>
        <p:txBody>
          <a:bodyPr/>
          <a:lstStyle/>
          <a:p>
            <a:r>
              <a:rPr lang="da-DK" dirty="0" smtClean="0">
                <a:solidFill>
                  <a:schemeClr val="bg1"/>
                </a:solidFill>
              </a:rPr>
              <a:t>Case: Nicaragua </a:t>
            </a:r>
            <a:r>
              <a:rPr lang="da-DK" dirty="0" err="1" smtClean="0">
                <a:solidFill>
                  <a:schemeClr val="bg1"/>
                </a:solidFill>
              </a:rPr>
              <a:t>Microgrids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7" name="Tekstboks 6"/>
          <p:cNvSpPr txBox="1"/>
          <p:nvPr/>
        </p:nvSpPr>
        <p:spPr>
          <a:xfrm>
            <a:off x="7715272" y="4857766"/>
            <a:ext cx="11673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700" dirty="0" smtClean="0">
                <a:solidFill>
                  <a:schemeClr val="bg1"/>
                </a:solidFill>
              </a:rPr>
              <a:t>Pictures 12019 , </a:t>
            </a:r>
            <a:r>
              <a:rPr lang="da-DK" sz="700" dirty="0" err="1" smtClean="0">
                <a:solidFill>
                  <a:schemeClr val="bg1"/>
                </a:solidFill>
              </a:rPr>
              <a:t>Pixabay</a:t>
            </a:r>
            <a:endParaRPr lang="da-DK" sz="7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Case Nicaragua </a:t>
            </a:r>
            <a:r>
              <a:rPr lang="da-DK" dirty="0" err="1" smtClean="0"/>
              <a:t>Microgrids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/>
              <a:t>The villages of Orinoco and Marshall Point</a:t>
            </a:r>
          </a:p>
          <a:p>
            <a:r>
              <a:rPr lang="en-US" sz="2000" dirty="0" smtClean="0"/>
              <a:t>Off the nation's electric grid</a:t>
            </a:r>
          </a:p>
          <a:p>
            <a:r>
              <a:rPr lang="en-US" sz="2000" dirty="0" smtClean="0"/>
              <a:t>Power from diesel generators</a:t>
            </a:r>
          </a:p>
          <a:p>
            <a:r>
              <a:rPr lang="en-US" sz="2000" dirty="0" smtClean="0"/>
              <a:t>Homes had no electricity meters - homeowners were billed according to the appliances they owned</a:t>
            </a:r>
          </a:p>
          <a:p>
            <a:pPr>
              <a:buNone/>
            </a:pPr>
            <a:r>
              <a:rPr lang="en-US" sz="2000" b="1" dirty="0" smtClean="0"/>
              <a:t>Government installed meters </a:t>
            </a:r>
            <a:endParaRPr lang="en-US" sz="2000" dirty="0" smtClean="0"/>
          </a:p>
          <a:p>
            <a:r>
              <a:rPr lang="en-US" sz="2000" dirty="0" smtClean="0"/>
              <a:t>Energy use dropped by 28 percent</a:t>
            </a:r>
          </a:p>
          <a:p>
            <a:r>
              <a:rPr lang="en-US" sz="2000" dirty="0" smtClean="0"/>
              <a:t>Many people's electric bills dropped</a:t>
            </a:r>
            <a:endParaRPr lang="da-DK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Case Nicaragua </a:t>
            </a:r>
            <a:r>
              <a:rPr lang="da-DK" dirty="0" err="1" smtClean="0"/>
              <a:t>Microgrids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b="1" dirty="0" smtClean="0"/>
              <a:t>Simple energy conservation campaign</a:t>
            </a:r>
          </a:p>
          <a:p>
            <a:r>
              <a:rPr lang="en-US" dirty="0" smtClean="0"/>
              <a:t>Villagers offered two efficient compact fluorescent light bulbs (CFL) in exchange for two incandescent bulbs. </a:t>
            </a:r>
          </a:p>
          <a:p>
            <a:r>
              <a:rPr lang="en-US" dirty="0" smtClean="0"/>
              <a:t>Reduced household energy use by an additional 17 percent, on average. </a:t>
            </a:r>
          </a:p>
          <a:p>
            <a:pPr>
              <a:buNone/>
            </a:pPr>
            <a:r>
              <a:rPr lang="en-US" b="1" dirty="0" smtClean="0"/>
              <a:t>Net result </a:t>
            </a:r>
          </a:p>
          <a:p>
            <a:r>
              <a:rPr lang="en-US" dirty="0" smtClean="0"/>
              <a:t>Less diesel burned</a:t>
            </a:r>
          </a:p>
          <a:p>
            <a:r>
              <a:rPr lang="en-US" dirty="0" smtClean="0"/>
              <a:t>Reduced energy needs allowed generators to be run two extra hours each day, providing longer service to customers</a:t>
            </a:r>
          </a:p>
          <a:p>
            <a:r>
              <a:rPr lang="en-US" dirty="0" smtClean="0"/>
              <a:t>Electricity bills dropped in 37 percent of the households in Orinoco</a:t>
            </a:r>
          </a:p>
          <a:p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Case Nicaragua </a:t>
            </a:r>
            <a:r>
              <a:rPr lang="da-DK" dirty="0" err="1" smtClean="0"/>
              <a:t>Microgrids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 smtClean="0"/>
              <a:t>Microgrids</a:t>
            </a:r>
            <a:r>
              <a:rPr lang="en-US" dirty="0" smtClean="0"/>
              <a:t> like the one in Nicaragua, often powered by diesel generators, are found by the thousands around the world, </a:t>
            </a:r>
          </a:p>
          <a:p>
            <a:r>
              <a:rPr lang="en-US" dirty="0" smtClean="0"/>
              <a:t>Dirty, high emissions, high energy costs and questionable reliability</a:t>
            </a:r>
          </a:p>
          <a:p>
            <a:r>
              <a:rPr lang="en-US" dirty="0" smtClean="0"/>
              <a:t>Targeting these </a:t>
            </a:r>
            <a:r>
              <a:rPr lang="en-US" dirty="0" err="1" smtClean="0"/>
              <a:t>microgrids</a:t>
            </a:r>
            <a:r>
              <a:rPr lang="en-US" dirty="0" smtClean="0"/>
              <a:t> has the potential for improving access to energy services for those communities</a:t>
            </a:r>
          </a:p>
          <a:p>
            <a:r>
              <a:rPr lang="en-US" dirty="0" smtClean="0"/>
              <a:t>Dollars invested in </a:t>
            </a:r>
            <a:r>
              <a:rPr lang="en-US" dirty="0" err="1" smtClean="0"/>
              <a:t>microgrids</a:t>
            </a:r>
            <a:r>
              <a:rPr lang="en-US" dirty="0" smtClean="0"/>
              <a:t> get greater reductions in carbon emissions than investing where the cost of energy is cheaper, such as in the </a:t>
            </a:r>
            <a:r>
              <a:rPr lang="en-US" dirty="0" smtClean="0"/>
              <a:t>cities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Adaptation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Synergies</a:t>
            </a:r>
            <a:r>
              <a:rPr lang="da-DK" dirty="0" smtClean="0"/>
              <a:t> </a:t>
            </a:r>
            <a:r>
              <a:rPr lang="da-DK" dirty="0" err="1" smtClean="0"/>
              <a:t>with</a:t>
            </a:r>
            <a:r>
              <a:rPr lang="da-DK" dirty="0" smtClean="0"/>
              <a:t> </a:t>
            </a:r>
            <a:r>
              <a:rPr lang="da-DK" dirty="0" err="1" smtClean="0"/>
              <a:t>mitigation</a:t>
            </a:r>
            <a:r>
              <a:rPr lang="da-DK" dirty="0" smtClean="0"/>
              <a:t> in land </a:t>
            </a:r>
            <a:r>
              <a:rPr lang="da-DK" dirty="0" err="1" smtClean="0"/>
              <a:t>use</a:t>
            </a:r>
            <a:r>
              <a:rPr lang="da-DK" dirty="0" smtClean="0"/>
              <a:t> </a:t>
            </a:r>
            <a:r>
              <a:rPr lang="da-DK" dirty="0" err="1" smtClean="0"/>
              <a:t>policies</a:t>
            </a:r>
            <a:endParaRPr lang="da-DK" dirty="0" smtClean="0"/>
          </a:p>
          <a:p>
            <a:r>
              <a:rPr lang="da-DK" dirty="0" err="1" smtClean="0"/>
              <a:t>Technological</a:t>
            </a:r>
            <a:r>
              <a:rPr lang="da-DK" dirty="0" smtClean="0"/>
              <a:t> </a:t>
            </a:r>
            <a:r>
              <a:rPr lang="da-DK" dirty="0" err="1" smtClean="0"/>
              <a:t>development</a:t>
            </a:r>
            <a:r>
              <a:rPr lang="da-DK" dirty="0" smtClean="0"/>
              <a:t> (Solar </a:t>
            </a:r>
            <a:r>
              <a:rPr lang="da-DK" dirty="0" err="1" smtClean="0"/>
              <a:t>cells</a:t>
            </a:r>
            <a:r>
              <a:rPr lang="da-DK" dirty="0" smtClean="0"/>
              <a:t>, </a:t>
            </a:r>
            <a:r>
              <a:rPr lang="da-DK" dirty="0" err="1" smtClean="0"/>
              <a:t>windmills</a:t>
            </a:r>
            <a:r>
              <a:rPr lang="da-DK" dirty="0" smtClean="0"/>
              <a:t>, more </a:t>
            </a:r>
            <a:r>
              <a:rPr lang="da-DK" dirty="0" err="1" smtClean="0"/>
              <a:t>effective</a:t>
            </a:r>
            <a:r>
              <a:rPr lang="da-DK" dirty="0" smtClean="0"/>
              <a:t> </a:t>
            </a:r>
            <a:r>
              <a:rPr lang="da-DK" dirty="0" err="1" smtClean="0"/>
              <a:t>use</a:t>
            </a:r>
            <a:r>
              <a:rPr lang="da-DK" dirty="0" smtClean="0"/>
              <a:t> of </a:t>
            </a:r>
            <a:r>
              <a:rPr lang="da-DK" dirty="0" err="1" smtClean="0"/>
              <a:t>energy</a:t>
            </a:r>
            <a:r>
              <a:rPr lang="da-DK" dirty="0" smtClean="0"/>
              <a:t>)</a:t>
            </a:r>
          </a:p>
          <a:p>
            <a:r>
              <a:rPr lang="da-DK" dirty="0" err="1" smtClean="0"/>
              <a:t>Changed</a:t>
            </a:r>
            <a:r>
              <a:rPr lang="da-DK" dirty="0" smtClean="0"/>
              <a:t> transport </a:t>
            </a:r>
            <a:r>
              <a:rPr lang="da-DK" dirty="0" err="1" smtClean="0"/>
              <a:t>patterns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Adaptation policies of developing countries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600" b="1" dirty="0" smtClean="0"/>
              <a:t>Agriculture under pressure</a:t>
            </a:r>
          </a:p>
          <a:p>
            <a:r>
              <a:rPr lang="en-US" sz="1400" dirty="0" smtClean="0"/>
              <a:t>Common areas for action include better drought-tolerant seeds, expanded irrigation systems and improved access to seasonal weather forecasts.</a:t>
            </a:r>
          </a:p>
          <a:p>
            <a:pPr>
              <a:buNone/>
            </a:pPr>
            <a:r>
              <a:rPr lang="en-US" sz="1600" b="1" dirty="0" smtClean="0"/>
              <a:t>Protecting freshwater supplies</a:t>
            </a:r>
          </a:p>
          <a:p>
            <a:r>
              <a:rPr lang="en-US" sz="1400" dirty="0" smtClean="0"/>
              <a:t>Countries with large arid and semi-arid regions want to capture and store available surface and groundwater resources. </a:t>
            </a:r>
          </a:p>
          <a:p>
            <a:r>
              <a:rPr lang="en-US" sz="1400" dirty="0" smtClean="0"/>
              <a:t>In coastal areas, countries are protecting freshwater from saline intrusion and damage to water infrastructure from strong storm surges.</a:t>
            </a:r>
          </a:p>
          <a:p>
            <a:pPr>
              <a:buNone/>
            </a:pPr>
            <a:r>
              <a:rPr lang="en-US" sz="1600" b="1" dirty="0" smtClean="0"/>
              <a:t>Climate impacts on health</a:t>
            </a:r>
          </a:p>
          <a:p>
            <a:r>
              <a:rPr lang="en-US" sz="1400" dirty="0" smtClean="0"/>
              <a:t>Raise awareness in healthcare systems about the risks posed by climate change </a:t>
            </a:r>
          </a:p>
          <a:p>
            <a:r>
              <a:rPr lang="en-US" sz="1400" dirty="0" smtClean="0"/>
              <a:t>Increase the capacity of health care workers to better manage these impacts</a:t>
            </a:r>
          </a:p>
          <a:p>
            <a:r>
              <a:rPr lang="en-US" sz="1400" dirty="0" smtClean="0"/>
              <a:t>Strengthen ability to reduce the incidence of water- and vector-borne diseases like cholera and malaria that could become more prevalent as the climate changes</a:t>
            </a:r>
            <a:endParaRPr lang="da-DK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7170" name="Picture 2" descr="https://videnskab.dk/files/styles/columns_12_12_desktop/public/article_media/ipcc_klimaforandringer_forsinkelse_politik_kudelka_1.jpg?itok=AnS-agje&amp;timestamp=146421917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24"/>
            <a:ext cx="7286676" cy="4372006"/>
          </a:xfrm>
          <a:prstGeom prst="rect">
            <a:avLst/>
          </a:prstGeom>
          <a:noFill/>
        </p:spPr>
      </p:pic>
      <p:sp>
        <p:nvSpPr>
          <p:cNvPr id="7" name="Rektangel 6"/>
          <p:cNvSpPr/>
          <p:nvPr/>
        </p:nvSpPr>
        <p:spPr>
          <a:xfrm>
            <a:off x="7715272" y="4714890"/>
            <a:ext cx="13115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800" dirty="0"/>
              <a:t>Illustration: Jon </a:t>
            </a:r>
            <a:r>
              <a:rPr lang="da-DK" sz="800" dirty="0" err="1"/>
              <a:t>Kudelka</a:t>
            </a:r>
            <a:endParaRPr lang="da-DK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Adaptation policies of developing </a:t>
            </a:r>
            <a:r>
              <a:rPr lang="en-US" dirty="0" smtClean="0"/>
              <a:t>countries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28596" y="1534732"/>
            <a:ext cx="8358246" cy="33944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500" b="1" dirty="0" smtClean="0"/>
              <a:t>Risks posed to the energy sector</a:t>
            </a:r>
          </a:p>
          <a:p>
            <a:r>
              <a:rPr lang="en-US" sz="1400" dirty="0" smtClean="0"/>
              <a:t>Risk of climate change for energy sector if a significant portion is derived from hydropower.</a:t>
            </a:r>
          </a:p>
          <a:p>
            <a:r>
              <a:rPr lang="en-US" sz="1400" dirty="0" smtClean="0"/>
              <a:t>Need to diversify energy systems, such as by expanding geothermal, solar and biogas production </a:t>
            </a:r>
          </a:p>
          <a:p>
            <a:r>
              <a:rPr lang="en-US" sz="1400" dirty="0" smtClean="0"/>
              <a:t>Improve energy efficiency and expand the adoption of efficient technologies.</a:t>
            </a:r>
          </a:p>
          <a:p>
            <a:pPr>
              <a:buNone/>
            </a:pPr>
            <a:r>
              <a:rPr lang="en-US" sz="1500" b="1" dirty="0" smtClean="0"/>
              <a:t>Fisheries and local livelihoods</a:t>
            </a:r>
          </a:p>
          <a:p>
            <a:r>
              <a:rPr lang="en-US" sz="1400" dirty="0" smtClean="0"/>
              <a:t>Fisheries (marine, freshwater or aquaculture) have great importance local livelihoods and diets. </a:t>
            </a:r>
          </a:p>
          <a:p>
            <a:r>
              <a:rPr lang="en-US" sz="1400" dirty="0" smtClean="0"/>
              <a:t>Countries with marine fisheries are interested in improving fish management and promoting sustainable fish farming. </a:t>
            </a:r>
          </a:p>
          <a:p>
            <a:r>
              <a:rPr lang="en-US" sz="1400" dirty="0" smtClean="0"/>
              <a:t>Countries with inland fresh water fisheries are focused on promoting integrated fish management and increasing aquaculture production.</a:t>
            </a:r>
          </a:p>
          <a:p>
            <a:pPr>
              <a:buNone/>
            </a:pPr>
            <a:r>
              <a:rPr lang="en-US" sz="1500" b="1" dirty="0" smtClean="0"/>
              <a:t>Reducing risks from extreme weather</a:t>
            </a:r>
          </a:p>
          <a:p>
            <a:r>
              <a:rPr lang="en-US" sz="1400" dirty="0" smtClean="0"/>
              <a:t>Disaster risk reduction and the capacity of countries to cope with extreme weather events</a:t>
            </a:r>
          </a:p>
          <a:p>
            <a:r>
              <a:rPr lang="en-US" sz="1400" dirty="0" smtClean="0"/>
              <a:t>Strengthening their hydro-meteorological institutions to prepare climate forecasts and projections and improving early warning and disaster risk management systems.</a:t>
            </a:r>
            <a:endParaRPr lang="da-DK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3074" name="Picture 2" descr="F:\Dropbox\JB - LO-FTF\Activity Concept Catalogue\Billeder\Pixabay\rain-2085065_1920-ArekSocha Pixabay.jpg"/>
          <p:cNvPicPr>
            <a:picLocks noChangeAspect="1" noChangeArrowheads="1"/>
          </p:cNvPicPr>
          <p:nvPr/>
        </p:nvPicPr>
        <p:blipFill>
          <a:blip r:embed="rId2"/>
          <a:srcRect t="3919" b="1170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43438" y="4071948"/>
            <a:ext cx="4357718" cy="857250"/>
          </a:xfrm>
        </p:spPr>
        <p:txBody>
          <a:bodyPr/>
          <a:lstStyle/>
          <a:p>
            <a:r>
              <a:rPr lang="da-DK" dirty="0" smtClean="0">
                <a:solidFill>
                  <a:schemeClr val="bg1"/>
                </a:solidFill>
              </a:rPr>
              <a:t>The social </a:t>
            </a:r>
            <a:r>
              <a:rPr lang="da-DK" dirty="0" err="1" smtClean="0">
                <a:solidFill>
                  <a:schemeClr val="bg1"/>
                </a:solidFill>
              </a:rPr>
              <a:t>effect</a:t>
            </a:r>
            <a:r>
              <a:rPr lang="da-DK" dirty="0" smtClean="0">
                <a:solidFill>
                  <a:schemeClr val="bg1"/>
                </a:solidFill>
              </a:rPr>
              <a:t> of </a:t>
            </a:r>
            <a:br>
              <a:rPr lang="da-DK" dirty="0" smtClean="0">
                <a:solidFill>
                  <a:schemeClr val="bg1"/>
                </a:solidFill>
              </a:rPr>
            </a:br>
            <a:r>
              <a:rPr lang="da-DK" dirty="0" err="1" smtClean="0">
                <a:solidFill>
                  <a:schemeClr val="bg1"/>
                </a:solidFill>
              </a:rPr>
              <a:t>climate</a:t>
            </a:r>
            <a:r>
              <a:rPr lang="da-DK" dirty="0" smtClean="0">
                <a:solidFill>
                  <a:schemeClr val="bg1"/>
                </a:solidFill>
              </a:rPr>
              <a:t> </a:t>
            </a:r>
            <a:r>
              <a:rPr lang="da-DK" dirty="0" err="1" smtClean="0">
                <a:solidFill>
                  <a:schemeClr val="bg1"/>
                </a:solidFill>
              </a:rPr>
              <a:t>challenge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5" name="Tekstboks 4"/>
          <p:cNvSpPr txBox="1"/>
          <p:nvPr/>
        </p:nvSpPr>
        <p:spPr>
          <a:xfrm>
            <a:off x="142844" y="4786328"/>
            <a:ext cx="137730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700" dirty="0" smtClean="0">
                <a:solidFill>
                  <a:schemeClr val="bg1"/>
                </a:solidFill>
              </a:rPr>
              <a:t>Pictures  </a:t>
            </a:r>
            <a:r>
              <a:rPr lang="da-DK" sz="700" dirty="0" err="1" smtClean="0">
                <a:solidFill>
                  <a:schemeClr val="bg1"/>
                </a:solidFill>
              </a:rPr>
              <a:t>Arek</a:t>
            </a:r>
            <a:r>
              <a:rPr lang="da-DK" sz="700" dirty="0" smtClean="0">
                <a:solidFill>
                  <a:schemeClr val="bg1"/>
                </a:solidFill>
              </a:rPr>
              <a:t> </a:t>
            </a:r>
            <a:r>
              <a:rPr lang="da-DK" sz="700" dirty="0" err="1" smtClean="0">
                <a:solidFill>
                  <a:schemeClr val="bg1"/>
                </a:solidFill>
              </a:rPr>
              <a:t>Socha</a:t>
            </a:r>
            <a:r>
              <a:rPr lang="da-DK" sz="700" dirty="0" smtClean="0">
                <a:solidFill>
                  <a:schemeClr val="bg1"/>
                </a:solidFill>
              </a:rPr>
              <a:t>, </a:t>
            </a:r>
            <a:r>
              <a:rPr lang="da-DK" sz="700" dirty="0" err="1" smtClean="0">
                <a:solidFill>
                  <a:schemeClr val="bg1"/>
                </a:solidFill>
              </a:rPr>
              <a:t>Pixabay</a:t>
            </a:r>
            <a:endParaRPr lang="da-DK" sz="7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The social </a:t>
            </a:r>
            <a:r>
              <a:rPr lang="da-DK" dirty="0" err="1" smtClean="0"/>
              <a:t>climate</a:t>
            </a:r>
            <a:r>
              <a:rPr lang="da-DK" dirty="0" smtClean="0"/>
              <a:t> </a:t>
            </a:r>
            <a:r>
              <a:rPr lang="da-DK" dirty="0" err="1" smtClean="0"/>
              <a:t>challenge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a-DK" dirty="0" err="1" smtClean="0"/>
              <a:t>Effects</a:t>
            </a:r>
            <a:r>
              <a:rPr lang="da-DK" dirty="0" smtClean="0"/>
              <a:t> of </a:t>
            </a:r>
            <a:r>
              <a:rPr lang="da-DK" dirty="0" err="1" smtClean="0"/>
              <a:t>climate</a:t>
            </a:r>
            <a:r>
              <a:rPr lang="da-DK" dirty="0" smtClean="0"/>
              <a:t> </a:t>
            </a:r>
            <a:r>
              <a:rPr lang="da-DK" dirty="0" err="1" smtClean="0"/>
              <a:t>change</a:t>
            </a:r>
            <a:endParaRPr lang="da-DK" dirty="0" smtClean="0"/>
          </a:p>
          <a:p>
            <a:pPr lvl="1"/>
            <a:r>
              <a:rPr lang="da-DK" dirty="0" err="1" smtClean="0"/>
              <a:t>Change</a:t>
            </a:r>
            <a:r>
              <a:rPr lang="da-DK" dirty="0" smtClean="0"/>
              <a:t> in </a:t>
            </a:r>
            <a:r>
              <a:rPr lang="da-DK" dirty="0" err="1" smtClean="0"/>
              <a:t>agriculture</a:t>
            </a:r>
            <a:endParaRPr lang="da-DK" dirty="0" smtClean="0"/>
          </a:p>
          <a:p>
            <a:pPr lvl="1"/>
            <a:r>
              <a:rPr lang="da-DK" dirty="0" err="1" smtClean="0"/>
              <a:t>Warmer</a:t>
            </a:r>
            <a:r>
              <a:rPr lang="da-DK" dirty="0" smtClean="0"/>
              <a:t> and more </a:t>
            </a:r>
            <a:r>
              <a:rPr lang="da-DK" dirty="0" err="1" smtClean="0"/>
              <a:t>unstable</a:t>
            </a:r>
            <a:r>
              <a:rPr lang="da-DK" dirty="0" smtClean="0"/>
              <a:t> </a:t>
            </a:r>
            <a:r>
              <a:rPr lang="da-DK" dirty="0" err="1" smtClean="0"/>
              <a:t>climate</a:t>
            </a:r>
            <a:endParaRPr lang="da-DK" dirty="0" smtClean="0"/>
          </a:p>
          <a:p>
            <a:pPr lvl="1"/>
            <a:r>
              <a:rPr lang="da-DK" dirty="0" err="1" smtClean="0"/>
              <a:t>Climate</a:t>
            </a:r>
            <a:r>
              <a:rPr lang="da-DK" dirty="0" smtClean="0"/>
              <a:t> migration</a:t>
            </a:r>
          </a:p>
          <a:p>
            <a:r>
              <a:rPr lang="da-DK" dirty="0" err="1" smtClean="0"/>
              <a:t>Effects</a:t>
            </a:r>
            <a:r>
              <a:rPr lang="da-DK" dirty="0" smtClean="0"/>
              <a:t> of </a:t>
            </a:r>
            <a:r>
              <a:rPr lang="da-DK" dirty="0" err="1" smtClean="0"/>
              <a:t>climate</a:t>
            </a:r>
            <a:r>
              <a:rPr lang="da-DK" dirty="0" smtClean="0"/>
              <a:t> </a:t>
            </a:r>
            <a:r>
              <a:rPr lang="da-DK" dirty="0" err="1" smtClean="0"/>
              <a:t>policies</a:t>
            </a:r>
            <a:endParaRPr lang="da-DK" dirty="0" smtClean="0"/>
          </a:p>
          <a:p>
            <a:pPr lvl="1"/>
            <a:r>
              <a:rPr lang="da-DK" dirty="0" err="1" smtClean="0"/>
              <a:t>Unsustainable</a:t>
            </a:r>
            <a:r>
              <a:rPr lang="da-DK" dirty="0" smtClean="0"/>
              <a:t> </a:t>
            </a:r>
            <a:r>
              <a:rPr lang="da-DK" dirty="0" err="1" smtClean="0"/>
              <a:t>companies</a:t>
            </a:r>
            <a:r>
              <a:rPr lang="da-DK" dirty="0" smtClean="0"/>
              <a:t> </a:t>
            </a:r>
            <a:r>
              <a:rPr lang="da-DK" dirty="0" err="1" smtClean="0"/>
              <a:t>will</a:t>
            </a:r>
            <a:r>
              <a:rPr lang="da-DK" dirty="0" smtClean="0"/>
              <a:t> </a:t>
            </a:r>
            <a:r>
              <a:rPr lang="da-DK" dirty="0" err="1" smtClean="0"/>
              <a:t>disappear</a:t>
            </a:r>
            <a:endParaRPr lang="da-DK" dirty="0" smtClean="0"/>
          </a:p>
          <a:p>
            <a:pPr lvl="1"/>
            <a:r>
              <a:rPr lang="da-DK" dirty="0" smtClean="0"/>
              <a:t>Job losses</a:t>
            </a:r>
          </a:p>
          <a:p>
            <a:pPr lvl="1"/>
            <a:r>
              <a:rPr lang="da-DK" dirty="0" smtClean="0"/>
              <a:t>Transport pattens </a:t>
            </a:r>
            <a:r>
              <a:rPr lang="da-DK" dirty="0" err="1" smtClean="0"/>
              <a:t>will</a:t>
            </a:r>
            <a:r>
              <a:rPr lang="da-DK" dirty="0" smtClean="0"/>
              <a:t> </a:t>
            </a:r>
            <a:r>
              <a:rPr lang="da-DK" dirty="0" err="1" smtClean="0"/>
              <a:t>change</a:t>
            </a:r>
            <a:endParaRPr lang="da-DK" dirty="0" smtClean="0"/>
          </a:p>
          <a:p>
            <a:pPr lvl="1"/>
            <a:r>
              <a:rPr lang="da-DK" dirty="0" err="1" smtClean="0"/>
              <a:t>Changing</a:t>
            </a:r>
            <a:r>
              <a:rPr lang="da-DK" dirty="0" smtClean="0"/>
              <a:t> </a:t>
            </a:r>
            <a:r>
              <a:rPr lang="da-DK" dirty="0" err="1" smtClean="0"/>
              <a:t>demands</a:t>
            </a:r>
            <a:r>
              <a:rPr lang="da-DK" dirty="0" smtClean="0"/>
              <a:t> from new </a:t>
            </a:r>
            <a:r>
              <a:rPr lang="da-DK" dirty="0" err="1" smtClean="0"/>
              <a:t>technology</a:t>
            </a:r>
            <a:r>
              <a:rPr lang="da-DK" dirty="0" smtClean="0"/>
              <a:t/>
            </a:r>
            <a:br>
              <a:rPr lang="da-DK" dirty="0" smtClean="0"/>
            </a:br>
            <a:r>
              <a:rPr lang="da-DK" dirty="0" smtClean="0"/>
              <a:t>(</a:t>
            </a:r>
            <a:r>
              <a:rPr lang="da-DK" dirty="0" err="1" smtClean="0"/>
              <a:t>Qualifications</a:t>
            </a:r>
            <a:r>
              <a:rPr lang="da-DK" dirty="0" smtClean="0"/>
              <a:t>, Ressource </a:t>
            </a:r>
            <a:r>
              <a:rPr lang="da-DK" dirty="0" err="1" smtClean="0"/>
              <a:t>awareness</a:t>
            </a:r>
            <a:r>
              <a:rPr lang="da-DK" dirty="0" smtClean="0"/>
              <a:t>) 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Climate</a:t>
            </a:r>
            <a:r>
              <a:rPr lang="da-DK" dirty="0" smtClean="0"/>
              <a:t> </a:t>
            </a:r>
            <a:r>
              <a:rPr lang="da-DK" dirty="0" err="1" smtClean="0"/>
              <a:t>policies</a:t>
            </a:r>
            <a:r>
              <a:rPr lang="da-DK" dirty="0" smtClean="0"/>
              <a:t> and the </a:t>
            </a:r>
            <a:r>
              <a:rPr lang="da-DK" dirty="0" err="1" smtClean="0"/>
              <a:t>supply</a:t>
            </a:r>
            <a:r>
              <a:rPr lang="da-DK" dirty="0" smtClean="0"/>
              <a:t> </a:t>
            </a:r>
            <a:r>
              <a:rPr lang="da-DK" dirty="0" err="1" smtClean="0"/>
              <a:t>chain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Lead</a:t>
            </a:r>
            <a:r>
              <a:rPr lang="da-DK" dirty="0" smtClean="0"/>
              <a:t> </a:t>
            </a:r>
            <a:r>
              <a:rPr lang="da-DK" dirty="0" err="1" smtClean="0"/>
              <a:t>company</a:t>
            </a:r>
            <a:r>
              <a:rPr lang="da-DK" dirty="0" smtClean="0"/>
              <a:t> </a:t>
            </a:r>
            <a:r>
              <a:rPr lang="da-DK" dirty="0" err="1" smtClean="0"/>
              <a:t>climate</a:t>
            </a:r>
            <a:r>
              <a:rPr lang="da-DK" dirty="0" smtClean="0"/>
              <a:t> </a:t>
            </a:r>
            <a:r>
              <a:rPr lang="da-DK" dirty="0" err="1" smtClean="0"/>
              <a:t>policies</a:t>
            </a:r>
            <a:r>
              <a:rPr lang="da-DK" dirty="0" smtClean="0"/>
              <a:t> </a:t>
            </a:r>
            <a:r>
              <a:rPr lang="da-DK" dirty="0" err="1" smtClean="0"/>
              <a:t>will</a:t>
            </a:r>
            <a:r>
              <a:rPr lang="da-DK" dirty="0" smtClean="0"/>
              <a:t> run back up the </a:t>
            </a:r>
            <a:r>
              <a:rPr lang="da-DK" dirty="0" err="1" smtClean="0"/>
              <a:t>supply</a:t>
            </a:r>
            <a:r>
              <a:rPr lang="da-DK" dirty="0" smtClean="0"/>
              <a:t> </a:t>
            </a:r>
            <a:r>
              <a:rPr lang="da-DK" dirty="0" err="1" smtClean="0"/>
              <a:t>chain</a:t>
            </a:r>
            <a:endParaRPr lang="da-DK" dirty="0" smtClean="0"/>
          </a:p>
          <a:p>
            <a:r>
              <a:rPr lang="da-DK" dirty="0" err="1" smtClean="0"/>
              <a:t>Demand</a:t>
            </a:r>
            <a:r>
              <a:rPr lang="da-DK" dirty="0" smtClean="0"/>
              <a:t> for </a:t>
            </a:r>
            <a:r>
              <a:rPr lang="da-DK" dirty="0" err="1" smtClean="0"/>
              <a:t>sustainability</a:t>
            </a:r>
            <a:endParaRPr lang="da-DK" dirty="0" smtClean="0"/>
          </a:p>
          <a:p>
            <a:pPr lvl="1"/>
            <a:r>
              <a:rPr lang="da-DK" dirty="0" err="1" smtClean="0"/>
              <a:t>Use</a:t>
            </a:r>
            <a:r>
              <a:rPr lang="da-DK" dirty="0" smtClean="0"/>
              <a:t> of </a:t>
            </a:r>
            <a:r>
              <a:rPr lang="da-DK" dirty="0" err="1" smtClean="0"/>
              <a:t>raw</a:t>
            </a:r>
            <a:r>
              <a:rPr lang="da-DK" dirty="0" smtClean="0"/>
              <a:t> </a:t>
            </a:r>
            <a:r>
              <a:rPr lang="da-DK" dirty="0" err="1" smtClean="0"/>
              <a:t>materials</a:t>
            </a:r>
            <a:endParaRPr lang="da-DK" dirty="0" smtClean="0"/>
          </a:p>
          <a:p>
            <a:pPr lvl="1"/>
            <a:r>
              <a:rPr lang="da-DK" dirty="0" err="1" smtClean="0"/>
              <a:t>Use</a:t>
            </a:r>
            <a:r>
              <a:rPr lang="da-DK" dirty="0" smtClean="0"/>
              <a:t> of </a:t>
            </a:r>
            <a:r>
              <a:rPr lang="da-DK" dirty="0" err="1" smtClean="0"/>
              <a:t>energy</a:t>
            </a:r>
            <a:endParaRPr lang="da-DK" dirty="0" smtClean="0"/>
          </a:p>
          <a:p>
            <a:pPr lvl="1"/>
            <a:r>
              <a:rPr lang="da-DK" dirty="0" smtClean="0"/>
              <a:t>Transport </a:t>
            </a:r>
            <a:r>
              <a:rPr lang="da-DK" dirty="0" err="1" smtClean="0"/>
              <a:t>methods</a:t>
            </a:r>
            <a:endParaRPr lang="da-DK" dirty="0" smtClean="0"/>
          </a:p>
          <a:p>
            <a:r>
              <a:rPr lang="da-DK" dirty="0" smtClean="0"/>
              <a:t>In </a:t>
            </a:r>
            <a:r>
              <a:rPr lang="da-DK" dirty="0" err="1" smtClean="0"/>
              <a:t>effect</a:t>
            </a:r>
            <a:r>
              <a:rPr lang="da-DK" dirty="0" smtClean="0"/>
              <a:t>: </a:t>
            </a:r>
            <a:r>
              <a:rPr lang="da-DK" dirty="0" err="1" smtClean="0"/>
              <a:t>industrialized</a:t>
            </a:r>
            <a:r>
              <a:rPr lang="da-DK" dirty="0" smtClean="0"/>
              <a:t> country </a:t>
            </a:r>
            <a:r>
              <a:rPr lang="da-DK" dirty="0" err="1" smtClean="0"/>
              <a:t>demands</a:t>
            </a:r>
            <a:r>
              <a:rPr lang="da-DK" dirty="0" smtClean="0"/>
              <a:t> for </a:t>
            </a:r>
            <a:r>
              <a:rPr lang="da-DK" dirty="0" err="1" smtClean="0"/>
              <a:t>developing</a:t>
            </a:r>
            <a:r>
              <a:rPr lang="da-DK" dirty="0" smtClean="0"/>
              <a:t> country </a:t>
            </a:r>
            <a:r>
              <a:rPr lang="da-DK" dirty="0" err="1" smtClean="0"/>
              <a:t>enterprises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Dual</a:t>
            </a:r>
            <a:r>
              <a:rPr lang="da-DK" dirty="0" smtClean="0"/>
              <a:t> </a:t>
            </a:r>
            <a:r>
              <a:rPr lang="da-DK" dirty="0" err="1" smtClean="0"/>
              <a:t>challenge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da-DK" dirty="0" smtClean="0"/>
              <a:t>National </a:t>
            </a:r>
            <a:r>
              <a:rPr lang="da-DK" dirty="0" err="1" smtClean="0"/>
              <a:t>policies</a:t>
            </a:r>
            <a:r>
              <a:rPr lang="da-DK" dirty="0" smtClean="0"/>
              <a:t> </a:t>
            </a:r>
          </a:p>
          <a:p>
            <a:r>
              <a:rPr lang="da-DK" dirty="0" err="1" smtClean="0"/>
              <a:t>Changing</a:t>
            </a:r>
            <a:r>
              <a:rPr lang="da-DK" dirty="0" smtClean="0"/>
              <a:t> </a:t>
            </a:r>
            <a:r>
              <a:rPr lang="da-DK" dirty="0" err="1" smtClean="0"/>
              <a:t>conditions</a:t>
            </a:r>
            <a:r>
              <a:rPr lang="da-DK" dirty="0" smtClean="0"/>
              <a:t> and </a:t>
            </a:r>
            <a:r>
              <a:rPr lang="da-DK" dirty="0" err="1" smtClean="0"/>
              <a:t>demand</a:t>
            </a:r>
            <a:r>
              <a:rPr lang="da-DK" dirty="0" smtClean="0"/>
              <a:t> </a:t>
            </a:r>
            <a:r>
              <a:rPr lang="da-DK" dirty="0" err="1" smtClean="0"/>
              <a:t>changes</a:t>
            </a:r>
            <a:r>
              <a:rPr lang="da-DK" dirty="0" smtClean="0"/>
              <a:t> from </a:t>
            </a:r>
            <a:r>
              <a:rPr lang="da-DK" dirty="0" err="1" smtClean="0"/>
              <a:t>companies</a:t>
            </a:r>
            <a:endParaRPr lang="da-DK" dirty="0" smtClean="0"/>
          </a:p>
          <a:p>
            <a:pPr>
              <a:buNone/>
            </a:pPr>
            <a:r>
              <a:rPr lang="da-DK" dirty="0" err="1" smtClean="0"/>
              <a:t>Value</a:t>
            </a:r>
            <a:r>
              <a:rPr lang="da-DK" dirty="0" smtClean="0"/>
              <a:t> </a:t>
            </a:r>
            <a:r>
              <a:rPr lang="da-DK" dirty="0" err="1" smtClean="0"/>
              <a:t>chain</a:t>
            </a:r>
            <a:endParaRPr lang="da-DK" dirty="0" smtClean="0"/>
          </a:p>
          <a:p>
            <a:r>
              <a:rPr lang="da-DK" dirty="0" err="1" smtClean="0"/>
              <a:t>Often</a:t>
            </a:r>
            <a:r>
              <a:rPr lang="da-DK" dirty="0" smtClean="0"/>
              <a:t> </a:t>
            </a:r>
            <a:r>
              <a:rPr lang="da-DK" dirty="0" err="1" smtClean="0"/>
              <a:t>very</a:t>
            </a:r>
            <a:r>
              <a:rPr lang="da-DK" dirty="0" smtClean="0"/>
              <a:t> </a:t>
            </a:r>
            <a:r>
              <a:rPr lang="da-DK" dirty="0" err="1" smtClean="0"/>
              <a:t>specific</a:t>
            </a:r>
            <a:r>
              <a:rPr lang="da-DK" dirty="0" smtClean="0"/>
              <a:t> </a:t>
            </a:r>
            <a:r>
              <a:rPr lang="da-DK" dirty="0" err="1" smtClean="0"/>
              <a:t>changes</a:t>
            </a:r>
            <a:r>
              <a:rPr lang="da-DK" dirty="0" smtClean="0"/>
              <a:t> </a:t>
            </a:r>
            <a:r>
              <a:rPr lang="da-DK" dirty="0" err="1" smtClean="0"/>
              <a:t>required</a:t>
            </a:r>
            <a:endParaRPr lang="da-DK" dirty="0" smtClean="0"/>
          </a:p>
          <a:p>
            <a:pPr>
              <a:buNone/>
            </a:pPr>
            <a:r>
              <a:rPr lang="da-DK" dirty="0" err="1" smtClean="0"/>
              <a:t>Key</a:t>
            </a:r>
            <a:r>
              <a:rPr lang="da-DK" dirty="0" smtClean="0"/>
              <a:t> </a:t>
            </a:r>
            <a:r>
              <a:rPr lang="da-DK" dirty="0" err="1" smtClean="0"/>
              <a:t>word</a:t>
            </a:r>
            <a:r>
              <a:rPr lang="da-DK" dirty="0" smtClean="0"/>
              <a:t> is </a:t>
            </a:r>
            <a:r>
              <a:rPr lang="da-DK" dirty="0" err="1" smtClean="0"/>
              <a:t>sustainability</a:t>
            </a:r>
            <a:endParaRPr lang="da-DK" dirty="0" smtClean="0"/>
          </a:p>
          <a:p>
            <a:r>
              <a:rPr lang="da-DK" dirty="0" err="1" smtClean="0"/>
              <a:t>Key</a:t>
            </a:r>
            <a:r>
              <a:rPr lang="da-DK" dirty="0" smtClean="0"/>
              <a:t> </a:t>
            </a:r>
            <a:r>
              <a:rPr lang="da-DK" dirty="0" err="1" smtClean="0"/>
              <a:t>method</a:t>
            </a:r>
            <a:r>
              <a:rPr lang="da-DK" dirty="0" smtClean="0"/>
              <a:t> is </a:t>
            </a:r>
            <a:r>
              <a:rPr lang="da-DK" dirty="0" err="1" smtClean="0"/>
              <a:t>use</a:t>
            </a:r>
            <a:r>
              <a:rPr lang="da-DK" dirty="0" smtClean="0"/>
              <a:t> of social </a:t>
            </a:r>
            <a:r>
              <a:rPr lang="da-DK" dirty="0" err="1" smtClean="0"/>
              <a:t>dialogue</a:t>
            </a:r>
            <a:r>
              <a:rPr lang="da-DK" dirty="0" smtClean="0"/>
              <a:t> to </a:t>
            </a:r>
            <a:r>
              <a:rPr lang="da-DK" dirty="0" err="1" smtClean="0"/>
              <a:t>achieve</a:t>
            </a:r>
            <a:r>
              <a:rPr lang="da-DK" dirty="0" smtClean="0"/>
              <a:t> a just transition.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Just transition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Just transition is a process involving employers, unions, and sometimes governments and communities</a:t>
            </a:r>
          </a:p>
          <a:p>
            <a:r>
              <a:rPr lang="en-US" dirty="0" smtClean="0"/>
              <a:t>Planning and delivering the transition of economies, sectors, and companies to low carbon, socially just and environmentally sustainable activities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Just transition for </a:t>
            </a:r>
            <a:r>
              <a:rPr lang="da-DK" dirty="0" err="1" smtClean="0"/>
              <a:t>companies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An enterprise-wide process to plan and implement companies’ emissions reductions </a:t>
            </a:r>
            <a:r>
              <a:rPr lang="en-US" dirty="0" err="1" smtClean="0"/>
              <a:t>eﬀorts</a:t>
            </a:r>
            <a:r>
              <a:rPr lang="en-US" dirty="0" smtClean="0"/>
              <a:t>, based on social dialogue between workers and their unions, and employers. </a:t>
            </a:r>
          </a:p>
          <a:p>
            <a:r>
              <a:rPr lang="en-US" dirty="0" smtClean="0"/>
              <a:t>This includes a company’s supply chains. </a:t>
            </a:r>
          </a:p>
          <a:p>
            <a:r>
              <a:rPr lang="en-US" dirty="0" smtClean="0"/>
              <a:t>The goal is to reduce emissions and increase resource productivity in a way that </a:t>
            </a:r>
          </a:p>
          <a:p>
            <a:pPr lvl="1"/>
            <a:r>
              <a:rPr lang="en-US" dirty="0" smtClean="0"/>
              <a:t>Retains and improves employment, </a:t>
            </a:r>
          </a:p>
          <a:p>
            <a:pPr lvl="1"/>
            <a:r>
              <a:rPr lang="en-US" dirty="0" smtClean="0"/>
              <a:t>Maximizes positive </a:t>
            </a:r>
            <a:r>
              <a:rPr lang="en-US" dirty="0" err="1" smtClean="0"/>
              <a:t>eﬀects</a:t>
            </a:r>
            <a:r>
              <a:rPr lang="en-US" dirty="0" smtClean="0"/>
              <a:t> for workers and local communities, </a:t>
            </a:r>
          </a:p>
          <a:p>
            <a:pPr lvl="1"/>
            <a:r>
              <a:rPr lang="en-US" dirty="0" smtClean="0"/>
              <a:t>Allows the company to grasp the commercial opportunities of the low-carbon transition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tekst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4099" name="Picture 3" descr="F:\Dropbox\JB - LO-FTF\Activity Concept Catalogue\Billeder\Globe-protect-Geralt-ArekSocha-Pixabay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806" y="19050"/>
            <a:ext cx="7418388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dsholder til indhol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4098" name="Picture 2" descr="F:\Dropbox\JB - LO-FTF\Activity Concept Catalogue\Billeder\Pixabay\typhoon-1650677-Skeeze Pixaba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571868" y="1500180"/>
            <a:ext cx="5072066" cy="857250"/>
          </a:xfrm>
        </p:spPr>
        <p:txBody>
          <a:bodyPr/>
          <a:lstStyle/>
          <a:p>
            <a:r>
              <a:rPr lang="da-DK" dirty="0" err="1" smtClean="0">
                <a:solidFill>
                  <a:schemeClr val="bg1"/>
                </a:solidFill>
              </a:rPr>
              <a:t>Climate</a:t>
            </a:r>
            <a:r>
              <a:rPr lang="da-DK" dirty="0" smtClean="0">
                <a:solidFill>
                  <a:schemeClr val="bg1"/>
                </a:solidFill>
              </a:rPr>
              <a:t> </a:t>
            </a:r>
            <a:r>
              <a:rPr lang="da-DK" dirty="0" err="1" smtClean="0">
                <a:solidFill>
                  <a:schemeClr val="bg1"/>
                </a:solidFill>
              </a:rPr>
              <a:t>change</a:t>
            </a:r>
            <a:r>
              <a:rPr lang="da-DK" dirty="0" smtClean="0">
                <a:solidFill>
                  <a:schemeClr val="bg1"/>
                </a:solidFill>
              </a:rPr>
              <a:t> </a:t>
            </a:r>
            <a:r>
              <a:rPr lang="da-DK" dirty="0" err="1" smtClean="0">
                <a:solidFill>
                  <a:schemeClr val="bg1"/>
                </a:solidFill>
              </a:rPr>
              <a:t>does</a:t>
            </a:r>
            <a:r>
              <a:rPr lang="da-DK" dirty="0" smtClean="0">
                <a:solidFill>
                  <a:schemeClr val="bg1"/>
                </a:solidFill>
              </a:rPr>
              <a:t> not </a:t>
            </a:r>
            <a:br>
              <a:rPr lang="da-DK" dirty="0" smtClean="0">
                <a:solidFill>
                  <a:schemeClr val="bg1"/>
                </a:solidFill>
              </a:rPr>
            </a:br>
            <a:r>
              <a:rPr lang="da-DK" dirty="0" err="1" smtClean="0">
                <a:solidFill>
                  <a:schemeClr val="bg1"/>
                </a:solidFill>
              </a:rPr>
              <a:t>affect</a:t>
            </a:r>
            <a:r>
              <a:rPr lang="da-DK" dirty="0" smtClean="0">
                <a:solidFill>
                  <a:schemeClr val="bg1"/>
                </a:solidFill>
              </a:rPr>
              <a:t> </a:t>
            </a:r>
            <a:r>
              <a:rPr lang="da-DK" dirty="0" err="1" smtClean="0">
                <a:solidFill>
                  <a:schemeClr val="bg1"/>
                </a:solidFill>
              </a:rPr>
              <a:t>everyone</a:t>
            </a:r>
            <a:r>
              <a:rPr lang="da-DK" dirty="0" smtClean="0">
                <a:solidFill>
                  <a:schemeClr val="bg1"/>
                </a:solidFill>
              </a:rPr>
              <a:t> </a:t>
            </a:r>
            <a:r>
              <a:rPr lang="da-DK" dirty="0" err="1" smtClean="0">
                <a:solidFill>
                  <a:schemeClr val="bg1"/>
                </a:solidFill>
              </a:rPr>
              <a:t>equally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7" name="Tekstboks 6"/>
          <p:cNvSpPr txBox="1"/>
          <p:nvPr/>
        </p:nvSpPr>
        <p:spPr>
          <a:xfrm>
            <a:off x="7929586" y="4857766"/>
            <a:ext cx="115127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700" dirty="0" smtClean="0">
                <a:solidFill>
                  <a:schemeClr val="bg1"/>
                </a:solidFill>
              </a:rPr>
              <a:t>Picture </a:t>
            </a:r>
            <a:r>
              <a:rPr lang="da-DK" sz="700" dirty="0" err="1" smtClean="0">
                <a:solidFill>
                  <a:schemeClr val="bg1"/>
                </a:solidFill>
              </a:rPr>
              <a:t>Skeeze</a:t>
            </a:r>
            <a:r>
              <a:rPr lang="da-DK" sz="700" dirty="0" smtClean="0">
                <a:solidFill>
                  <a:schemeClr val="bg1"/>
                </a:solidFill>
              </a:rPr>
              <a:t>, </a:t>
            </a:r>
            <a:r>
              <a:rPr lang="da-DK" sz="700" dirty="0" err="1" smtClean="0">
                <a:solidFill>
                  <a:schemeClr val="bg1"/>
                </a:solidFill>
              </a:rPr>
              <a:t>Pixabay</a:t>
            </a:r>
            <a:endParaRPr lang="da-DK" sz="7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8596" y="714368"/>
            <a:ext cx="2214578" cy="857250"/>
          </a:xfrm>
        </p:spPr>
        <p:txBody>
          <a:bodyPr/>
          <a:lstStyle/>
          <a:p>
            <a:r>
              <a:rPr lang="en-US" sz="2000" dirty="0" smtClean="0"/>
              <a:t>Who caused climate change historically?</a:t>
            </a:r>
            <a:endParaRPr lang="da-DK" sz="20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28596" y="1785932"/>
            <a:ext cx="2214578" cy="3143272"/>
          </a:xfrm>
        </p:spPr>
        <p:txBody>
          <a:bodyPr>
            <a:normAutofit/>
          </a:bodyPr>
          <a:lstStyle/>
          <a:p>
            <a:r>
              <a:rPr lang="da-DK" sz="1600" dirty="0" smtClean="0"/>
              <a:t>CO2 emissions 1850-2011</a:t>
            </a:r>
          </a:p>
          <a:p>
            <a:r>
              <a:rPr lang="da-DK" sz="1600" dirty="0" smtClean="0"/>
              <a:t>CAIT v2.0</a:t>
            </a:r>
          </a:p>
          <a:p>
            <a:r>
              <a:rPr lang="da-DK" sz="1600" dirty="0" smtClean="0"/>
              <a:t>Center for Global </a:t>
            </a:r>
            <a:r>
              <a:rPr lang="da-DK" sz="1600" dirty="0" err="1" smtClean="0"/>
              <a:t>Development</a:t>
            </a:r>
            <a:endParaRPr lang="da-DK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0589" t="8104" r="1522"/>
          <a:stretch>
            <a:fillRect/>
          </a:stretch>
        </p:blipFill>
        <p:spPr bwMode="auto">
          <a:xfrm>
            <a:off x="3214678" y="928676"/>
            <a:ext cx="5929322" cy="4050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8596" y="714368"/>
            <a:ext cx="2214578" cy="857250"/>
          </a:xfrm>
        </p:spPr>
        <p:txBody>
          <a:bodyPr/>
          <a:lstStyle/>
          <a:p>
            <a:r>
              <a:rPr lang="en-US" sz="2000" dirty="0" smtClean="0"/>
              <a:t>Who is causing climate change now?</a:t>
            </a:r>
            <a:endParaRPr lang="da-DK" sz="20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28596" y="1785932"/>
            <a:ext cx="2214578" cy="3143272"/>
          </a:xfrm>
        </p:spPr>
        <p:txBody>
          <a:bodyPr>
            <a:normAutofit/>
          </a:bodyPr>
          <a:lstStyle/>
          <a:p>
            <a:r>
              <a:rPr lang="da-DK" sz="1600" dirty="0" smtClean="0"/>
              <a:t>60 </a:t>
            </a:r>
            <a:r>
              <a:rPr lang="da-DK" sz="1600" dirty="0" err="1" smtClean="0"/>
              <a:t>pct</a:t>
            </a:r>
            <a:r>
              <a:rPr lang="da-DK" sz="1600" dirty="0" smtClean="0"/>
              <a:t> of </a:t>
            </a:r>
            <a:r>
              <a:rPr lang="da-DK" sz="1600" dirty="0" err="1" smtClean="0"/>
              <a:t>annual</a:t>
            </a:r>
            <a:r>
              <a:rPr lang="da-DK" sz="1600" dirty="0" smtClean="0"/>
              <a:t> emissions </a:t>
            </a:r>
            <a:r>
              <a:rPr lang="da-DK" sz="1600" dirty="0" err="1" smtClean="0"/>
              <a:t>are</a:t>
            </a:r>
            <a:r>
              <a:rPr lang="da-DK" sz="1600" dirty="0" smtClean="0"/>
              <a:t> </a:t>
            </a:r>
            <a:r>
              <a:rPr lang="da-DK" sz="1600" dirty="0" err="1" smtClean="0"/>
              <a:t>produced</a:t>
            </a:r>
            <a:r>
              <a:rPr lang="da-DK" sz="1600" dirty="0" smtClean="0"/>
              <a:t> in </a:t>
            </a:r>
            <a:r>
              <a:rPr lang="da-DK" sz="1600" dirty="0" err="1" smtClean="0"/>
              <a:t>developing</a:t>
            </a:r>
            <a:r>
              <a:rPr lang="da-DK" sz="1600" dirty="0" smtClean="0"/>
              <a:t> </a:t>
            </a:r>
            <a:r>
              <a:rPr lang="da-DK" sz="1600" dirty="0" err="1" smtClean="0"/>
              <a:t>countries</a:t>
            </a:r>
            <a:endParaRPr lang="da-DK" sz="1600" dirty="0" smtClean="0"/>
          </a:p>
          <a:p>
            <a:r>
              <a:rPr lang="da-DK" sz="1600" dirty="0" smtClean="0"/>
              <a:t>CAIT 2.0</a:t>
            </a:r>
          </a:p>
          <a:p>
            <a:r>
              <a:rPr lang="da-DK" sz="1600" dirty="0" smtClean="0"/>
              <a:t>Center for Global </a:t>
            </a:r>
            <a:r>
              <a:rPr lang="da-DK" sz="1600" dirty="0" err="1" smtClean="0"/>
              <a:t>Development</a:t>
            </a:r>
            <a:endParaRPr lang="da-DK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3640" t="13889" r="3142"/>
          <a:stretch>
            <a:fillRect/>
          </a:stretch>
        </p:blipFill>
        <p:spPr bwMode="auto">
          <a:xfrm>
            <a:off x="2643174" y="1027727"/>
            <a:ext cx="6357982" cy="403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8596" y="714368"/>
            <a:ext cx="2214578" cy="857250"/>
          </a:xfrm>
        </p:spPr>
        <p:txBody>
          <a:bodyPr/>
          <a:lstStyle/>
          <a:p>
            <a:r>
              <a:rPr lang="en-US" sz="2000" dirty="0" smtClean="0"/>
              <a:t>Who is hurt by Climate Change?</a:t>
            </a:r>
            <a:endParaRPr lang="da-DK" sz="20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28596" y="1785932"/>
            <a:ext cx="2214578" cy="3143272"/>
          </a:xfrm>
        </p:spPr>
        <p:txBody>
          <a:bodyPr>
            <a:normAutofit/>
          </a:bodyPr>
          <a:lstStyle/>
          <a:p>
            <a:r>
              <a:rPr lang="da-DK" sz="1600" dirty="0" smtClean="0"/>
              <a:t>Social </a:t>
            </a:r>
            <a:r>
              <a:rPr lang="da-DK" sz="1600" dirty="0" err="1" smtClean="0"/>
              <a:t>cost</a:t>
            </a:r>
            <a:r>
              <a:rPr lang="da-DK" sz="1600" dirty="0" smtClean="0"/>
              <a:t> of </a:t>
            </a:r>
            <a:r>
              <a:rPr lang="da-DK" sz="1600" dirty="0" err="1" smtClean="0"/>
              <a:t>carbon</a:t>
            </a:r>
            <a:r>
              <a:rPr lang="da-DK" sz="1600" dirty="0" smtClean="0"/>
              <a:t> by region</a:t>
            </a:r>
          </a:p>
          <a:p>
            <a:r>
              <a:rPr lang="da-DK" sz="1600" dirty="0" smtClean="0"/>
              <a:t>RICE 2015</a:t>
            </a:r>
          </a:p>
          <a:p>
            <a:r>
              <a:rPr lang="da-DK" sz="1600" dirty="0" smtClean="0"/>
              <a:t>Center for Global </a:t>
            </a:r>
            <a:r>
              <a:rPr lang="da-DK" sz="1600" dirty="0" err="1" smtClean="0"/>
              <a:t>Development</a:t>
            </a:r>
            <a:endParaRPr lang="da-DK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3177" t="13316" r="4716"/>
          <a:stretch>
            <a:fillRect/>
          </a:stretch>
        </p:blipFill>
        <p:spPr bwMode="auto">
          <a:xfrm>
            <a:off x="2571736" y="994377"/>
            <a:ext cx="6572264" cy="3934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Dropbox\JB - LO-FTF\Activity Concept Catalogue\Billeder\Climate Change\Different countri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"/>
            <a:ext cx="9145839" cy="514350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0034" y="714362"/>
            <a:ext cx="5643570" cy="857250"/>
          </a:xfrm>
        </p:spPr>
        <p:txBody>
          <a:bodyPr/>
          <a:lstStyle/>
          <a:p>
            <a:r>
              <a:rPr lang="da-DK" dirty="0" err="1" smtClean="0">
                <a:solidFill>
                  <a:schemeClr val="bg1"/>
                </a:solidFill>
              </a:rPr>
              <a:t>Greenhouse</a:t>
            </a:r>
            <a:r>
              <a:rPr lang="da-DK" dirty="0" smtClean="0">
                <a:solidFill>
                  <a:schemeClr val="bg1"/>
                </a:solidFill>
              </a:rPr>
              <a:t> gas emissions</a:t>
            </a:r>
            <a:br>
              <a:rPr lang="da-DK" dirty="0" smtClean="0">
                <a:solidFill>
                  <a:schemeClr val="bg1"/>
                </a:solidFill>
              </a:rPr>
            </a:br>
            <a:r>
              <a:rPr lang="da-DK" dirty="0" err="1" smtClean="0">
                <a:solidFill>
                  <a:schemeClr val="bg1"/>
                </a:solidFill>
              </a:rPr>
              <a:t>differs</a:t>
            </a:r>
            <a:r>
              <a:rPr lang="da-DK" dirty="0" smtClean="0">
                <a:solidFill>
                  <a:schemeClr val="bg1"/>
                </a:solidFill>
              </a:rPr>
              <a:t> by country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5" name="Tekstboks 4"/>
          <p:cNvSpPr txBox="1"/>
          <p:nvPr/>
        </p:nvSpPr>
        <p:spPr>
          <a:xfrm>
            <a:off x="6858016" y="4857766"/>
            <a:ext cx="191270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700" dirty="0" smtClean="0">
                <a:solidFill>
                  <a:schemeClr val="bg1"/>
                </a:solidFill>
              </a:rPr>
              <a:t>Pictures Michael </a:t>
            </a:r>
            <a:r>
              <a:rPr lang="da-DK" sz="700" dirty="0" err="1" smtClean="0">
                <a:solidFill>
                  <a:schemeClr val="bg1"/>
                </a:solidFill>
              </a:rPr>
              <a:t>Gaida</a:t>
            </a:r>
            <a:r>
              <a:rPr lang="da-DK" sz="700" dirty="0" smtClean="0">
                <a:solidFill>
                  <a:schemeClr val="bg1"/>
                </a:solidFill>
              </a:rPr>
              <a:t>, </a:t>
            </a:r>
            <a:r>
              <a:rPr lang="da-DK" sz="700" dirty="0" err="1">
                <a:solidFill>
                  <a:schemeClr val="bg1"/>
                </a:solidFill>
              </a:rPr>
              <a:t>Diaznash</a:t>
            </a:r>
            <a:r>
              <a:rPr lang="da-DK" sz="700" dirty="0">
                <a:solidFill>
                  <a:schemeClr val="bg1"/>
                </a:solidFill>
              </a:rPr>
              <a:t> </a:t>
            </a:r>
            <a:r>
              <a:rPr lang="da-DK" sz="700" dirty="0" smtClean="0">
                <a:solidFill>
                  <a:schemeClr val="bg1"/>
                </a:solidFill>
              </a:rPr>
              <a:t>, </a:t>
            </a:r>
            <a:r>
              <a:rPr lang="da-DK" sz="700" dirty="0" err="1" smtClean="0">
                <a:solidFill>
                  <a:schemeClr val="bg1"/>
                </a:solidFill>
              </a:rPr>
              <a:t>Pixabay</a:t>
            </a:r>
            <a:endParaRPr lang="da-DK" sz="7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dsholder til indhold 3" descr="Greenhouse Gas emissions  - Tanzani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642924"/>
            <a:ext cx="8640000" cy="4332224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72264" y="571486"/>
            <a:ext cx="2085932" cy="642942"/>
          </a:xfrm>
        </p:spPr>
        <p:txBody>
          <a:bodyPr/>
          <a:lstStyle/>
          <a:p>
            <a:r>
              <a:rPr lang="da-DK" sz="2400" dirty="0" smtClean="0"/>
              <a:t>Tanzania</a:t>
            </a:r>
            <a:endParaRPr lang="da-DK" sz="2400" dirty="0"/>
          </a:p>
        </p:txBody>
      </p:sp>
      <p:sp>
        <p:nvSpPr>
          <p:cNvPr id="5" name="Tekstboks 4"/>
          <p:cNvSpPr txBox="1"/>
          <p:nvPr/>
        </p:nvSpPr>
        <p:spPr>
          <a:xfrm>
            <a:off x="6858016" y="1214428"/>
            <a:ext cx="1601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400" dirty="0" smtClean="0"/>
              <a:t>5.75 CO2e/capita</a:t>
            </a:r>
            <a:endParaRPr lang="da-DK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dsholder til indhold 3" descr="Greenhouse Gas emissions  - Tanzani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400" y="642924"/>
            <a:ext cx="8565764" cy="4332224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72264" y="571486"/>
            <a:ext cx="2085932" cy="642942"/>
          </a:xfrm>
        </p:spPr>
        <p:txBody>
          <a:bodyPr/>
          <a:lstStyle/>
          <a:p>
            <a:r>
              <a:rPr lang="da-DK" sz="2400" dirty="0" smtClean="0"/>
              <a:t>Denmark</a:t>
            </a:r>
            <a:endParaRPr lang="da-DK" sz="2400" dirty="0"/>
          </a:p>
        </p:txBody>
      </p:sp>
      <p:sp>
        <p:nvSpPr>
          <p:cNvPr id="5" name="Tekstboks 4"/>
          <p:cNvSpPr txBox="1"/>
          <p:nvPr/>
        </p:nvSpPr>
        <p:spPr>
          <a:xfrm>
            <a:off x="6858016" y="1214428"/>
            <a:ext cx="1601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400" dirty="0" smtClean="0"/>
              <a:t>9,44 CO2e/capita</a:t>
            </a:r>
            <a:endParaRPr lang="da-DK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D Consortium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verdådig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7270EE79A760F45A45B3BED0EC22C2C" ma:contentTypeVersion="4" ma:contentTypeDescription="Opret et nyt dokument." ma:contentTypeScope="" ma:versionID="704adfbed89f60c772d05e2399fbe0d0">
  <xsd:schema xmlns:xsd="http://www.w3.org/2001/XMLSchema" xmlns:xs="http://www.w3.org/2001/XMLSchema" xmlns:p="http://schemas.microsoft.com/office/2006/metadata/properties" xmlns:ns2="657f2235-9ab7-41c6-8404-d6c7c0b84593" targetNamespace="http://schemas.microsoft.com/office/2006/metadata/properties" ma:root="true" ma:fieldsID="f4b96c8a4fd273e0a9ae991773bb8662" ns2:_="">
    <xsd:import namespace="657f2235-9ab7-41c6-8404-d6c7c0b845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7f2235-9ab7-41c6-8404-d6c7c0b845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83C9E2F-5DC5-486E-9193-7559B2F1CD4B}"/>
</file>

<file path=customXml/itemProps2.xml><?xml version="1.0" encoding="utf-8"?>
<ds:datastoreItem xmlns:ds="http://schemas.openxmlformats.org/officeDocument/2006/customXml" ds:itemID="{66A7B79F-1AE2-4CF3-B340-CFFE827EC114}"/>
</file>

<file path=customXml/itemProps3.xml><?xml version="1.0" encoding="utf-8"?>
<ds:datastoreItem xmlns:ds="http://schemas.openxmlformats.org/officeDocument/2006/customXml" ds:itemID="{8D9A5E6D-61B0-4D19-89AC-70B032AA4BAC}"/>
</file>

<file path=docProps/app.xml><?xml version="1.0" encoding="utf-8"?>
<Properties xmlns="http://schemas.openxmlformats.org/officeDocument/2006/extended-properties" xmlns:vt="http://schemas.openxmlformats.org/officeDocument/2006/docPropsVTypes">
  <Template>SD Consortium</Template>
  <TotalTime>2755</TotalTime>
  <Words>855</Words>
  <Application>Microsoft Office PowerPoint</Application>
  <PresentationFormat>Skærmshow (16:9)</PresentationFormat>
  <Paragraphs>128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27</vt:i4>
      </vt:variant>
    </vt:vector>
  </HeadingPairs>
  <TitlesOfParts>
    <vt:vector size="28" baseType="lpstr">
      <vt:lpstr>SD Consortium</vt:lpstr>
      <vt:lpstr>Climate change</vt:lpstr>
      <vt:lpstr>Dias nummer 2</vt:lpstr>
      <vt:lpstr>Climate change does not  affect everyone equally</vt:lpstr>
      <vt:lpstr>Who caused climate change historically?</vt:lpstr>
      <vt:lpstr>Who is causing climate change now?</vt:lpstr>
      <vt:lpstr>Who is hurt by Climate Change?</vt:lpstr>
      <vt:lpstr>Greenhouse gas emissions differs by country</vt:lpstr>
      <vt:lpstr>Tanzania</vt:lpstr>
      <vt:lpstr>Denmark</vt:lpstr>
      <vt:lpstr>Copenhagen and Dar-es Salaam  are both exposed to  rising sea levels and storms</vt:lpstr>
      <vt:lpstr>Two aspects of climate change policies</vt:lpstr>
      <vt:lpstr>Mitigation</vt:lpstr>
      <vt:lpstr>Development countries’ mitigation policies</vt:lpstr>
      <vt:lpstr>Case: Nicaragua Microgrids</vt:lpstr>
      <vt:lpstr>Case Nicaragua Microgrids</vt:lpstr>
      <vt:lpstr>Case Nicaragua Microgrids</vt:lpstr>
      <vt:lpstr>Case Nicaragua Microgrids</vt:lpstr>
      <vt:lpstr>Adaptation</vt:lpstr>
      <vt:lpstr>Adaptation policies of developing countries</vt:lpstr>
      <vt:lpstr>Adaptation policies of developing countries</vt:lpstr>
      <vt:lpstr>The social effect of  climate challenge</vt:lpstr>
      <vt:lpstr>The social climate challenge</vt:lpstr>
      <vt:lpstr>Climate policies and the supply chain</vt:lpstr>
      <vt:lpstr>Dual challenge</vt:lpstr>
      <vt:lpstr>Just transition</vt:lpstr>
      <vt:lpstr>Just transition for companies</vt:lpstr>
      <vt:lpstr>Dias nummer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Climate change</dc:title>
  <dc:creator>Jens Bundvad</dc:creator>
  <cp:lastModifiedBy>Jens Bundvad</cp:lastModifiedBy>
  <cp:revision>45</cp:revision>
  <dcterms:created xsi:type="dcterms:W3CDTF">2019-09-14T08:13:22Z</dcterms:created>
  <dcterms:modified xsi:type="dcterms:W3CDTF">2019-09-16T06:42:09Z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0x01010007270EE79A760F45A45B3BED0EC22C2C</vt:lpwstr>
  </property>
</Properties>
</file>