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2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7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22"/>
  </p:notesMasterIdLst>
  <p:sldIdLst>
    <p:sldId id="265" r:id="rId2"/>
    <p:sldId id="304" r:id="rId3"/>
    <p:sldId id="302" r:id="rId4"/>
    <p:sldId id="305" r:id="rId5"/>
    <p:sldId id="268" r:id="rId6"/>
    <p:sldId id="269" r:id="rId7"/>
    <p:sldId id="270" r:id="rId8"/>
    <p:sldId id="271" r:id="rId9"/>
    <p:sldId id="272" r:id="rId10"/>
    <p:sldId id="303" r:id="rId11"/>
    <p:sldId id="274" r:id="rId12"/>
    <p:sldId id="306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D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llemlayout 2 - Markering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Ingen typografi, tabelgit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34586" autoAdjust="0"/>
    <p:restoredTop sz="86425" autoAdjust="0"/>
  </p:normalViewPr>
  <p:slideViewPr>
    <p:cSldViewPr snapToGrid="0">
      <p:cViewPr>
        <p:scale>
          <a:sx n="110" d="100"/>
          <a:sy n="110" d="100"/>
        </p:scale>
        <p:origin x="-370" y="-2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9CBA5-2C9C-4880-8593-285B8127E0D6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7FC23-2BFA-4614-B8E9-FBBD08638512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5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364159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16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4011924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17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3394314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18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8553119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19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3636607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20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407499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6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906620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7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92931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8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755972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9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064024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11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4232093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13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500509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14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076756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15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555375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1299-B960-4FA4-A64E-D3E5BB24ADBC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95294" y="0"/>
            <a:ext cx="12382587" cy="6953275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sz="53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4857743" y="5619765"/>
            <a:ext cx="2476516" cy="57148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839200" y="815997"/>
            <a:ext cx="27432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609600" y="815997"/>
            <a:ext cx="80264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95293" y="0"/>
            <a:ext cx="12477837" cy="69532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rgbClr val="008CD7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609600" y="2046309"/>
            <a:ext cx="5384800" cy="452596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97600" y="2046309"/>
            <a:ext cx="5384800" cy="452596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609600" y="1981223"/>
            <a:ext cx="5386917" cy="639763"/>
          </a:xfrm>
        </p:spPr>
        <p:txBody>
          <a:bodyPr anchor="b"/>
          <a:lstStyle>
            <a:lvl1pPr marL="0" indent="0">
              <a:buNone/>
              <a:defRPr sz="3200" b="0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09600" y="2620984"/>
            <a:ext cx="5386917" cy="3951288"/>
          </a:xfrm>
        </p:spPr>
        <p:txBody>
          <a:bodyPr>
            <a:normAutofit/>
          </a:bodyPr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93369" y="1981223"/>
            <a:ext cx="5389033" cy="639763"/>
          </a:xfrm>
        </p:spPr>
        <p:txBody>
          <a:bodyPr anchor="b"/>
          <a:lstStyle>
            <a:lvl1pPr marL="0" indent="0">
              <a:buNone/>
              <a:defRPr sz="3200" b="0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93369" y="2620984"/>
            <a:ext cx="5389033" cy="3951288"/>
          </a:xfrm>
        </p:spPr>
        <p:txBody>
          <a:bodyPr>
            <a:normAutofit/>
          </a:bodyPr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2" y="814408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766733" y="814410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09602" y="1976461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5200672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2389717" y="1012847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2389717" y="5767410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71461" y="761981"/>
            <a:ext cx="10972800" cy="1143000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71461" y="2046309"/>
            <a:ext cx="10972800" cy="4525963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12192000" cy="761981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2095472" y="95227"/>
            <a:ext cx="571504" cy="443408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1047715" y="95227"/>
            <a:ext cx="762005" cy="412232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0460" y="1"/>
            <a:ext cx="571480" cy="57148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11144285" y="190477"/>
            <a:ext cx="939787" cy="28575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43230" y="190477"/>
            <a:ext cx="5619789" cy="28575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Dialogue</a:t>
            </a:r>
            <a:r>
              <a:rPr lang="da-DK" dirty="0" smtClean="0"/>
              <a:t>, </a:t>
            </a:r>
            <a:r>
              <a:rPr lang="da-DK" dirty="0" err="1" smtClean="0"/>
              <a:t>Negotiation</a:t>
            </a:r>
            <a:r>
              <a:rPr lang="da-DK" dirty="0" smtClean="0"/>
              <a:t> and </a:t>
            </a:r>
            <a:r>
              <a:rPr lang="da-DK" dirty="0" err="1" smtClean="0"/>
              <a:t>Mediation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858270" y="206331"/>
            <a:ext cx="2190765" cy="269899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da-D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dt="0"/>
  <p:txStyles>
    <p:titleStyle>
      <a:lvl1pPr algn="ctr" defTabSz="1219170" rtl="0" eaLnBrk="1" latinLnBrk="0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Dialogue</a:t>
            </a:r>
            <a:r>
              <a:rPr lang="da-DK" dirty="0" smtClean="0"/>
              <a:t>, </a:t>
            </a:r>
            <a:r>
              <a:rPr lang="da-DK" dirty="0" err="1" smtClean="0"/>
              <a:t>Negotiation</a:t>
            </a:r>
            <a:r>
              <a:rPr lang="da-DK" dirty="0" smtClean="0"/>
              <a:t> and </a:t>
            </a:r>
            <a:r>
              <a:rPr lang="da-DK" dirty="0" err="1" smtClean="0"/>
              <a:t>Mediation</a:t>
            </a:r>
            <a:endParaRPr lang="da-DK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– the </a:t>
            </a:r>
            <a:r>
              <a:rPr lang="da-DK" dirty="0" err="1" smtClean="0"/>
              <a:t>how’s</a:t>
            </a:r>
            <a:r>
              <a:rPr lang="da-DK" dirty="0" smtClean="0"/>
              <a:t> and </a:t>
            </a:r>
            <a:r>
              <a:rPr lang="da-DK" dirty="0" err="1" smtClean="0"/>
              <a:t>why’s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28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Important </a:t>
            </a:r>
            <a:r>
              <a:rPr lang="en-US" sz="2800" dirty="0" err="1" smtClean="0"/>
              <a:t>excercise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Put yourself in your opposing party’s position.</a:t>
            </a:r>
          </a:p>
          <a:p>
            <a:r>
              <a:rPr lang="en-US" sz="2400" dirty="0" smtClean="0"/>
              <a:t>What is his/hers position?</a:t>
            </a:r>
          </a:p>
          <a:p>
            <a:r>
              <a:rPr lang="en-US" sz="2400" dirty="0" smtClean="0"/>
              <a:t>Why is it his/hers position? – this is an absolute key knowledge you must obtain!</a:t>
            </a:r>
          </a:p>
          <a:p>
            <a:r>
              <a:rPr lang="en-US" sz="2400" dirty="0" smtClean="0"/>
              <a:t>Try to understand your opposing party’s point of view – put yourself in his/ hers shoes – even though they are not your style!</a:t>
            </a:r>
            <a:endParaRPr lang="da-DK" sz="2400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10</a:t>
            </a:fld>
            <a:endParaRPr lang="da-DK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a-DK" sz="2800" dirty="0" smtClean="0"/>
              <a:t>Try to </a:t>
            </a:r>
            <a:r>
              <a:rPr lang="da-DK" sz="2800" dirty="0" err="1" smtClean="0"/>
              <a:t>determine</a:t>
            </a:r>
            <a:r>
              <a:rPr lang="da-DK" sz="2800" dirty="0" smtClean="0"/>
              <a:t> </a:t>
            </a:r>
            <a:r>
              <a:rPr lang="da-DK" sz="2800" dirty="0" err="1" smtClean="0"/>
              <a:t>your</a:t>
            </a:r>
            <a:r>
              <a:rPr lang="da-DK" sz="2800" dirty="0" smtClean="0"/>
              <a:t> </a:t>
            </a:r>
            <a:r>
              <a:rPr lang="da-DK" sz="2800" b="1" dirty="0" err="1" smtClean="0"/>
              <a:t>opposing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party’s</a:t>
            </a:r>
            <a:r>
              <a:rPr lang="da-DK" sz="2800" dirty="0" smtClean="0"/>
              <a:t> Best Alternative!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a-DK" sz="2800" dirty="0" err="1" smtClean="0"/>
              <a:t>What</a:t>
            </a:r>
            <a:r>
              <a:rPr lang="da-DK" sz="2800" dirty="0" smtClean="0"/>
              <a:t> </a:t>
            </a:r>
            <a:r>
              <a:rPr lang="da-DK" sz="2800" dirty="0" err="1" smtClean="0"/>
              <a:t>can</a:t>
            </a:r>
            <a:r>
              <a:rPr lang="da-DK" sz="2800" dirty="0" smtClean="0"/>
              <a:t> he/ </a:t>
            </a:r>
            <a:r>
              <a:rPr lang="da-DK" sz="2800" dirty="0" err="1" smtClean="0"/>
              <a:t>she</a:t>
            </a:r>
            <a:r>
              <a:rPr lang="da-DK" sz="2800" dirty="0" smtClean="0"/>
              <a:t> live with?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a-DK" sz="2800" dirty="0" err="1" smtClean="0"/>
              <a:t>What</a:t>
            </a:r>
            <a:r>
              <a:rPr lang="da-DK" sz="2800" dirty="0" smtClean="0"/>
              <a:t> </a:t>
            </a:r>
            <a:r>
              <a:rPr lang="da-DK" sz="2800" dirty="0" err="1" smtClean="0"/>
              <a:t>will</a:t>
            </a:r>
            <a:r>
              <a:rPr lang="da-DK" sz="2800" dirty="0" smtClean="0"/>
              <a:t> </a:t>
            </a:r>
            <a:r>
              <a:rPr lang="da-DK" sz="2800" dirty="0" err="1" smtClean="0"/>
              <a:t>opposing</a:t>
            </a:r>
            <a:r>
              <a:rPr lang="da-DK" sz="2800" dirty="0" smtClean="0"/>
              <a:t> party do </a:t>
            </a:r>
            <a:r>
              <a:rPr lang="da-DK" sz="2800" dirty="0" err="1" smtClean="0"/>
              <a:t>if</a:t>
            </a:r>
            <a:r>
              <a:rPr lang="da-DK" sz="2800" dirty="0" smtClean="0"/>
              <a:t> he/ </a:t>
            </a:r>
            <a:r>
              <a:rPr lang="da-DK" sz="2800" dirty="0" err="1" smtClean="0"/>
              <a:t>she</a:t>
            </a:r>
            <a:r>
              <a:rPr lang="da-DK" sz="2800" dirty="0" smtClean="0"/>
              <a:t> </a:t>
            </a:r>
            <a:r>
              <a:rPr lang="da-DK" sz="2800" dirty="0" err="1" smtClean="0"/>
              <a:t>doesn’t</a:t>
            </a:r>
            <a:r>
              <a:rPr lang="da-DK" sz="2800" dirty="0" smtClean="0"/>
              <a:t> </a:t>
            </a:r>
            <a:r>
              <a:rPr lang="da-DK" sz="2800" dirty="0" err="1" smtClean="0"/>
              <a:t>achieve</a:t>
            </a:r>
            <a:r>
              <a:rPr lang="da-DK" sz="2800" dirty="0" smtClean="0"/>
              <a:t> his/ her </a:t>
            </a:r>
            <a:r>
              <a:rPr lang="da-DK" sz="2800" dirty="0" err="1" smtClean="0"/>
              <a:t>goal</a:t>
            </a:r>
            <a:r>
              <a:rPr lang="da-DK" sz="2800" dirty="0" smtClean="0"/>
              <a:t>?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a-DK" sz="2800" dirty="0" smtClean="0"/>
              <a:t>Is </a:t>
            </a:r>
            <a:r>
              <a:rPr lang="da-DK" sz="2800" dirty="0" err="1" smtClean="0"/>
              <a:t>there</a:t>
            </a:r>
            <a:r>
              <a:rPr lang="da-DK" sz="2800" dirty="0" smtClean="0"/>
              <a:t> a situation </a:t>
            </a:r>
            <a:r>
              <a:rPr lang="da-DK" sz="2800" dirty="0" err="1" smtClean="0"/>
              <a:t>on</a:t>
            </a:r>
            <a:r>
              <a:rPr lang="da-DK" sz="2800" dirty="0" smtClean="0"/>
              <a:t> the </a:t>
            </a:r>
            <a:r>
              <a:rPr lang="da-DK" sz="2800" dirty="0" err="1" smtClean="0"/>
              <a:t>edge</a:t>
            </a:r>
            <a:r>
              <a:rPr lang="da-DK" sz="2800" dirty="0" smtClean="0"/>
              <a:t> of the problem, </a:t>
            </a:r>
            <a:r>
              <a:rPr lang="da-DK" sz="2800" dirty="0" err="1" smtClean="0"/>
              <a:t>which</a:t>
            </a:r>
            <a:r>
              <a:rPr lang="da-DK" sz="2800" dirty="0" smtClean="0"/>
              <a:t> </a:t>
            </a:r>
            <a:r>
              <a:rPr lang="da-DK" sz="2800" dirty="0" err="1" smtClean="0"/>
              <a:t>will</a:t>
            </a:r>
            <a:r>
              <a:rPr lang="da-DK" sz="2800" dirty="0" smtClean="0"/>
              <a:t> </a:t>
            </a:r>
            <a:r>
              <a:rPr lang="da-DK" sz="2800" dirty="0" err="1" smtClean="0"/>
              <a:t>satisfy</a:t>
            </a:r>
            <a:r>
              <a:rPr lang="da-DK" sz="2800" dirty="0" smtClean="0"/>
              <a:t> </a:t>
            </a:r>
            <a:r>
              <a:rPr lang="da-DK" sz="2800" dirty="0" err="1" smtClean="0"/>
              <a:t>your</a:t>
            </a:r>
            <a:r>
              <a:rPr lang="da-DK" sz="2800" smtClean="0"/>
              <a:t> opponent?</a:t>
            </a:r>
            <a:endParaRPr lang="da-DK" sz="28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a-DK" sz="2800" dirty="0" smtClean="0"/>
              <a:t>This procedure </a:t>
            </a:r>
            <a:r>
              <a:rPr lang="da-DK" sz="2800" dirty="0" err="1" smtClean="0"/>
              <a:t>will</a:t>
            </a:r>
            <a:r>
              <a:rPr lang="da-DK" sz="2800" dirty="0" smtClean="0"/>
              <a:t> </a:t>
            </a:r>
            <a:r>
              <a:rPr lang="da-DK" sz="2800" dirty="0" err="1" smtClean="0"/>
              <a:t>help</a:t>
            </a:r>
            <a:r>
              <a:rPr lang="da-DK" sz="2800" dirty="0" smtClean="0"/>
              <a:t> </a:t>
            </a:r>
            <a:r>
              <a:rPr lang="da-DK" sz="2800" dirty="0" err="1" smtClean="0"/>
              <a:t>you</a:t>
            </a:r>
            <a:r>
              <a:rPr lang="da-DK" sz="2800" dirty="0" smtClean="0"/>
              <a:t> in </a:t>
            </a:r>
            <a:r>
              <a:rPr lang="da-DK" sz="2800" dirty="0" err="1" smtClean="0"/>
              <a:t>developing</a:t>
            </a:r>
            <a:r>
              <a:rPr lang="da-DK" sz="2800" dirty="0" smtClean="0"/>
              <a:t> </a:t>
            </a:r>
            <a:r>
              <a:rPr lang="da-DK" sz="2800" dirty="0" err="1" smtClean="0"/>
              <a:t>your</a:t>
            </a:r>
            <a:r>
              <a:rPr lang="da-DK" sz="2800" dirty="0" smtClean="0"/>
              <a:t> </a:t>
            </a:r>
            <a:r>
              <a:rPr lang="da-DK" sz="2800" dirty="0" err="1" smtClean="0"/>
              <a:t>own</a:t>
            </a:r>
            <a:r>
              <a:rPr lang="da-DK" sz="2800" dirty="0" smtClean="0"/>
              <a:t> BA.</a:t>
            </a:r>
            <a:endParaRPr lang="da-DK" sz="28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2921224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12</a:t>
            </a:fld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Conciliator</a:t>
            </a:r>
            <a:endParaRPr lang="da-DK" dirty="0"/>
          </a:p>
        </p:txBody>
      </p:sp>
      <p:sp>
        <p:nvSpPr>
          <p:cNvPr id="6" name="Pladsholder til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Duty</a:t>
            </a:r>
            <a:r>
              <a:rPr lang="da-DK" dirty="0" smtClean="0"/>
              <a:t> of the </a:t>
            </a:r>
            <a:r>
              <a:rPr lang="da-DK" dirty="0" err="1" smtClean="0"/>
              <a:t>Conciliator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sz="2800" dirty="0" err="1" smtClean="0"/>
              <a:t>Keyword</a:t>
            </a:r>
            <a:r>
              <a:rPr lang="da-DK" dirty="0" smtClean="0"/>
              <a:t> and </a:t>
            </a:r>
            <a:r>
              <a:rPr lang="da-DK" dirty="0" err="1" smtClean="0"/>
              <a:t>crucial</a:t>
            </a:r>
            <a:r>
              <a:rPr lang="da-DK" dirty="0" smtClean="0"/>
              <a:t> to a </a:t>
            </a:r>
            <a:r>
              <a:rPr lang="da-DK" dirty="0" err="1" smtClean="0"/>
              <a:t>conciliation</a:t>
            </a:r>
            <a:r>
              <a:rPr lang="da-DK" dirty="0" smtClean="0"/>
              <a:t> </a:t>
            </a:r>
            <a:r>
              <a:rPr lang="da-DK" dirty="0" err="1" smtClean="0"/>
              <a:t>process</a:t>
            </a:r>
            <a:r>
              <a:rPr lang="da-DK" dirty="0" smtClean="0"/>
              <a:t>:</a:t>
            </a:r>
          </a:p>
          <a:p>
            <a:pPr marL="0" indent="0">
              <a:buNone/>
            </a:pPr>
            <a:r>
              <a:rPr lang="da-DK" dirty="0" smtClean="0"/>
              <a:t>			</a:t>
            </a:r>
          </a:p>
          <a:p>
            <a:pPr marL="0" indent="0">
              <a:buNone/>
            </a:pPr>
            <a:r>
              <a:rPr lang="da-DK" b="1" dirty="0" smtClean="0"/>
              <a:t>		</a:t>
            </a:r>
            <a:r>
              <a:rPr lang="da-DK" sz="4000" b="1" dirty="0" smtClean="0"/>
              <a:t>	</a:t>
            </a:r>
            <a:r>
              <a:rPr lang="da-DK" sz="4400" b="1" dirty="0" smtClean="0"/>
              <a:t>CREDIBILITY!</a:t>
            </a:r>
            <a:endParaRPr lang="da-DK" b="1" dirty="0" smtClean="0"/>
          </a:p>
          <a:p>
            <a:pPr marL="0" indent="0">
              <a:buNone/>
            </a:pPr>
            <a:endParaRPr lang="da-DK" b="1" dirty="0" smtClean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443918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the </a:t>
            </a:r>
            <a:r>
              <a:rPr lang="da-DK" sz="2800" dirty="0" err="1" smtClean="0"/>
              <a:t>Conciliator/Arbitrator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This </a:t>
            </a:r>
            <a:r>
              <a:rPr lang="da-DK" sz="2400" dirty="0" err="1" smtClean="0"/>
              <a:t>means</a:t>
            </a:r>
            <a:r>
              <a:rPr lang="da-DK" sz="2400" dirty="0" smtClean="0"/>
              <a:t> </a:t>
            </a:r>
            <a:r>
              <a:rPr lang="da-DK" sz="2400" dirty="0" err="1" smtClean="0"/>
              <a:t>that</a:t>
            </a:r>
            <a:r>
              <a:rPr lang="da-DK" sz="2400" dirty="0" smtClean="0"/>
              <a:t> the </a:t>
            </a:r>
            <a:r>
              <a:rPr lang="da-DK" sz="2400" dirty="0" err="1" smtClean="0"/>
              <a:t>conciliator</a:t>
            </a:r>
            <a:r>
              <a:rPr lang="da-DK" sz="2400" dirty="0" smtClean="0"/>
              <a:t> must </a:t>
            </a:r>
            <a:r>
              <a:rPr lang="da-DK" sz="2400" dirty="0" err="1" smtClean="0"/>
              <a:t>know</a:t>
            </a:r>
            <a:r>
              <a:rPr lang="da-DK" sz="2400" dirty="0" smtClean="0"/>
              <a:t> the “</a:t>
            </a:r>
            <a:r>
              <a:rPr lang="da-DK" sz="2400" dirty="0" err="1" smtClean="0"/>
              <a:t>world</a:t>
            </a:r>
            <a:r>
              <a:rPr lang="da-DK" sz="2400" dirty="0" smtClean="0"/>
              <a:t> and the </a:t>
            </a:r>
            <a:r>
              <a:rPr lang="da-DK" sz="2400" dirty="0" err="1" smtClean="0"/>
              <a:t>environment</a:t>
            </a:r>
            <a:r>
              <a:rPr lang="da-DK" sz="2400" dirty="0" smtClean="0"/>
              <a:t>” in </a:t>
            </a:r>
            <a:r>
              <a:rPr lang="da-DK" sz="2400" dirty="0" err="1" smtClean="0"/>
              <a:t>which</a:t>
            </a:r>
            <a:r>
              <a:rPr lang="da-DK" sz="2400" dirty="0" smtClean="0"/>
              <a:t> the </a:t>
            </a:r>
            <a:r>
              <a:rPr lang="da-DK" sz="2400" dirty="0" err="1" smtClean="0"/>
              <a:t>dispute</a:t>
            </a:r>
            <a:r>
              <a:rPr lang="da-DK" sz="2400" dirty="0" smtClean="0"/>
              <a:t> has risen.</a:t>
            </a:r>
          </a:p>
          <a:p>
            <a:r>
              <a:rPr lang="da-DK" sz="2400" dirty="0" smtClean="0"/>
              <a:t>The </a:t>
            </a:r>
            <a:r>
              <a:rPr lang="da-DK" sz="2400" dirty="0" err="1" smtClean="0"/>
              <a:t>active</a:t>
            </a:r>
            <a:r>
              <a:rPr lang="da-DK" sz="2400" dirty="0" smtClean="0"/>
              <a:t> </a:t>
            </a:r>
            <a:r>
              <a:rPr lang="da-DK" sz="2400" dirty="0" err="1" smtClean="0"/>
              <a:t>conciliator</a:t>
            </a:r>
            <a:r>
              <a:rPr lang="da-DK" sz="2400" dirty="0" smtClean="0"/>
              <a:t> must to a </a:t>
            </a:r>
            <a:r>
              <a:rPr lang="da-DK" sz="2400" dirty="0" err="1" smtClean="0"/>
              <a:t>very</a:t>
            </a:r>
            <a:r>
              <a:rPr lang="da-DK" sz="2400" dirty="0" smtClean="0"/>
              <a:t> large </a:t>
            </a:r>
            <a:r>
              <a:rPr lang="da-DK" sz="2400" dirty="0" err="1" smtClean="0"/>
              <a:t>degree</a:t>
            </a:r>
            <a:r>
              <a:rPr lang="da-DK" sz="2400" dirty="0" smtClean="0"/>
              <a:t> understand the </a:t>
            </a:r>
            <a:r>
              <a:rPr lang="da-DK" sz="2400" dirty="0" err="1" smtClean="0"/>
              <a:t>labour</a:t>
            </a:r>
            <a:r>
              <a:rPr lang="da-DK" sz="2400" dirty="0" smtClean="0"/>
              <a:t> and </a:t>
            </a:r>
            <a:r>
              <a:rPr lang="da-DK" sz="2400" dirty="0" err="1" smtClean="0"/>
              <a:t>industrial</a:t>
            </a:r>
            <a:r>
              <a:rPr lang="da-DK" sz="2400" dirty="0" smtClean="0"/>
              <a:t> relations. </a:t>
            </a:r>
          </a:p>
          <a:p>
            <a:r>
              <a:rPr lang="da-DK" sz="2400" dirty="0" smtClean="0"/>
              <a:t>The </a:t>
            </a:r>
            <a:r>
              <a:rPr lang="da-DK" sz="2400" dirty="0" err="1" smtClean="0"/>
              <a:t>conciliator</a:t>
            </a:r>
            <a:r>
              <a:rPr lang="da-DK" sz="2400" dirty="0" smtClean="0"/>
              <a:t> must </a:t>
            </a:r>
            <a:r>
              <a:rPr lang="da-DK" sz="2400" dirty="0" err="1" smtClean="0"/>
              <a:t>know</a:t>
            </a:r>
            <a:r>
              <a:rPr lang="da-DK" sz="2400" dirty="0" smtClean="0"/>
              <a:t> the </a:t>
            </a:r>
            <a:r>
              <a:rPr lang="da-DK" sz="2400" dirty="0" err="1" smtClean="0"/>
              <a:t>dynamics</a:t>
            </a:r>
            <a:r>
              <a:rPr lang="da-DK" sz="2400" dirty="0" smtClean="0"/>
              <a:t> of the </a:t>
            </a:r>
            <a:r>
              <a:rPr lang="da-DK" sz="2400" dirty="0" err="1" smtClean="0"/>
              <a:t>sector</a:t>
            </a:r>
            <a:r>
              <a:rPr lang="da-DK" sz="2400" dirty="0" smtClean="0"/>
              <a:t>, the </a:t>
            </a:r>
            <a:r>
              <a:rPr lang="da-DK" sz="2400" dirty="0" err="1" smtClean="0"/>
              <a:t>politics</a:t>
            </a:r>
            <a:r>
              <a:rPr lang="da-DK" sz="2400" dirty="0" smtClean="0"/>
              <a:t> of the </a:t>
            </a:r>
            <a:r>
              <a:rPr lang="da-DK" sz="2400" dirty="0" err="1" smtClean="0"/>
              <a:t>sector</a:t>
            </a:r>
            <a:r>
              <a:rPr lang="da-DK" sz="2400" dirty="0" smtClean="0"/>
              <a:t>, the </a:t>
            </a:r>
            <a:r>
              <a:rPr lang="da-DK" sz="2400" dirty="0" err="1" smtClean="0"/>
              <a:t>infrastructure</a:t>
            </a:r>
            <a:r>
              <a:rPr lang="da-DK" sz="2400" dirty="0" smtClean="0"/>
              <a:t> of the </a:t>
            </a:r>
            <a:r>
              <a:rPr lang="da-DK" sz="2400" dirty="0" err="1" smtClean="0"/>
              <a:t>sector</a:t>
            </a:r>
            <a:r>
              <a:rPr lang="da-DK" sz="2400" dirty="0" smtClean="0"/>
              <a:t> etc. </a:t>
            </a:r>
          </a:p>
          <a:p>
            <a:pPr>
              <a:buNone/>
            </a:pPr>
            <a:r>
              <a:rPr lang="da-DK" sz="2400" b="1" dirty="0" err="1" smtClean="0"/>
              <a:t>Remember</a:t>
            </a:r>
            <a:r>
              <a:rPr lang="da-DK" sz="2400" b="1" dirty="0" smtClean="0"/>
              <a:t>! </a:t>
            </a:r>
          </a:p>
          <a:p>
            <a:r>
              <a:rPr lang="da-DK" sz="2400" b="1" dirty="0" err="1" smtClean="0"/>
              <a:t>Conciliation</a:t>
            </a:r>
            <a:r>
              <a:rPr lang="da-DK" sz="2400" dirty="0" smtClean="0"/>
              <a:t>: not binding and not </a:t>
            </a:r>
            <a:r>
              <a:rPr lang="da-DK" sz="2400" dirty="0" err="1" smtClean="0"/>
              <a:t>empowered</a:t>
            </a:r>
            <a:r>
              <a:rPr lang="da-DK" sz="2400" dirty="0" smtClean="0"/>
              <a:t> to </a:t>
            </a:r>
            <a:r>
              <a:rPr lang="da-DK" sz="2400" dirty="0" err="1" smtClean="0"/>
              <a:t>tell</a:t>
            </a:r>
            <a:r>
              <a:rPr lang="da-DK" sz="2400" dirty="0" smtClean="0"/>
              <a:t> the parties </a:t>
            </a:r>
            <a:r>
              <a:rPr lang="da-DK" sz="2400" dirty="0" err="1" smtClean="0"/>
              <a:t>what</a:t>
            </a:r>
            <a:r>
              <a:rPr lang="da-DK" sz="2400" dirty="0" smtClean="0"/>
              <a:t> to do! But to </a:t>
            </a:r>
            <a:r>
              <a:rPr lang="da-DK" sz="2400" dirty="0" err="1" smtClean="0"/>
              <a:t>facilitate</a:t>
            </a:r>
            <a:r>
              <a:rPr lang="da-DK" sz="2400" dirty="0" smtClean="0"/>
              <a:t> a </a:t>
            </a:r>
            <a:r>
              <a:rPr lang="da-DK" sz="2400" dirty="0" err="1" smtClean="0"/>
              <a:t>dialogue</a:t>
            </a:r>
            <a:r>
              <a:rPr lang="da-DK" sz="2400" dirty="0" smtClean="0"/>
              <a:t>! </a:t>
            </a:r>
          </a:p>
          <a:p>
            <a:r>
              <a:rPr lang="da-DK" sz="2400" b="1" dirty="0" err="1" smtClean="0"/>
              <a:t>Arbitration</a:t>
            </a:r>
            <a:r>
              <a:rPr lang="da-DK" sz="2400" dirty="0" smtClean="0"/>
              <a:t>: Binding!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345721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The party’s internal preparation of the dispute: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800" dirty="0" smtClean="0"/>
              <a:t>Duties of the Conciliator/Arbitrator</a:t>
            </a:r>
            <a:endParaRPr lang="da-DK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585" indent="-609585">
              <a:buNone/>
            </a:pPr>
            <a:r>
              <a:rPr lang="da-DK" sz="2400" b="1" dirty="0" smtClean="0"/>
              <a:t>Formal </a:t>
            </a:r>
            <a:r>
              <a:rPr lang="da-DK" sz="2400" b="1" dirty="0" err="1" smtClean="0"/>
              <a:t>duty</a:t>
            </a:r>
            <a:endParaRPr lang="da-DK" sz="2400" b="1" dirty="0" smtClean="0"/>
          </a:p>
          <a:p>
            <a:pPr marL="0" indent="0">
              <a:buNone/>
            </a:pPr>
            <a:r>
              <a:rPr lang="da-DK" sz="2400" dirty="0" smtClean="0"/>
              <a:t>Not </a:t>
            </a:r>
            <a:r>
              <a:rPr lang="da-DK" sz="2400" dirty="0" err="1" smtClean="0"/>
              <a:t>only</a:t>
            </a:r>
            <a:r>
              <a:rPr lang="da-DK" sz="2400" dirty="0" smtClean="0"/>
              <a:t> </a:t>
            </a:r>
            <a:r>
              <a:rPr lang="da-DK" sz="2400" dirty="0" err="1" smtClean="0"/>
              <a:t>be</a:t>
            </a:r>
            <a:r>
              <a:rPr lang="da-DK" sz="2400" dirty="0" smtClean="0"/>
              <a:t> but </a:t>
            </a:r>
            <a:r>
              <a:rPr lang="da-DK" sz="2400" dirty="0" err="1" smtClean="0"/>
              <a:t>also</a:t>
            </a:r>
            <a:r>
              <a:rPr lang="da-DK" sz="2400" dirty="0" smtClean="0"/>
              <a:t> </a:t>
            </a:r>
            <a:r>
              <a:rPr lang="da-DK" sz="2400" dirty="0" err="1" smtClean="0"/>
              <a:t>appear</a:t>
            </a:r>
            <a:r>
              <a:rPr lang="da-DK" sz="2400" dirty="0" smtClean="0"/>
              <a:t> IMPARTIAL.</a:t>
            </a:r>
          </a:p>
          <a:p>
            <a:pPr marL="0" indent="0">
              <a:buNone/>
            </a:pPr>
            <a:r>
              <a:rPr lang="da-DK" sz="2400" dirty="0" err="1" smtClean="0"/>
              <a:t>Both</a:t>
            </a:r>
            <a:r>
              <a:rPr lang="da-DK" sz="2400" dirty="0" smtClean="0"/>
              <a:t> parties have to </a:t>
            </a:r>
            <a:r>
              <a:rPr lang="da-DK" sz="2400" dirty="0" err="1" smtClean="0"/>
              <a:t>be</a:t>
            </a:r>
            <a:r>
              <a:rPr lang="da-DK" sz="2400" dirty="0" smtClean="0"/>
              <a:t> </a:t>
            </a:r>
            <a:r>
              <a:rPr lang="da-DK" sz="2400" dirty="0" err="1" smtClean="0"/>
              <a:t>convinced</a:t>
            </a:r>
            <a:r>
              <a:rPr lang="da-DK" sz="2400" dirty="0" smtClean="0"/>
              <a:t> </a:t>
            </a:r>
            <a:r>
              <a:rPr lang="da-DK" sz="2400" dirty="0" err="1" smtClean="0"/>
              <a:t>that</a:t>
            </a:r>
            <a:r>
              <a:rPr lang="da-DK" sz="2400" dirty="0" smtClean="0"/>
              <a:t> the </a:t>
            </a:r>
            <a:r>
              <a:rPr lang="da-DK" sz="2400" dirty="0" err="1" smtClean="0"/>
              <a:t>conciliator</a:t>
            </a:r>
            <a:r>
              <a:rPr lang="da-DK" sz="2400" dirty="0" smtClean="0"/>
              <a:t> has no </a:t>
            </a:r>
            <a:r>
              <a:rPr lang="da-DK" sz="2400" dirty="0" err="1" smtClean="0"/>
              <a:t>personnel</a:t>
            </a:r>
            <a:r>
              <a:rPr lang="da-DK" sz="2400" dirty="0" smtClean="0"/>
              <a:t> </a:t>
            </a:r>
            <a:r>
              <a:rPr lang="da-DK" sz="2400" dirty="0" err="1" smtClean="0"/>
              <a:t>interest</a:t>
            </a:r>
            <a:r>
              <a:rPr lang="da-DK" sz="2400" dirty="0" smtClean="0"/>
              <a:t> in the </a:t>
            </a:r>
            <a:r>
              <a:rPr lang="da-DK" sz="2400" dirty="0" err="1" smtClean="0"/>
              <a:t>dispute</a:t>
            </a:r>
            <a:r>
              <a:rPr lang="da-DK" sz="2400" dirty="0" smtClean="0"/>
              <a:t> AT ALL</a:t>
            </a:r>
            <a:endParaRPr lang="da-DK" sz="24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4081258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the </a:t>
            </a:r>
            <a:r>
              <a:rPr lang="da-DK" sz="2800" dirty="0" err="1" smtClean="0"/>
              <a:t>Conciliator/Arbitrator</a:t>
            </a:r>
            <a:endParaRPr lang="da-D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sz="2800" b="1" dirty="0" err="1" smtClean="0"/>
              <a:t>Be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well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prepared</a:t>
            </a:r>
            <a:r>
              <a:rPr lang="da-DK" sz="2800" b="1" dirty="0" smtClean="0"/>
              <a:t>!</a:t>
            </a:r>
          </a:p>
          <a:p>
            <a:pPr>
              <a:buNone/>
            </a:pPr>
            <a:r>
              <a:rPr lang="da-DK" sz="2000" dirty="0" smtClean="0"/>
              <a:t>This </a:t>
            </a:r>
            <a:r>
              <a:rPr lang="da-DK" sz="2000" dirty="0" err="1" smtClean="0"/>
              <a:t>means</a:t>
            </a:r>
            <a:r>
              <a:rPr lang="da-DK" sz="2000" dirty="0" smtClean="0"/>
              <a:t>: </a:t>
            </a:r>
          </a:p>
          <a:p>
            <a:pPr marL="609585" indent="-609585"/>
            <a:r>
              <a:rPr lang="da-DK" sz="2000" dirty="0" err="1" smtClean="0"/>
              <a:t>read</a:t>
            </a:r>
            <a:r>
              <a:rPr lang="da-DK" sz="2000" dirty="0" smtClean="0"/>
              <a:t> </a:t>
            </a:r>
            <a:r>
              <a:rPr lang="da-DK" sz="2000" dirty="0" err="1" smtClean="0"/>
              <a:t>both</a:t>
            </a:r>
            <a:r>
              <a:rPr lang="da-DK" sz="2000" dirty="0" smtClean="0"/>
              <a:t> parties’ </a:t>
            </a:r>
            <a:r>
              <a:rPr lang="da-DK" sz="2000" dirty="0" err="1" smtClean="0"/>
              <a:t>submitted</a:t>
            </a:r>
            <a:r>
              <a:rPr lang="da-DK" sz="2000" dirty="0" smtClean="0"/>
              <a:t> statements.</a:t>
            </a:r>
          </a:p>
          <a:p>
            <a:pPr marL="609585" indent="-609585"/>
            <a:r>
              <a:rPr lang="da-DK" sz="2000" dirty="0" err="1" smtClean="0"/>
              <a:t>Know</a:t>
            </a:r>
            <a:r>
              <a:rPr lang="da-DK" sz="2000" dirty="0" smtClean="0"/>
              <a:t> the </a:t>
            </a:r>
            <a:r>
              <a:rPr lang="da-DK" sz="2000" dirty="0" err="1" smtClean="0"/>
              <a:t>law</a:t>
            </a:r>
            <a:r>
              <a:rPr lang="da-DK" sz="2000" dirty="0" smtClean="0"/>
              <a:t> – </a:t>
            </a:r>
            <a:r>
              <a:rPr lang="da-DK" sz="2000" dirty="0" err="1" smtClean="0"/>
              <a:t>written</a:t>
            </a:r>
            <a:r>
              <a:rPr lang="da-DK" sz="2000" dirty="0" smtClean="0"/>
              <a:t> and case </a:t>
            </a:r>
            <a:r>
              <a:rPr lang="da-DK" sz="2000" dirty="0" err="1" smtClean="0"/>
              <a:t>law</a:t>
            </a:r>
            <a:r>
              <a:rPr lang="da-DK" sz="2000" dirty="0" smtClean="0"/>
              <a:t>. </a:t>
            </a:r>
          </a:p>
          <a:p>
            <a:pPr marL="609585" indent="-609585"/>
            <a:r>
              <a:rPr lang="da-DK" sz="2000" dirty="0" err="1" smtClean="0"/>
              <a:t>Ensure</a:t>
            </a:r>
            <a:r>
              <a:rPr lang="da-DK" sz="2000" dirty="0" smtClean="0"/>
              <a:t> a </a:t>
            </a:r>
            <a:r>
              <a:rPr lang="da-DK" sz="2000" dirty="0" err="1" smtClean="0"/>
              <a:t>safe</a:t>
            </a:r>
            <a:r>
              <a:rPr lang="da-DK" sz="2000" dirty="0" smtClean="0"/>
              <a:t> and neutral </a:t>
            </a:r>
            <a:r>
              <a:rPr lang="da-DK" sz="2000" dirty="0" err="1" smtClean="0"/>
              <a:t>environment</a:t>
            </a:r>
            <a:r>
              <a:rPr lang="da-DK" sz="2000" dirty="0" smtClean="0"/>
              <a:t> </a:t>
            </a:r>
            <a:r>
              <a:rPr lang="da-DK" sz="2000" dirty="0" err="1" smtClean="0"/>
              <a:t>which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</a:t>
            </a:r>
            <a:r>
              <a:rPr lang="da-DK" sz="2000" dirty="0" err="1" smtClean="0"/>
              <a:t>create</a:t>
            </a:r>
            <a:r>
              <a:rPr lang="da-DK" sz="2000" dirty="0" smtClean="0"/>
              <a:t> a </a:t>
            </a:r>
            <a:r>
              <a:rPr lang="da-DK" sz="2000" dirty="0" err="1" smtClean="0"/>
              <a:t>feeling</a:t>
            </a:r>
            <a:r>
              <a:rPr lang="da-DK" sz="2000" dirty="0" smtClean="0"/>
              <a:t> of security for </a:t>
            </a:r>
            <a:r>
              <a:rPr lang="da-DK" sz="2000" dirty="0" err="1" smtClean="0"/>
              <a:t>both</a:t>
            </a:r>
            <a:r>
              <a:rPr lang="da-DK" sz="2000" dirty="0" smtClean="0"/>
              <a:t> parties. </a:t>
            </a:r>
          </a:p>
          <a:p>
            <a:pPr marL="609585" indent="-609585"/>
            <a:r>
              <a:rPr lang="da-DK" sz="2000" dirty="0" err="1" smtClean="0"/>
              <a:t>Maybe</a:t>
            </a:r>
            <a:r>
              <a:rPr lang="da-DK" sz="2000" dirty="0" smtClean="0"/>
              <a:t> </a:t>
            </a:r>
            <a:r>
              <a:rPr lang="da-DK" sz="2000" dirty="0" err="1" smtClean="0"/>
              <a:t>both</a:t>
            </a:r>
            <a:r>
              <a:rPr lang="da-DK" sz="2000" dirty="0" smtClean="0"/>
              <a:t> private and joint meeting sessions</a:t>
            </a:r>
            <a:endParaRPr lang="da-DK" sz="20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818737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the </a:t>
            </a:r>
            <a:r>
              <a:rPr lang="da-DK" sz="2800" dirty="0" err="1" smtClean="0"/>
              <a:t>Conciliator/Arbitrator</a:t>
            </a:r>
            <a:endParaRPr lang="da-DK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sz="2800" dirty="0" err="1" smtClean="0"/>
              <a:t>Personal</a:t>
            </a:r>
            <a:r>
              <a:rPr lang="da-DK" sz="2800" dirty="0" smtClean="0"/>
              <a:t> </a:t>
            </a:r>
            <a:r>
              <a:rPr lang="da-DK" sz="2800" dirty="0" err="1" smtClean="0"/>
              <a:t>qualifications</a:t>
            </a:r>
            <a:r>
              <a:rPr lang="da-DK" sz="2800" dirty="0" smtClean="0"/>
              <a:t> of the </a:t>
            </a:r>
            <a:r>
              <a:rPr lang="da-DK" sz="2800" dirty="0" err="1" smtClean="0"/>
              <a:t>Conciliator</a:t>
            </a:r>
            <a:r>
              <a:rPr lang="da-DK" sz="2800" dirty="0" smtClean="0"/>
              <a:t>:</a:t>
            </a:r>
          </a:p>
          <a:p>
            <a:pPr marL="457200" indent="-457200"/>
            <a:r>
              <a:rPr lang="da-DK" sz="2400" dirty="0" err="1" smtClean="0"/>
              <a:t>Self-awareness</a:t>
            </a:r>
            <a:r>
              <a:rPr lang="da-DK" sz="2400" dirty="0" smtClean="0"/>
              <a:t> </a:t>
            </a:r>
            <a:br>
              <a:rPr lang="da-DK" sz="2400" dirty="0" smtClean="0"/>
            </a:br>
            <a:r>
              <a:rPr lang="da-DK" sz="2400" dirty="0" err="1" smtClean="0"/>
              <a:t>Both</a:t>
            </a:r>
            <a:r>
              <a:rPr lang="da-DK" sz="2400" dirty="0" smtClean="0"/>
              <a:t> parties </a:t>
            </a:r>
            <a:r>
              <a:rPr lang="da-DK" sz="2400" dirty="0" err="1" smtClean="0"/>
              <a:t>may</a:t>
            </a:r>
            <a:r>
              <a:rPr lang="da-DK" sz="2400" dirty="0" smtClean="0"/>
              <a:t> </a:t>
            </a:r>
            <a:r>
              <a:rPr lang="da-DK" sz="2400" dirty="0" err="1" smtClean="0"/>
              <a:t>see</a:t>
            </a:r>
            <a:r>
              <a:rPr lang="da-DK" sz="2400" dirty="0" smtClean="0"/>
              <a:t> </a:t>
            </a:r>
            <a:r>
              <a:rPr lang="da-DK" sz="2400" dirty="0" err="1" smtClean="0"/>
              <a:t>you</a:t>
            </a:r>
            <a:r>
              <a:rPr lang="da-DK" sz="2400" dirty="0" smtClean="0"/>
              <a:t> as a “</a:t>
            </a:r>
            <a:r>
              <a:rPr lang="da-DK" sz="2400" dirty="0" err="1" smtClean="0"/>
              <a:t>judge</a:t>
            </a:r>
            <a:r>
              <a:rPr lang="da-DK" sz="2400" dirty="0" smtClean="0"/>
              <a:t>” </a:t>
            </a:r>
            <a:r>
              <a:rPr lang="da-DK" sz="2400" dirty="0" err="1" smtClean="0"/>
              <a:t>even</a:t>
            </a:r>
            <a:r>
              <a:rPr lang="da-DK" sz="2400" dirty="0" smtClean="0"/>
              <a:t> </a:t>
            </a:r>
            <a:r>
              <a:rPr lang="da-DK" sz="2400" dirty="0" err="1" smtClean="0"/>
              <a:t>though</a:t>
            </a:r>
            <a:r>
              <a:rPr lang="da-DK" sz="2400" dirty="0" smtClean="0"/>
              <a:t> </a:t>
            </a:r>
            <a:r>
              <a:rPr lang="da-DK" sz="2400" dirty="0" err="1" smtClean="0"/>
              <a:t>you</a:t>
            </a:r>
            <a:r>
              <a:rPr lang="da-DK" sz="2400" dirty="0" smtClean="0"/>
              <a:t> </a:t>
            </a:r>
            <a:r>
              <a:rPr lang="da-DK" sz="2400" dirty="0" err="1" smtClean="0"/>
              <a:t>are</a:t>
            </a:r>
            <a:r>
              <a:rPr lang="da-DK" sz="2400" dirty="0" smtClean="0"/>
              <a:t> NOT!</a:t>
            </a:r>
          </a:p>
          <a:p>
            <a:pPr marL="457200" indent="-457200"/>
            <a:r>
              <a:rPr lang="da-DK" sz="2400" dirty="0" err="1" smtClean="0"/>
              <a:t>Empathy</a:t>
            </a: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2400" dirty="0" err="1" smtClean="0"/>
              <a:t>You</a:t>
            </a:r>
            <a:r>
              <a:rPr lang="da-DK" sz="2400" dirty="0" smtClean="0"/>
              <a:t> have to put </a:t>
            </a:r>
            <a:r>
              <a:rPr lang="da-DK" sz="2400" dirty="0" err="1" smtClean="0"/>
              <a:t>yourself</a:t>
            </a:r>
            <a:r>
              <a:rPr lang="da-DK" sz="2400" dirty="0" smtClean="0"/>
              <a:t> in the </a:t>
            </a:r>
            <a:r>
              <a:rPr lang="da-DK" sz="2400" dirty="0" err="1" smtClean="0"/>
              <a:t>shoes</a:t>
            </a:r>
            <a:r>
              <a:rPr lang="da-DK" sz="2400" dirty="0" smtClean="0"/>
              <a:t> of </a:t>
            </a:r>
            <a:r>
              <a:rPr lang="da-DK" sz="2400" dirty="0" err="1" smtClean="0"/>
              <a:t>both</a:t>
            </a:r>
            <a:r>
              <a:rPr lang="da-DK" sz="2400" dirty="0" smtClean="0"/>
              <a:t> parties.</a:t>
            </a:r>
          </a:p>
          <a:p>
            <a:pPr marL="457200" indent="-457200"/>
            <a:r>
              <a:rPr lang="da-DK" sz="2400" dirty="0" smtClean="0"/>
              <a:t>Motivation</a:t>
            </a:r>
            <a:br>
              <a:rPr lang="da-DK" sz="2400" dirty="0" smtClean="0"/>
            </a:br>
            <a:r>
              <a:rPr lang="da-DK" sz="2400" dirty="0" err="1" smtClean="0"/>
              <a:t>You</a:t>
            </a:r>
            <a:r>
              <a:rPr lang="da-DK" sz="2400" dirty="0" smtClean="0"/>
              <a:t> </a:t>
            </a:r>
            <a:r>
              <a:rPr lang="da-DK" sz="2400" dirty="0" err="1" smtClean="0"/>
              <a:t>want</a:t>
            </a:r>
            <a:r>
              <a:rPr lang="da-DK" sz="2400" dirty="0" smtClean="0"/>
              <a:t> to </a:t>
            </a:r>
            <a:r>
              <a:rPr lang="da-DK" sz="2400" dirty="0" err="1" smtClean="0"/>
              <a:t>succeed</a:t>
            </a:r>
            <a:r>
              <a:rPr lang="da-DK" sz="2400" dirty="0" smtClean="0"/>
              <a:t> as a </a:t>
            </a:r>
            <a:r>
              <a:rPr lang="da-DK" sz="2400" dirty="0" err="1" smtClean="0"/>
              <a:t>conciliator</a:t>
            </a:r>
            <a:r>
              <a:rPr lang="da-DK" sz="2400" dirty="0" smtClean="0"/>
              <a:t>. “</a:t>
            </a:r>
            <a:r>
              <a:rPr lang="da-DK" sz="2400" dirty="0" err="1" smtClean="0"/>
              <a:t>You</a:t>
            </a:r>
            <a:r>
              <a:rPr lang="da-DK" sz="2400" dirty="0" smtClean="0"/>
              <a:t> </a:t>
            </a:r>
            <a:r>
              <a:rPr lang="da-DK" sz="2400" dirty="0" err="1" smtClean="0"/>
              <a:t>want</a:t>
            </a:r>
            <a:r>
              <a:rPr lang="da-DK" sz="2400" dirty="0" smtClean="0"/>
              <a:t> to </a:t>
            </a:r>
            <a:r>
              <a:rPr lang="da-DK" sz="2400" dirty="0" err="1" smtClean="0"/>
              <a:t>win</a:t>
            </a:r>
            <a:r>
              <a:rPr lang="da-DK" sz="2400" dirty="0" smtClean="0"/>
              <a:t>”. </a:t>
            </a:r>
          </a:p>
          <a:p>
            <a:pPr marL="609585" indent="-609585">
              <a:buAutoNum type="arabicPeriod"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722332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400" dirty="0" smtClean="0"/>
              <a:t>The parties’ </a:t>
            </a:r>
            <a:r>
              <a:rPr lang="da-DK" sz="2400" dirty="0" err="1" smtClean="0"/>
              <a:t>internal</a:t>
            </a:r>
            <a:r>
              <a:rPr lang="da-DK" sz="2400" dirty="0" smtClean="0"/>
              <a:t> </a:t>
            </a:r>
            <a:r>
              <a:rPr lang="da-DK" sz="2400" dirty="0" err="1" smtClean="0"/>
              <a:t>preparation</a:t>
            </a:r>
            <a:r>
              <a:rPr lang="da-DK" sz="2400" dirty="0" smtClean="0"/>
              <a:t> of the </a:t>
            </a:r>
            <a:r>
              <a:rPr lang="da-DK" sz="2400" dirty="0" err="1" smtClean="0"/>
              <a:t>dispute</a:t>
            </a:r>
            <a:r>
              <a:rPr lang="da-DK" sz="3200" dirty="0" smtClean="0"/>
              <a:t/>
            </a:r>
            <a:br>
              <a:rPr lang="da-DK" sz="3200" dirty="0" smtClean="0"/>
            </a:br>
            <a:r>
              <a:rPr lang="da-DK" sz="3200" dirty="0" err="1" smtClean="0"/>
              <a:t>Duties</a:t>
            </a:r>
            <a:r>
              <a:rPr lang="da-DK" sz="3200" dirty="0" smtClean="0"/>
              <a:t> of the </a:t>
            </a:r>
            <a:r>
              <a:rPr lang="da-DK" sz="3200" dirty="0" err="1" smtClean="0"/>
              <a:t>Conciliator/Arbitrator</a:t>
            </a:r>
            <a:endParaRPr lang="da-DK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sz="2800" dirty="0" err="1" smtClean="0"/>
              <a:t>Many</a:t>
            </a:r>
            <a:r>
              <a:rPr lang="da-DK" sz="2800" dirty="0" smtClean="0"/>
              <a:t> </a:t>
            </a:r>
            <a:r>
              <a:rPr lang="da-DK" sz="2800" dirty="0" err="1" smtClean="0"/>
              <a:t>functions</a:t>
            </a:r>
            <a:r>
              <a:rPr lang="da-DK" sz="2800" dirty="0" smtClean="0"/>
              <a:t> as a </a:t>
            </a:r>
            <a:r>
              <a:rPr lang="da-DK" sz="2800" dirty="0" err="1" smtClean="0"/>
              <a:t>conciliator</a:t>
            </a:r>
            <a:r>
              <a:rPr lang="da-DK" sz="2800" dirty="0" smtClean="0"/>
              <a:t>:</a:t>
            </a:r>
          </a:p>
          <a:p>
            <a:pPr marL="609585" indent="-609585"/>
            <a:r>
              <a:rPr lang="da-DK" sz="2000" dirty="0" smtClean="0"/>
              <a:t>Keep the </a:t>
            </a:r>
            <a:r>
              <a:rPr lang="da-DK" sz="2000" dirty="0" err="1" smtClean="0"/>
              <a:t>discussion</a:t>
            </a:r>
            <a:r>
              <a:rPr lang="da-DK" sz="2000" dirty="0" smtClean="0"/>
              <a:t> on track.</a:t>
            </a:r>
          </a:p>
          <a:p>
            <a:pPr marL="609585" indent="-609585"/>
            <a:r>
              <a:rPr lang="da-DK" sz="2000" dirty="0" smtClean="0"/>
              <a:t>A </a:t>
            </a:r>
            <a:r>
              <a:rPr lang="da-DK" sz="2000" dirty="0" err="1" smtClean="0"/>
              <a:t>communication</a:t>
            </a:r>
            <a:r>
              <a:rPr lang="da-DK" sz="2000" dirty="0" smtClean="0"/>
              <a:t> link </a:t>
            </a:r>
            <a:r>
              <a:rPr lang="da-DK" sz="2000" dirty="0" err="1" smtClean="0"/>
              <a:t>between</a:t>
            </a:r>
            <a:r>
              <a:rPr lang="da-DK" sz="2000" dirty="0" smtClean="0"/>
              <a:t> the parties. </a:t>
            </a:r>
          </a:p>
          <a:p>
            <a:pPr marL="609585" indent="-609585"/>
            <a:r>
              <a:rPr lang="da-DK" sz="2000" dirty="0" err="1" smtClean="0"/>
              <a:t>Persuader</a:t>
            </a:r>
            <a:r>
              <a:rPr lang="da-DK" sz="2000" dirty="0" smtClean="0"/>
              <a:t> – </a:t>
            </a:r>
            <a:r>
              <a:rPr lang="da-DK" sz="2000" i="1" dirty="0" smtClean="0"/>
              <a:t>“</a:t>
            </a:r>
            <a:r>
              <a:rPr lang="da-DK" sz="2000" i="1" dirty="0" err="1" smtClean="0"/>
              <a:t>try</a:t>
            </a:r>
            <a:r>
              <a:rPr lang="da-DK" sz="2000" i="1" dirty="0" smtClean="0"/>
              <a:t> to look at the </a:t>
            </a:r>
            <a:r>
              <a:rPr lang="da-DK" sz="2000" i="1" dirty="0" err="1" smtClean="0"/>
              <a:t>dispute</a:t>
            </a:r>
            <a:r>
              <a:rPr lang="da-DK" sz="2000" i="1" dirty="0" smtClean="0"/>
              <a:t> from a </a:t>
            </a:r>
            <a:r>
              <a:rPr lang="da-DK" sz="2000" i="1" dirty="0" err="1" smtClean="0"/>
              <a:t>different</a:t>
            </a:r>
            <a:r>
              <a:rPr lang="da-DK" sz="2000" i="1" dirty="0" smtClean="0"/>
              <a:t> point of view.”</a:t>
            </a:r>
          </a:p>
          <a:p>
            <a:pPr marL="609585" indent="-609585"/>
            <a:r>
              <a:rPr lang="da-DK" sz="2000" dirty="0" smtClean="0"/>
              <a:t>A reality </a:t>
            </a:r>
            <a:r>
              <a:rPr lang="da-DK" sz="2000" dirty="0" err="1" smtClean="0"/>
              <a:t>checker</a:t>
            </a:r>
            <a:r>
              <a:rPr lang="da-DK" sz="2000" dirty="0" smtClean="0"/>
              <a:t>: </a:t>
            </a:r>
            <a:r>
              <a:rPr lang="da-DK" sz="2000" i="1" dirty="0" smtClean="0"/>
              <a:t>“</a:t>
            </a:r>
            <a:r>
              <a:rPr lang="da-DK" sz="2000" i="1" dirty="0" err="1" smtClean="0"/>
              <a:t>What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will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actually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happen</a:t>
            </a:r>
            <a:r>
              <a:rPr lang="da-DK" sz="2000" i="1" dirty="0" smtClean="0"/>
              <a:t>, </a:t>
            </a:r>
            <a:r>
              <a:rPr lang="da-DK" sz="2000" i="1" dirty="0" err="1" smtClean="0"/>
              <a:t>if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you</a:t>
            </a:r>
            <a:r>
              <a:rPr lang="da-DK" sz="2000" i="1" dirty="0" smtClean="0"/>
              <a:t> do </a:t>
            </a:r>
            <a:r>
              <a:rPr lang="da-DK" sz="2000" i="1" dirty="0" err="1" smtClean="0"/>
              <a:t>this</a:t>
            </a:r>
            <a:r>
              <a:rPr lang="da-DK" sz="2000" i="1" dirty="0" smtClean="0"/>
              <a:t>?”</a:t>
            </a:r>
          </a:p>
          <a:p>
            <a:pPr marL="609585" indent="-609585"/>
            <a:r>
              <a:rPr lang="da-DK" sz="2000" dirty="0" err="1" smtClean="0"/>
              <a:t>Advocate</a:t>
            </a:r>
            <a:r>
              <a:rPr lang="da-DK" sz="2000" dirty="0" smtClean="0"/>
              <a:t> for solutions: </a:t>
            </a:r>
            <a:r>
              <a:rPr lang="da-DK" sz="2000" i="1" dirty="0" smtClean="0"/>
              <a:t>“This is the </a:t>
            </a:r>
            <a:r>
              <a:rPr lang="da-DK" sz="2000" i="1" dirty="0" err="1" smtClean="0"/>
              <a:t>best</a:t>
            </a:r>
            <a:r>
              <a:rPr lang="da-DK" sz="2000" i="1" dirty="0" smtClean="0"/>
              <a:t> offer on the </a:t>
            </a:r>
            <a:r>
              <a:rPr lang="da-DK" sz="2000" i="1" dirty="0" err="1" smtClean="0"/>
              <a:t>table</a:t>
            </a:r>
            <a:r>
              <a:rPr lang="da-DK" sz="2000" i="1" dirty="0" smtClean="0"/>
              <a:t> – just so </a:t>
            </a:r>
            <a:r>
              <a:rPr lang="da-DK" sz="2000" i="1" dirty="0" err="1" smtClean="0"/>
              <a:t>you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know</a:t>
            </a:r>
            <a:r>
              <a:rPr lang="da-DK" sz="2000" i="1" dirty="0" smtClean="0"/>
              <a:t>. </a:t>
            </a:r>
            <a:r>
              <a:rPr lang="da-DK" sz="2000" i="1" dirty="0" err="1" smtClean="0"/>
              <a:t>Why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don’t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we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try</a:t>
            </a:r>
            <a:r>
              <a:rPr lang="da-DK" sz="2000" i="1" dirty="0" smtClean="0"/>
              <a:t> to </a:t>
            </a:r>
            <a:r>
              <a:rPr lang="da-DK" sz="2000" i="1" dirty="0" err="1" smtClean="0"/>
              <a:t>work</a:t>
            </a:r>
            <a:r>
              <a:rPr lang="da-DK" sz="2000" i="1" dirty="0" smtClean="0"/>
              <a:t> with </a:t>
            </a:r>
            <a:r>
              <a:rPr lang="da-DK" sz="2000" i="1" dirty="0" err="1" smtClean="0"/>
              <a:t>this</a:t>
            </a:r>
            <a:r>
              <a:rPr lang="da-DK" sz="2000" i="1" dirty="0" smtClean="0"/>
              <a:t>?”</a:t>
            </a:r>
            <a:endParaRPr lang="da-DK" sz="2000" i="1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2771832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400" dirty="0" smtClean="0"/>
              <a:t>The parties’ </a:t>
            </a:r>
            <a:r>
              <a:rPr lang="da-DK" sz="2400" dirty="0" err="1" smtClean="0"/>
              <a:t>internal</a:t>
            </a:r>
            <a:r>
              <a:rPr lang="da-DK" sz="2400" dirty="0" smtClean="0"/>
              <a:t> </a:t>
            </a:r>
            <a:r>
              <a:rPr lang="da-DK" sz="2400" dirty="0" err="1" smtClean="0"/>
              <a:t>preparation</a:t>
            </a:r>
            <a:r>
              <a:rPr lang="da-DK" sz="2400" dirty="0" smtClean="0"/>
              <a:t> of the </a:t>
            </a:r>
            <a:r>
              <a:rPr lang="da-DK" sz="2400" dirty="0" err="1" smtClean="0"/>
              <a:t>dispute</a:t>
            </a:r>
            <a:r>
              <a:rPr lang="da-DK" sz="3200" dirty="0" smtClean="0"/>
              <a:t/>
            </a:r>
            <a:br>
              <a:rPr lang="da-DK" sz="3200" dirty="0" smtClean="0"/>
            </a:br>
            <a:r>
              <a:rPr lang="da-DK" sz="3200" dirty="0" err="1" smtClean="0"/>
              <a:t>Duties</a:t>
            </a:r>
            <a:r>
              <a:rPr lang="da-DK" sz="3200" dirty="0" smtClean="0"/>
              <a:t> of the </a:t>
            </a:r>
            <a:r>
              <a:rPr lang="da-DK" sz="3200" dirty="0" err="1" smtClean="0"/>
              <a:t>Conciliator/Arbitrator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sz="2800" dirty="0" err="1" smtClean="0"/>
              <a:t>Conciliators</a:t>
            </a:r>
            <a:r>
              <a:rPr lang="da-DK" sz="2800" dirty="0" smtClean="0"/>
              <a:t>’ </a:t>
            </a:r>
            <a:r>
              <a:rPr lang="da-DK" sz="2800" dirty="0" err="1" smtClean="0"/>
              <a:t>process</a:t>
            </a:r>
            <a:endParaRPr lang="da-DK" sz="2800" dirty="0" smtClean="0"/>
          </a:p>
          <a:p>
            <a:r>
              <a:rPr lang="da-DK" sz="2000" dirty="0" err="1" smtClean="0"/>
              <a:t>Consider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</a:t>
            </a:r>
            <a:r>
              <a:rPr lang="da-DK" sz="2000" dirty="0" err="1" smtClean="0"/>
              <a:t>questioning</a:t>
            </a:r>
            <a:r>
              <a:rPr lang="da-DK" sz="2000" dirty="0" smtClean="0"/>
              <a:t>! Open </a:t>
            </a:r>
            <a:r>
              <a:rPr lang="da-DK" sz="2000" dirty="0" err="1" smtClean="0"/>
              <a:t>questions</a:t>
            </a:r>
            <a:r>
              <a:rPr lang="da-DK" sz="2000" dirty="0" smtClean="0"/>
              <a:t>? (</a:t>
            </a:r>
            <a:r>
              <a:rPr lang="da-DK" sz="2000" i="1" dirty="0" smtClean="0"/>
              <a:t>“How do </a:t>
            </a:r>
            <a:r>
              <a:rPr lang="da-DK" sz="2000" i="1" dirty="0" err="1" smtClean="0"/>
              <a:t>you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consider</a:t>
            </a:r>
            <a:r>
              <a:rPr lang="da-DK" sz="2000" i="1" dirty="0" smtClean="0"/>
              <a:t> the </a:t>
            </a:r>
            <a:r>
              <a:rPr lang="da-DK" sz="2000" i="1" dirty="0" err="1" smtClean="0"/>
              <a:t>dispute</a:t>
            </a:r>
            <a:r>
              <a:rPr lang="da-DK" sz="2000" i="1" dirty="0" smtClean="0"/>
              <a:t>?”</a:t>
            </a:r>
            <a:r>
              <a:rPr lang="da-DK" sz="2000" dirty="0" smtClean="0"/>
              <a:t>) </a:t>
            </a:r>
            <a:r>
              <a:rPr lang="da-DK" sz="2000" dirty="0" err="1" smtClean="0"/>
              <a:t>Closed</a:t>
            </a:r>
            <a:r>
              <a:rPr lang="da-DK" sz="2000" dirty="0" smtClean="0"/>
              <a:t> </a:t>
            </a:r>
            <a:r>
              <a:rPr lang="da-DK" sz="2000" dirty="0" err="1" smtClean="0"/>
              <a:t>questions</a:t>
            </a:r>
            <a:r>
              <a:rPr lang="da-DK" sz="2000" dirty="0" smtClean="0"/>
              <a:t>? (</a:t>
            </a:r>
            <a:r>
              <a:rPr lang="da-DK" sz="2000" i="1" dirty="0" smtClean="0"/>
              <a:t>“Did </a:t>
            </a:r>
            <a:r>
              <a:rPr lang="da-DK" sz="2000" i="1" dirty="0" err="1" smtClean="0"/>
              <a:t>you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react</a:t>
            </a:r>
            <a:r>
              <a:rPr lang="da-DK" sz="2000" i="1" dirty="0" smtClean="0"/>
              <a:t> to the </a:t>
            </a:r>
            <a:r>
              <a:rPr lang="da-DK" sz="2000" i="1" dirty="0" err="1" smtClean="0"/>
              <a:t>accusation</a:t>
            </a:r>
            <a:r>
              <a:rPr lang="da-DK" sz="2000" i="1" dirty="0" smtClean="0"/>
              <a:t>?”</a:t>
            </a:r>
            <a:r>
              <a:rPr lang="da-DK" sz="2000" dirty="0" smtClean="0"/>
              <a:t>) </a:t>
            </a:r>
            <a:r>
              <a:rPr lang="da-DK" sz="2000" dirty="0" err="1" smtClean="0"/>
              <a:t>Hypothetical</a:t>
            </a:r>
            <a:r>
              <a:rPr lang="da-DK" sz="2000" dirty="0" smtClean="0"/>
              <a:t> </a:t>
            </a:r>
            <a:r>
              <a:rPr lang="da-DK" sz="2000" dirty="0" err="1" smtClean="0"/>
              <a:t>questions</a:t>
            </a:r>
            <a:r>
              <a:rPr lang="da-DK" sz="2000" dirty="0" smtClean="0"/>
              <a:t>? (</a:t>
            </a:r>
            <a:r>
              <a:rPr lang="da-DK" sz="2000" i="1" dirty="0" smtClean="0"/>
              <a:t>“If </a:t>
            </a:r>
            <a:r>
              <a:rPr lang="da-DK" sz="2000" i="1" dirty="0" err="1" smtClean="0"/>
              <a:t>you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should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consider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this</a:t>
            </a:r>
            <a:r>
              <a:rPr lang="da-DK" sz="2000" i="1" dirty="0" smtClean="0"/>
              <a:t> solution, </a:t>
            </a:r>
            <a:r>
              <a:rPr lang="da-DK" sz="2000" i="1" dirty="0" err="1" smtClean="0"/>
              <a:t>what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would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happen</a:t>
            </a:r>
            <a:r>
              <a:rPr lang="da-DK" sz="2000" i="1" dirty="0" smtClean="0"/>
              <a:t>?”</a:t>
            </a:r>
            <a:r>
              <a:rPr lang="da-DK" sz="2000" dirty="0" smtClean="0"/>
              <a:t>)</a:t>
            </a:r>
          </a:p>
          <a:p>
            <a:r>
              <a:rPr lang="da-DK" sz="2000" dirty="0" smtClean="0"/>
              <a:t>Neutral </a:t>
            </a:r>
            <a:r>
              <a:rPr lang="da-DK" sz="2000" dirty="0" err="1" smtClean="0"/>
              <a:t>active</a:t>
            </a:r>
            <a:r>
              <a:rPr lang="da-DK" sz="2000" dirty="0" smtClean="0"/>
              <a:t> </a:t>
            </a:r>
            <a:r>
              <a:rPr lang="da-DK" sz="2000" dirty="0" err="1" smtClean="0"/>
              <a:t>listening</a:t>
            </a:r>
            <a:r>
              <a:rPr lang="da-DK" sz="2000" dirty="0" smtClean="0"/>
              <a:t> and neutral (body)</a:t>
            </a:r>
            <a:r>
              <a:rPr lang="da-DK" sz="2000" dirty="0" err="1" smtClean="0"/>
              <a:t>language</a:t>
            </a:r>
            <a:r>
              <a:rPr lang="da-DK" sz="2000" dirty="0" smtClean="0"/>
              <a:t>. </a:t>
            </a:r>
          </a:p>
          <a:p>
            <a:r>
              <a:rPr lang="da-DK" sz="2000" dirty="0" smtClean="0"/>
              <a:t>Summarising.</a:t>
            </a:r>
          </a:p>
          <a:p>
            <a:r>
              <a:rPr lang="da-DK" sz="2000" dirty="0" smtClean="0"/>
              <a:t>Clear and </a:t>
            </a:r>
            <a:r>
              <a:rPr lang="da-DK" sz="2000" dirty="0" err="1" smtClean="0"/>
              <a:t>concise</a:t>
            </a:r>
            <a:r>
              <a:rPr lang="da-DK" sz="2000" dirty="0" smtClean="0"/>
              <a:t> </a:t>
            </a:r>
            <a:r>
              <a:rPr lang="da-DK" sz="2000" dirty="0" err="1" smtClean="0"/>
              <a:t>communication</a:t>
            </a:r>
            <a:r>
              <a:rPr lang="da-DK" sz="2000" dirty="0" smtClean="0"/>
              <a:t>. </a:t>
            </a:r>
          </a:p>
          <a:p>
            <a:endParaRPr lang="da-DK" sz="20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276647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kind of </a:t>
            </a:r>
            <a:r>
              <a:rPr lang="da-DK" dirty="0" err="1" smtClean="0"/>
              <a:t>dispute</a:t>
            </a:r>
            <a:r>
              <a:rPr lang="da-DK" dirty="0" smtClean="0"/>
              <a:t> do </a:t>
            </a:r>
            <a:r>
              <a:rPr lang="da-DK" dirty="0" err="1" smtClean="0"/>
              <a:t>we</a:t>
            </a:r>
            <a:r>
              <a:rPr lang="da-DK" dirty="0" smtClean="0"/>
              <a:t> have?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2</a:t>
            </a:fld>
            <a:endParaRPr lang="da-DK"/>
          </a:p>
        </p:txBody>
      </p:sp>
      <p:graphicFrame>
        <p:nvGraphicFramePr>
          <p:cNvPr id="8" name="Pladsholder til indhold 7"/>
          <p:cNvGraphicFramePr>
            <a:graphicFrameLocks noGrp="1"/>
          </p:cNvGraphicFramePr>
          <p:nvPr>
            <p:ph idx="1"/>
          </p:nvPr>
        </p:nvGraphicFramePr>
        <p:xfrm>
          <a:off x="571500" y="2046288"/>
          <a:ext cx="10972800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7118"/>
                <a:gridCol w="4156364"/>
                <a:gridCol w="4589318"/>
              </a:tblGrid>
              <a:tr h="370840">
                <a:tc>
                  <a:txBody>
                    <a:bodyPr/>
                    <a:lstStyle/>
                    <a:p>
                      <a:endParaRPr lang="da-DK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2000" b="1" dirty="0" err="1" smtClean="0">
                          <a:solidFill>
                            <a:schemeClr val="bg1"/>
                          </a:solidFill>
                        </a:rPr>
                        <a:t>Individual</a:t>
                      </a:r>
                      <a:endParaRPr lang="da-DK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2000" b="1" dirty="0" err="1" smtClean="0">
                          <a:solidFill>
                            <a:schemeClr val="bg1"/>
                          </a:solidFill>
                        </a:rPr>
                        <a:t>Collective</a:t>
                      </a:r>
                      <a:endParaRPr lang="da-DK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8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2000" b="1" dirty="0" err="1" smtClean="0">
                          <a:solidFill>
                            <a:schemeClr val="bg1"/>
                          </a:solidFill>
                        </a:rPr>
                        <a:t>Interest</a:t>
                      </a:r>
                      <a:endParaRPr lang="da-DK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2000" u="sng" dirty="0" err="1" smtClean="0"/>
                        <a:t>No</a:t>
                      </a:r>
                      <a:r>
                        <a:rPr lang="da-DK" sz="2000" u="sng" dirty="0" smtClean="0"/>
                        <a:t> </a:t>
                      </a:r>
                      <a:r>
                        <a:rPr lang="da-DK" sz="2000" u="sng" dirty="0" err="1" smtClean="0"/>
                        <a:t>effect</a:t>
                      </a:r>
                      <a:r>
                        <a:rPr lang="da-DK" sz="2000" u="sng" dirty="0" smtClean="0"/>
                        <a:t> </a:t>
                      </a:r>
                      <a:r>
                        <a:rPr lang="da-DK" sz="2000" u="sng" dirty="0" err="1" smtClean="0"/>
                        <a:t>on</a:t>
                      </a:r>
                      <a:r>
                        <a:rPr lang="da-DK" sz="2000" u="sng" dirty="0" smtClean="0"/>
                        <a:t> </a:t>
                      </a:r>
                      <a:r>
                        <a:rPr lang="da-DK" sz="2000" u="sng" dirty="0" err="1" smtClean="0"/>
                        <a:t>rules</a:t>
                      </a:r>
                      <a:endParaRPr lang="da-DK" sz="2000" u="sng" dirty="0" smtClean="0"/>
                    </a:p>
                    <a:p>
                      <a:r>
                        <a:rPr lang="da-DK" sz="2000" dirty="0" err="1" smtClean="0"/>
                        <a:t>Ex.individual</a:t>
                      </a:r>
                      <a:r>
                        <a:rPr lang="da-DK" sz="2000" dirty="0" smtClean="0"/>
                        <a:t> </a:t>
                      </a:r>
                      <a:r>
                        <a:rPr lang="da-DK" sz="2000" dirty="0" err="1" smtClean="0"/>
                        <a:t>negotiation</a:t>
                      </a:r>
                      <a:r>
                        <a:rPr lang="da-DK" sz="2000" dirty="0" smtClean="0"/>
                        <a:t> </a:t>
                      </a:r>
                      <a:r>
                        <a:rPr lang="da-DK" sz="2000" dirty="0" err="1" smtClean="0"/>
                        <a:t>on</a:t>
                      </a:r>
                      <a:r>
                        <a:rPr lang="da-DK" sz="2000" dirty="0" smtClean="0"/>
                        <a:t> </a:t>
                      </a:r>
                      <a:r>
                        <a:rPr lang="da-DK" sz="2000" dirty="0" err="1" smtClean="0"/>
                        <a:t>employment</a:t>
                      </a:r>
                      <a:r>
                        <a:rPr lang="da-DK" sz="2000" dirty="0" smtClean="0"/>
                        <a:t> </a:t>
                      </a:r>
                      <a:r>
                        <a:rPr lang="da-DK" sz="2000" dirty="0" err="1" smtClean="0"/>
                        <a:t>conditions</a:t>
                      </a:r>
                      <a:endParaRPr lang="da-DK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2000" u="sng" dirty="0" err="1" smtClean="0"/>
                        <a:t>Setting</a:t>
                      </a:r>
                      <a:r>
                        <a:rPr lang="da-DK" sz="2000" u="sng" dirty="0" smtClean="0"/>
                        <a:t> new </a:t>
                      </a:r>
                      <a:r>
                        <a:rPr lang="da-DK" sz="2000" u="sng" dirty="0" err="1" smtClean="0"/>
                        <a:t>rules</a:t>
                      </a:r>
                      <a:endParaRPr lang="da-DK" sz="2000" u="sng" dirty="0" smtClean="0"/>
                    </a:p>
                    <a:p>
                      <a:r>
                        <a:rPr lang="da-DK" sz="2000" dirty="0" smtClean="0"/>
                        <a:t>Ex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N</a:t>
                      </a:r>
                      <a:r>
                        <a:rPr lang="da-DK" sz="2000" dirty="0" err="1" smtClean="0"/>
                        <a:t>egotiations</a:t>
                      </a:r>
                      <a:r>
                        <a:rPr lang="da-DK" sz="2000" baseline="0" dirty="0" smtClean="0"/>
                        <a:t> of </a:t>
                      </a:r>
                      <a:r>
                        <a:rPr lang="da-DK" sz="2000" baseline="0" dirty="0" err="1" smtClean="0"/>
                        <a:t>Collective</a:t>
                      </a:r>
                      <a:r>
                        <a:rPr lang="da-DK" sz="2000" baseline="0" dirty="0" smtClean="0"/>
                        <a:t> Agreement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err="1" smtClean="0"/>
                        <a:t>Negotiation</a:t>
                      </a:r>
                      <a:endParaRPr lang="da-DK" sz="2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err="1" smtClean="0"/>
                        <a:t>Mediation</a:t>
                      </a:r>
                      <a:endParaRPr lang="da-DK" sz="2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smtClean="0"/>
                        <a:t>Industrial action</a:t>
                      </a:r>
                      <a:endParaRPr lang="da-DK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2000" b="1" dirty="0" smtClean="0">
                          <a:solidFill>
                            <a:schemeClr val="bg1"/>
                          </a:solidFill>
                        </a:rPr>
                        <a:t>Right</a:t>
                      </a:r>
                      <a:endParaRPr lang="da-DK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a-DK" sz="2000" u="sng" dirty="0" err="1" smtClean="0"/>
                        <a:t>Application</a:t>
                      </a:r>
                      <a:r>
                        <a:rPr lang="da-DK" sz="2000" u="sng" baseline="0" dirty="0" smtClean="0"/>
                        <a:t> of </a:t>
                      </a:r>
                      <a:r>
                        <a:rPr lang="da-DK" sz="2000" u="sng" baseline="0" dirty="0" err="1" smtClean="0"/>
                        <a:t>existing</a:t>
                      </a:r>
                      <a:r>
                        <a:rPr lang="da-DK" sz="2000" u="sng" baseline="0" dirty="0" smtClean="0"/>
                        <a:t> </a:t>
                      </a:r>
                      <a:r>
                        <a:rPr lang="da-DK" sz="2000" u="sng" baseline="0" dirty="0" err="1" smtClean="0"/>
                        <a:t>rules</a:t>
                      </a:r>
                      <a:endParaRPr lang="da-DK" sz="2000" u="sng" baseline="0" dirty="0" smtClean="0"/>
                    </a:p>
                    <a:p>
                      <a:r>
                        <a:rPr lang="da-DK" sz="2000" baseline="0" dirty="0" smtClean="0"/>
                        <a:t>Ex </a:t>
                      </a:r>
                      <a:r>
                        <a:rPr lang="da-DK" sz="2000" baseline="0" dirty="0" err="1" smtClean="0"/>
                        <a:t>individual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or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collective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dismissals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or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disputes</a:t>
                      </a:r>
                      <a:r>
                        <a:rPr lang="da-DK" sz="2000" baseline="0" dirty="0" smtClean="0"/>
                        <a:t> over </a:t>
                      </a:r>
                      <a:r>
                        <a:rPr lang="da-DK" sz="2000" baseline="0" dirty="0" err="1" smtClean="0"/>
                        <a:t>negotiated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rules</a:t>
                      </a:r>
                      <a:endParaRPr lang="da-DK" sz="2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err="1" smtClean="0"/>
                        <a:t>Negotiation</a:t>
                      </a:r>
                      <a:endParaRPr lang="da-DK" sz="2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err="1" smtClean="0"/>
                        <a:t>Mediation</a:t>
                      </a:r>
                      <a:endParaRPr lang="da-DK" sz="2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err="1" smtClean="0"/>
                        <a:t>Arbitration/Industrial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Court</a:t>
                      </a:r>
                      <a:r>
                        <a:rPr lang="da-DK" sz="2000" baseline="0" dirty="0" smtClean="0"/>
                        <a:t> </a:t>
                      </a:r>
                      <a:endParaRPr lang="da-DK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Arbitration</a:t>
            </a:r>
            <a:r>
              <a:rPr lang="da-DK" dirty="0" smtClean="0"/>
              <a:t>		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Binding decisions!</a:t>
            </a:r>
          </a:p>
          <a:p>
            <a:r>
              <a:rPr lang="da-DK" dirty="0" err="1" smtClean="0"/>
              <a:t>They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have a </a:t>
            </a:r>
            <a:r>
              <a:rPr lang="da-DK" dirty="0" err="1" smtClean="0"/>
              <a:t>relevance</a:t>
            </a:r>
            <a:r>
              <a:rPr lang="da-DK" dirty="0" smtClean="0"/>
              <a:t> for future cases of the same kind.</a:t>
            </a:r>
          </a:p>
          <a:p>
            <a:r>
              <a:rPr lang="da-DK" dirty="0" smtClean="0"/>
              <a:t>One shot deal!</a:t>
            </a:r>
          </a:p>
          <a:p>
            <a:r>
              <a:rPr lang="da-DK" dirty="0" smtClean="0"/>
              <a:t>The </a:t>
            </a:r>
            <a:r>
              <a:rPr lang="da-DK" dirty="0" err="1" smtClean="0"/>
              <a:t>chairing</a:t>
            </a:r>
            <a:r>
              <a:rPr lang="da-DK" dirty="0" smtClean="0"/>
              <a:t> </a:t>
            </a:r>
            <a:r>
              <a:rPr lang="da-DK" dirty="0" err="1" smtClean="0"/>
              <a:t>represantive</a:t>
            </a:r>
            <a:r>
              <a:rPr lang="da-DK" dirty="0" smtClean="0"/>
              <a:t> must </a:t>
            </a:r>
            <a:r>
              <a:rPr lang="da-DK" dirty="0" err="1" smtClean="0"/>
              <a:t>enjoy</a:t>
            </a:r>
            <a:r>
              <a:rPr lang="da-DK" dirty="0" smtClean="0"/>
              <a:t> the </a:t>
            </a:r>
            <a:r>
              <a:rPr lang="da-DK" dirty="0" err="1" smtClean="0"/>
              <a:t>respect</a:t>
            </a:r>
            <a:r>
              <a:rPr lang="da-DK" dirty="0" smtClean="0"/>
              <a:t> and </a:t>
            </a:r>
            <a:r>
              <a:rPr lang="da-DK" dirty="0" err="1" smtClean="0"/>
              <a:t>faith</a:t>
            </a:r>
            <a:r>
              <a:rPr lang="da-DK" dirty="0" smtClean="0"/>
              <a:t> from </a:t>
            </a:r>
            <a:r>
              <a:rPr lang="da-DK" dirty="0" err="1" smtClean="0"/>
              <a:t>both</a:t>
            </a:r>
            <a:r>
              <a:rPr lang="da-DK" dirty="0" smtClean="0"/>
              <a:t> parties. </a:t>
            </a:r>
          </a:p>
          <a:p>
            <a:pPr lvl="1"/>
            <a:r>
              <a:rPr lang="da-DK" sz="2000" dirty="0" err="1" smtClean="0"/>
              <a:t>Judge</a:t>
            </a:r>
            <a:r>
              <a:rPr lang="da-DK" sz="2000" dirty="0" smtClean="0"/>
              <a:t>?</a:t>
            </a:r>
          </a:p>
          <a:p>
            <a:pPr lvl="1"/>
            <a:r>
              <a:rPr lang="da-DK" sz="2000" dirty="0" err="1" smtClean="0"/>
              <a:t>Representative</a:t>
            </a:r>
            <a:r>
              <a:rPr lang="da-DK" sz="2000" dirty="0" smtClean="0"/>
              <a:t> from the legal </a:t>
            </a:r>
            <a:r>
              <a:rPr lang="da-DK" sz="2000" dirty="0" err="1" smtClean="0"/>
              <a:t>academia</a:t>
            </a:r>
            <a:r>
              <a:rPr lang="da-DK" sz="2000" dirty="0" smtClean="0"/>
              <a:t> </a:t>
            </a:r>
            <a:r>
              <a:rPr lang="da-DK" sz="2000" dirty="0" err="1" smtClean="0"/>
              <a:t>environment</a:t>
            </a:r>
            <a:r>
              <a:rPr lang="da-DK" sz="2000" dirty="0" smtClean="0"/>
              <a:t>, </a:t>
            </a:r>
            <a:r>
              <a:rPr lang="da-DK" sz="2000" dirty="0" err="1" smtClean="0"/>
              <a:t>e.g</a:t>
            </a:r>
            <a:r>
              <a:rPr lang="da-DK" sz="2000" dirty="0" smtClean="0"/>
              <a:t>. a professor?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da-DK" noProof="0" smtClean="0"/>
              <a:pPr/>
              <a:t>20</a:t>
            </a:fld>
            <a:endParaRPr lang="da-DK" noProof="0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17506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400" dirty="0" smtClean="0"/>
              <a:t>The parties of a </a:t>
            </a:r>
            <a:r>
              <a:rPr lang="da-DK" sz="2400" dirty="0" err="1" smtClean="0"/>
              <a:t>mediation</a:t>
            </a: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3200" dirty="0" err="1" smtClean="0"/>
              <a:t>Who</a:t>
            </a:r>
            <a:r>
              <a:rPr lang="da-DK" sz="3200" dirty="0" smtClean="0"/>
              <a:t> </a:t>
            </a:r>
            <a:r>
              <a:rPr lang="da-DK" sz="3200" dirty="0" err="1" smtClean="0"/>
              <a:t>are</a:t>
            </a:r>
            <a:r>
              <a:rPr lang="da-DK" sz="3200" dirty="0" smtClean="0"/>
              <a:t> the </a:t>
            </a:r>
            <a:r>
              <a:rPr lang="da-DK" sz="3200" dirty="0" err="1" smtClean="0"/>
              <a:t>stakeholders</a:t>
            </a:r>
            <a:r>
              <a:rPr lang="da-DK" sz="3200" dirty="0" smtClean="0"/>
              <a:t>?</a:t>
            </a:r>
            <a:endParaRPr lang="da-DK" sz="32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Employee representatives</a:t>
            </a:r>
          </a:p>
          <a:p>
            <a:pPr lvl="1"/>
            <a:r>
              <a:rPr lang="en-US" sz="2400" dirty="0" smtClean="0"/>
              <a:t>Shop steward at company level; Trade Union</a:t>
            </a:r>
          </a:p>
          <a:p>
            <a:pPr lvl="1"/>
            <a:r>
              <a:rPr lang="en-US" sz="2400" dirty="0" smtClean="0"/>
              <a:t>PARTIAL – representing the employees interest</a:t>
            </a:r>
          </a:p>
          <a:p>
            <a:r>
              <a:rPr lang="en-US" sz="2800" dirty="0" smtClean="0"/>
              <a:t>Employer representatives</a:t>
            </a:r>
          </a:p>
          <a:p>
            <a:pPr lvl="1"/>
            <a:r>
              <a:rPr lang="en-US" sz="2400" dirty="0" smtClean="0"/>
              <a:t>The company itself (management); Employer’s </a:t>
            </a:r>
            <a:r>
              <a:rPr lang="en-US" sz="2400" dirty="0" err="1" smtClean="0"/>
              <a:t>organisation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PARTIAL – representing the employer’s interest</a:t>
            </a:r>
          </a:p>
          <a:p>
            <a:r>
              <a:rPr lang="en-US" sz="2800" dirty="0" smtClean="0"/>
              <a:t>The </a:t>
            </a:r>
            <a:r>
              <a:rPr lang="en-US" sz="2800" dirty="0" err="1" smtClean="0"/>
              <a:t>Mediato</a:t>
            </a:r>
            <a:endParaRPr lang="en-US" sz="2800" dirty="0" smtClean="0"/>
          </a:p>
          <a:p>
            <a:pPr lvl="1"/>
            <a:r>
              <a:rPr lang="en-US" sz="2400" dirty="0" smtClean="0"/>
              <a:t>IMPARTIAL – needs to see the issue from both sides</a:t>
            </a:r>
            <a:endParaRPr lang="da-DK" sz="24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4</a:t>
            </a:fld>
            <a:endParaRPr lang="da-DK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Employees</a:t>
            </a:r>
            <a:r>
              <a:rPr lang="da-DK" dirty="0" smtClean="0"/>
              <a:t> and </a:t>
            </a:r>
            <a:r>
              <a:rPr lang="da-DK" dirty="0" err="1" smtClean="0"/>
              <a:t>employers</a:t>
            </a:r>
            <a:endParaRPr lang="da-DK" dirty="0"/>
          </a:p>
        </p:txBody>
      </p:sp>
      <p:sp>
        <p:nvSpPr>
          <p:cNvPr id="7" name="Pladsholder til teks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2400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idx="1"/>
          </p:nvPr>
        </p:nvSpPr>
        <p:spPr>
          <a:xfrm>
            <a:off x="609600" y="2085128"/>
            <a:ext cx="10820400" cy="639763"/>
          </a:xfrm>
        </p:spPr>
        <p:txBody>
          <a:bodyPr>
            <a:normAutofit/>
          </a:bodyPr>
          <a:lstStyle/>
          <a:p>
            <a:r>
              <a:rPr lang="da-DK" sz="2800" dirty="0" err="1" smtClean="0"/>
              <a:t>First</a:t>
            </a:r>
            <a:r>
              <a:rPr lang="da-DK" sz="2800" dirty="0" smtClean="0"/>
              <a:t>: </a:t>
            </a:r>
            <a:r>
              <a:rPr lang="da-DK" sz="2800" dirty="0" err="1" smtClean="0"/>
              <a:t>who</a:t>
            </a:r>
            <a:r>
              <a:rPr lang="da-DK" sz="2800" dirty="0" smtClean="0"/>
              <a:t> do </a:t>
            </a:r>
            <a:r>
              <a:rPr lang="da-DK" sz="2800" dirty="0" err="1" smtClean="0"/>
              <a:t>you</a:t>
            </a:r>
            <a:r>
              <a:rPr lang="da-DK" sz="2800" dirty="0" smtClean="0"/>
              <a:t> </a:t>
            </a:r>
            <a:r>
              <a:rPr lang="da-DK" sz="2800" dirty="0" err="1" smtClean="0"/>
              <a:t>represent</a:t>
            </a:r>
            <a:r>
              <a:rPr lang="da-DK" sz="2800" dirty="0" smtClean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09600" y="2801086"/>
            <a:ext cx="5386917" cy="3951288"/>
          </a:xfrm>
        </p:spPr>
        <p:txBody>
          <a:bodyPr/>
          <a:lstStyle/>
          <a:p>
            <a:pPr marL="404273"/>
            <a:r>
              <a:rPr lang="da-DK" dirty="0" smtClean="0"/>
              <a:t>The </a:t>
            </a:r>
            <a:r>
              <a:rPr lang="da-DK" dirty="0" err="1" smtClean="0"/>
              <a:t>members</a:t>
            </a:r>
            <a:r>
              <a:rPr lang="da-DK" dirty="0" smtClean="0"/>
              <a:t> of the union</a:t>
            </a:r>
          </a:p>
          <a:p>
            <a:pPr marL="404273"/>
            <a:r>
              <a:rPr lang="da-DK" dirty="0" smtClean="0"/>
              <a:t>The shop? steward</a:t>
            </a:r>
          </a:p>
          <a:p>
            <a:pPr marL="404273"/>
            <a:r>
              <a:rPr lang="da-DK" dirty="0" smtClean="0"/>
              <a:t>The </a:t>
            </a:r>
            <a:r>
              <a:rPr lang="da-DK" dirty="0" err="1" smtClean="0"/>
              <a:t>organization</a:t>
            </a:r>
            <a:r>
              <a:rPr lang="da-DK" dirty="0" smtClean="0"/>
              <a:t> </a:t>
            </a:r>
            <a:r>
              <a:rPr lang="da-DK" dirty="0" err="1" smtClean="0"/>
              <a:t>itself</a:t>
            </a:r>
            <a:endParaRPr lang="da-DK" dirty="0" smtClean="0"/>
          </a:p>
          <a:p>
            <a:pPr marL="480471" lvl="1" indent="0">
              <a:buNone/>
            </a:pPr>
            <a:endParaRPr lang="da-DK" sz="2100" dirty="0" smtClean="0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4"/>
          </p:nvPr>
        </p:nvSpPr>
        <p:spPr>
          <a:xfrm>
            <a:off x="6193369" y="2801086"/>
            <a:ext cx="5389033" cy="3951288"/>
          </a:xfrm>
        </p:spPr>
        <p:txBody>
          <a:bodyPr/>
          <a:lstStyle/>
          <a:p>
            <a:r>
              <a:rPr lang="da-DK" dirty="0" smtClean="0"/>
              <a:t>The </a:t>
            </a:r>
            <a:r>
              <a:rPr lang="da-DK" dirty="0" err="1" smtClean="0"/>
              <a:t>owners</a:t>
            </a:r>
            <a:r>
              <a:rPr lang="da-DK" dirty="0" smtClean="0"/>
              <a:t> of the </a:t>
            </a:r>
            <a:r>
              <a:rPr lang="da-DK" dirty="0" err="1" smtClean="0"/>
              <a:t>company</a:t>
            </a:r>
            <a:endParaRPr lang="da-DK" dirty="0" smtClean="0"/>
          </a:p>
          <a:p>
            <a:r>
              <a:rPr lang="da-DK" dirty="0" smtClean="0"/>
              <a:t>Management?</a:t>
            </a:r>
          </a:p>
          <a:p>
            <a:r>
              <a:rPr lang="da-DK" dirty="0" smtClean="0"/>
              <a:t>The organisation </a:t>
            </a:r>
            <a:endParaRPr lang="da-DK" dirty="0"/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5</a:t>
            </a:fld>
            <a:endParaRPr lang="da-DK"/>
          </a:p>
        </p:txBody>
      </p:sp>
      <p:sp>
        <p:nvSpPr>
          <p:cNvPr id="9" name="Pladsholder til sidefod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10" name="Pladsholder til tekst 4"/>
          <p:cNvSpPr>
            <a:spLocks noGrp="1"/>
          </p:cNvSpPr>
          <p:nvPr>
            <p:ph type="body" idx="1"/>
          </p:nvPr>
        </p:nvSpPr>
        <p:spPr>
          <a:xfrm>
            <a:off x="609606" y="4481876"/>
            <a:ext cx="10820400" cy="639763"/>
          </a:xfrm>
        </p:spPr>
        <p:txBody>
          <a:bodyPr>
            <a:normAutofit/>
          </a:bodyPr>
          <a:lstStyle/>
          <a:p>
            <a:r>
              <a:rPr lang="da-DK" sz="2800" dirty="0" smtClean="0"/>
              <a:t>From </a:t>
            </a:r>
            <a:r>
              <a:rPr lang="da-DK" sz="2800" dirty="0" err="1" smtClean="0"/>
              <a:t>whom</a:t>
            </a:r>
            <a:r>
              <a:rPr lang="da-DK" sz="2800" dirty="0" smtClean="0"/>
              <a:t> do </a:t>
            </a:r>
            <a:r>
              <a:rPr lang="da-DK" sz="2800" dirty="0" err="1" smtClean="0"/>
              <a:t>you</a:t>
            </a:r>
            <a:r>
              <a:rPr lang="da-DK" sz="2800" dirty="0" smtClean="0"/>
              <a:t> </a:t>
            </a:r>
            <a:r>
              <a:rPr lang="da-DK" sz="2800" dirty="0" err="1" smtClean="0"/>
              <a:t>need</a:t>
            </a:r>
            <a:r>
              <a:rPr lang="da-DK" sz="2800" dirty="0" smtClean="0"/>
              <a:t> a </a:t>
            </a:r>
            <a:r>
              <a:rPr lang="da-DK" sz="2800" dirty="0" err="1" smtClean="0"/>
              <a:t>mandate</a:t>
            </a:r>
            <a:r>
              <a:rPr lang="da-DK" sz="2800" dirty="0" smtClean="0"/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106732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prstClr val="black"/>
                </a:solidFill>
              </a:rPr>
              <a:t>The parties’ internal preparation of the dispute</a:t>
            </a:r>
            <a:br>
              <a:rPr lang="en-US" sz="2000" dirty="0" smtClean="0">
                <a:solidFill>
                  <a:prstClr val="black"/>
                </a:solidFill>
              </a:rPr>
            </a:br>
            <a:r>
              <a:rPr lang="en-US" sz="2800" dirty="0" smtClean="0">
                <a:solidFill>
                  <a:prstClr val="black"/>
                </a:solidFill>
              </a:rPr>
              <a:t>Duties of employees and the employer </a:t>
            </a:r>
            <a:br>
              <a:rPr lang="en-US" sz="2800" dirty="0" smtClean="0">
                <a:solidFill>
                  <a:prstClr val="black"/>
                </a:solidFill>
              </a:rPr>
            </a:br>
            <a:r>
              <a:rPr lang="en-US" sz="2800" dirty="0" smtClean="0">
                <a:solidFill>
                  <a:prstClr val="black"/>
                </a:solidFill>
              </a:rPr>
              <a:t>when negotiating/ mediating</a:t>
            </a:r>
            <a:endParaRPr lang="da-DK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585" indent="-609585">
              <a:buNone/>
            </a:pPr>
            <a:r>
              <a:rPr lang="en-US" sz="2400" dirty="0" smtClean="0"/>
              <a:t>Second: Get hold of the facts of the dispute!</a:t>
            </a:r>
          </a:p>
          <a:p>
            <a:pPr marL="609585" indent="-609585">
              <a:buNone/>
            </a:pPr>
            <a:r>
              <a:rPr lang="en-US" sz="2400" dirty="0" smtClean="0"/>
              <a:t>Interview the subjects of the dispute. For example a dismissal.</a:t>
            </a:r>
          </a:p>
          <a:p>
            <a:pPr marL="609585" indent="-609585"/>
            <a:r>
              <a:rPr lang="en-US" sz="2400" dirty="0" smtClean="0"/>
              <a:t>What happened? </a:t>
            </a:r>
          </a:p>
          <a:p>
            <a:pPr marL="609585" indent="-609585"/>
            <a:r>
              <a:rPr lang="en-US" sz="2400" dirty="0" smtClean="0"/>
              <a:t>What was the reason of the dismissal?</a:t>
            </a:r>
          </a:p>
          <a:p>
            <a:pPr marL="609585" indent="-609585"/>
            <a:r>
              <a:rPr lang="en-US" sz="2400" dirty="0" smtClean="0"/>
              <a:t>What has occurred before the actual dismissals? </a:t>
            </a:r>
          </a:p>
          <a:p>
            <a:pPr marL="609585" indent="-609585"/>
            <a:r>
              <a:rPr lang="en-US" sz="2400" dirty="0" smtClean="0"/>
              <a:t>Is there a way to avoid the dismissals? </a:t>
            </a:r>
            <a:endParaRPr lang="da-DK" sz="24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1505236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sz="2400" dirty="0" err="1" smtClean="0"/>
              <a:t>Third</a:t>
            </a:r>
            <a:r>
              <a:rPr lang="da-DK" sz="2400" dirty="0" smtClean="0"/>
              <a:t>: </a:t>
            </a:r>
            <a:r>
              <a:rPr lang="da-DK" sz="2400" dirty="0" err="1" smtClean="0"/>
              <a:t>Define</a:t>
            </a:r>
            <a:r>
              <a:rPr lang="da-DK" sz="2400" dirty="0" smtClean="0"/>
              <a:t> and </a:t>
            </a:r>
            <a:r>
              <a:rPr lang="da-DK" sz="2400" dirty="0" err="1" smtClean="0"/>
              <a:t>use</a:t>
            </a:r>
            <a:r>
              <a:rPr lang="da-DK" sz="2400" dirty="0" smtClean="0"/>
              <a:t> relevant </a:t>
            </a:r>
            <a:r>
              <a:rPr lang="da-DK" sz="2400" dirty="0" err="1" smtClean="0"/>
              <a:t>labour</a:t>
            </a:r>
            <a:r>
              <a:rPr lang="da-DK" sz="2400" dirty="0" smtClean="0"/>
              <a:t> </a:t>
            </a:r>
            <a:r>
              <a:rPr lang="da-DK" sz="2400" dirty="0" err="1" smtClean="0"/>
              <a:t>law/case</a:t>
            </a:r>
            <a:r>
              <a:rPr lang="da-DK" sz="2400" dirty="0" smtClean="0"/>
              <a:t> </a:t>
            </a:r>
            <a:r>
              <a:rPr lang="da-DK" sz="2400" dirty="0" err="1" smtClean="0"/>
              <a:t>law</a:t>
            </a:r>
            <a:r>
              <a:rPr lang="da-DK" sz="2400" dirty="0" smtClean="0"/>
              <a:t> or </a:t>
            </a:r>
            <a:r>
              <a:rPr lang="da-DK" sz="2400" dirty="0" err="1" smtClean="0"/>
              <a:t>other</a:t>
            </a:r>
            <a:r>
              <a:rPr lang="da-DK" sz="2400" dirty="0" smtClean="0"/>
              <a:t> </a:t>
            </a:r>
            <a:r>
              <a:rPr lang="da-DK" sz="2400" dirty="0" err="1" smtClean="0"/>
              <a:t>rules</a:t>
            </a:r>
            <a:endParaRPr lang="da-DK" sz="2400" dirty="0" smtClean="0"/>
          </a:p>
          <a:p>
            <a:r>
              <a:rPr lang="da-DK" sz="2000" dirty="0" err="1" smtClean="0"/>
              <a:t>Get</a:t>
            </a:r>
            <a:r>
              <a:rPr lang="da-DK" sz="2000" dirty="0" smtClean="0"/>
              <a:t> an overview of </a:t>
            </a:r>
            <a:r>
              <a:rPr lang="da-DK" sz="2000" dirty="0" err="1" smtClean="0"/>
              <a:t>which</a:t>
            </a:r>
            <a:r>
              <a:rPr lang="da-DK" sz="2000" dirty="0" smtClean="0"/>
              <a:t> </a:t>
            </a:r>
            <a:r>
              <a:rPr lang="da-DK" sz="2000" dirty="0" err="1" smtClean="0"/>
              <a:t>labour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 and case </a:t>
            </a:r>
            <a:r>
              <a:rPr lang="da-DK" sz="2000" dirty="0" err="1" smtClean="0"/>
              <a:t>law</a:t>
            </a:r>
            <a:r>
              <a:rPr lang="da-DK" sz="2000" dirty="0" smtClean="0"/>
              <a:t>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</a:t>
            </a:r>
            <a:r>
              <a:rPr lang="da-DK" sz="2000" dirty="0" err="1" smtClean="0"/>
              <a:t>use</a:t>
            </a:r>
            <a:r>
              <a:rPr lang="da-DK" sz="2000" dirty="0" smtClean="0"/>
              <a:t> to support </a:t>
            </a:r>
            <a:r>
              <a:rPr lang="da-DK" sz="2000" dirty="0" err="1" smtClean="0"/>
              <a:t>your</a:t>
            </a:r>
            <a:r>
              <a:rPr lang="da-DK" sz="2000" dirty="0" smtClean="0"/>
              <a:t> case and </a:t>
            </a:r>
            <a:r>
              <a:rPr lang="da-DK" sz="2000" dirty="0" err="1" smtClean="0"/>
              <a:t>your</a:t>
            </a:r>
            <a:r>
              <a:rPr lang="da-DK" sz="2000" dirty="0" smtClean="0"/>
              <a:t> arguments. </a:t>
            </a:r>
          </a:p>
          <a:p>
            <a:r>
              <a:rPr lang="da-DK" sz="2000" dirty="0" err="1" smtClean="0"/>
              <a:t>Prioritize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legal support. </a:t>
            </a:r>
            <a:r>
              <a:rPr lang="da-DK" sz="2000" dirty="0" err="1" smtClean="0"/>
              <a:t>Which</a:t>
            </a:r>
            <a:r>
              <a:rPr lang="da-DK" sz="2000" dirty="0" smtClean="0"/>
              <a:t> </a:t>
            </a:r>
            <a:r>
              <a:rPr lang="da-DK" sz="2000" dirty="0" err="1" smtClean="0"/>
              <a:t>labour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 and case </a:t>
            </a:r>
            <a:r>
              <a:rPr lang="da-DK" sz="2000" dirty="0" err="1" smtClean="0"/>
              <a:t>law</a:t>
            </a:r>
            <a:r>
              <a:rPr lang="da-DK" sz="2000" dirty="0" smtClean="0"/>
              <a:t> supports </a:t>
            </a:r>
            <a:r>
              <a:rPr lang="da-DK" sz="2000" dirty="0" err="1" smtClean="0"/>
              <a:t>your</a:t>
            </a:r>
            <a:r>
              <a:rPr lang="da-DK" sz="2000" dirty="0" smtClean="0"/>
              <a:t> case </a:t>
            </a:r>
            <a:r>
              <a:rPr lang="da-DK" sz="2000" dirty="0" err="1" smtClean="0"/>
              <a:t>best</a:t>
            </a:r>
            <a:r>
              <a:rPr lang="da-DK" sz="2000" dirty="0" smtClean="0"/>
              <a:t>, </a:t>
            </a:r>
            <a:r>
              <a:rPr lang="da-DK" sz="2000" dirty="0" err="1" smtClean="0"/>
              <a:t>which</a:t>
            </a:r>
            <a:r>
              <a:rPr lang="da-DK" sz="2000" dirty="0" smtClean="0"/>
              <a:t> </a:t>
            </a:r>
            <a:r>
              <a:rPr lang="da-DK" sz="2000" dirty="0" err="1" smtClean="0"/>
              <a:t>labour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 and case </a:t>
            </a:r>
            <a:r>
              <a:rPr lang="da-DK" sz="2000" dirty="0" err="1" smtClean="0"/>
              <a:t>law</a:t>
            </a:r>
            <a:r>
              <a:rPr lang="da-DK" sz="2000" dirty="0" smtClean="0"/>
              <a:t> supports </a:t>
            </a:r>
            <a:r>
              <a:rPr lang="da-DK" sz="2000" dirty="0" err="1" smtClean="0"/>
              <a:t>your</a:t>
            </a:r>
            <a:r>
              <a:rPr lang="da-DK" sz="2000" dirty="0" smtClean="0"/>
              <a:t> case the </a:t>
            </a:r>
            <a:r>
              <a:rPr lang="da-DK" sz="2000" dirty="0" err="1" smtClean="0"/>
              <a:t>next</a:t>
            </a:r>
            <a:r>
              <a:rPr lang="da-DK" sz="2000" dirty="0" smtClean="0"/>
              <a:t> </a:t>
            </a:r>
            <a:r>
              <a:rPr lang="da-DK" sz="2000" dirty="0" err="1" smtClean="0"/>
              <a:t>best</a:t>
            </a:r>
            <a:r>
              <a:rPr lang="da-DK" sz="2000" dirty="0" smtClean="0"/>
              <a:t> and so </a:t>
            </a:r>
            <a:r>
              <a:rPr lang="da-DK" sz="2000" dirty="0" err="1" smtClean="0"/>
              <a:t>forth</a:t>
            </a:r>
            <a:r>
              <a:rPr lang="da-DK" sz="2000" dirty="0" smtClean="0"/>
              <a:t>.</a:t>
            </a:r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518770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sz="2400" dirty="0" err="1" smtClean="0"/>
              <a:t>Fourth</a:t>
            </a:r>
            <a:r>
              <a:rPr lang="da-DK" sz="2400" dirty="0" smtClean="0"/>
              <a:t>: Present </a:t>
            </a:r>
            <a:r>
              <a:rPr lang="da-DK" sz="2400" dirty="0" err="1" smtClean="0"/>
              <a:t>your</a:t>
            </a:r>
            <a:r>
              <a:rPr lang="da-DK" sz="2400" dirty="0" smtClean="0"/>
              <a:t> case</a:t>
            </a:r>
          </a:p>
          <a:p>
            <a:pPr marL="609585" indent="-609585">
              <a:buFont typeface="+mj-lt"/>
              <a:buAutoNum type="arabicPeriod"/>
            </a:pPr>
            <a:r>
              <a:rPr lang="da-DK" sz="2000" dirty="0" smtClean="0"/>
              <a:t>Start with the facts of the case – as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see</a:t>
            </a:r>
            <a:r>
              <a:rPr lang="da-DK" sz="2000" dirty="0" smtClean="0"/>
              <a:t> </a:t>
            </a:r>
            <a:r>
              <a:rPr lang="da-DK" sz="2000" dirty="0" err="1" smtClean="0"/>
              <a:t>them</a:t>
            </a:r>
            <a:endParaRPr lang="da-DK" sz="2000" dirty="0" smtClean="0"/>
          </a:p>
          <a:p>
            <a:pPr marL="609585" indent="-609585">
              <a:buFont typeface="+mj-lt"/>
              <a:buAutoNum type="arabicPeriod"/>
            </a:pPr>
            <a:r>
              <a:rPr lang="da-DK" sz="2000" dirty="0" err="1" smtClean="0"/>
              <a:t>Use</a:t>
            </a:r>
            <a:r>
              <a:rPr lang="da-DK" sz="2000" dirty="0" smtClean="0"/>
              <a:t> the relevant </a:t>
            </a:r>
            <a:r>
              <a:rPr lang="da-DK" sz="2000" dirty="0" err="1" smtClean="0"/>
              <a:t>labour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/ case </a:t>
            </a:r>
            <a:r>
              <a:rPr lang="da-DK" sz="2000" dirty="0" err="1" smtClean="0"/>
              <a:t>law</a:t>
            </a:r>
            <a:r>
              <a:rPr lang="da-DK" sz="2000" dirty="0" smtClean="0"/>
              <a:t> and </a:t>
            </a:r>
            <a:r>
              <a:rPr lang="da-DK" sz="2000" dirty="0" err="1" smtClean="0"/>
              <a:t>other</a:t>
            </a:r>
            <a:r>
              <a:rPr lang="da-DK" sz="2000" dirty="0" smtClean="0"/>
              <a:t> relevant </a:t>
            </a:r>
            <a:r>
              <a:rPr lang="da-DK" sz="2000" dirty="0" err="1" smtClean="0"/>
              <a:t>rules</a:t>
            </a:r>
            <a:r>
              <a:rPr lang="da-DK" sz="2000" dirty="0" smtClean="0"/>
              <a:t> in </a:t>
            </a:r>
            <a:r>
              <a:rPr lang="da-DK" sz="2000" dirty="0" err="1" smtClean="0"/>
              <a:t>prioritized</a:t>
            </a:r>
            <a:r>
              <a:rPr lang="da-DK" sz="2000" dirty="0" smtClean="0"/>
              <a:t> </a:t>
            </a:r>
            <a:r>
              <a:rPr lang="da-DK" sz="2000" dirty="0" err="1" smtClean="0"/>
              <a:t>order</a:t>
            </a:r>
            <a:r>
              <a:rPr lang="da-DK" sz="2000" dirty="0" smtClean="0"/>
              <a:t>: </a:t>
            </a:r>
            <a:r>
              <a:rPr lang="da-DK" sz="2000" dirty="0" err="1" smtClean="0"/>
              <a:t>your</a:t>
            </a:r>
            <a:r>
              <a:rPr lang="da-DK" sz="2000" dirty="0" smtClean="0"/>
              <a:t> </a:t>
            </a:r>
            <a:r>
              <a:rPr lang="da-DK" sz="2000" dirty="0" err="1" smtClean="0"/>
              <a:t>best</a:t>
            </a:r>
            <a:r>
              <a:rPr lang="da-DK" sz="2000" dirty="0" smtClean="0"/>
              <a:t> argument, </a:t>
            </a:r>
            <a:r>
              <a:rPr lang="da-DK" sz="2000" dirty="0" err="1" smtClean="0"/>
              <a:t>your</a:t>
            </a:r>
            <a:r>
              <a:rPr lang="da-DK" sz="2000" dirty="0" smtClean="0"/>
              <a:t> </a:t>
            </a:r>
            <a:r>
              <a:rPr lang="da-DK" sz="2000" dirty="0" err="1" smtClean="0"/>
              <a:t>second</a:t>
            </a:r>
            <a:r>
              <a:rPr lang="da-DK" sz="2000" dirty="0" smtClean="0"/>
              <a:t> </a:t>
            </a:r>
            <a:r>
              <a:rPr lang="da-DK" sz="2000" dirty="0" err="1" smtClean="0"/>
              <a:t>best</a:t>
            </a:r>
            <a:r>
              <a:rPr lang="da-DK" sz="2000" dirty="0" smtClean="0"/>
              <a:t> argument and so </a:t>
            </a:r>
            <a:r>
              <a:rPr lang="da-DK" sz="2000" dirty="0" err="1" smtClean="0"/>
              <a:t>forth</a:t>
            </a:r>
            <a:r>
              <a:rPr lang="da-DK" sz="2000" dirty="0" smtClean="0"/>
              <a:t>.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911057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700" dirty="0" smtClean="0"/>
              <a:t/>
            </a:r>
            <a:br>
              <a:rPr lang="da-DK" sz="27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sz="2400" dirty="0" smtClean="0"/>
              <a:t>Best alternatives</a:t>
            </a:r>
          </a:p>
          <a:p>
            <a:r>
              <a:rPr lang="da-DK" sz="2000" dirty="0" err="1" smtClean="0"/>
              <a:t>When</a:t>
            </a:r>
            <a:r>
              <a:rPr lang="da-DK" sz="2000" dirty="0" smtClean="0"/>
              <a:t> </a:t>
            </a:r>
            <a:r>
              <a:rPr lang="da-DK" sz="2000" dirty="0" err="1" smtClean="0"/>
              <a:t>prioritizing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arguments and the legal support for </a:t>
            </a:r>
            <a:r>
              <a:rPr lang="da-DK" sz="2000" dirty="0" err="1" smtClean="0"/>
              <a:t>your</a:t>
            </a:r>
            <a:r>
              <a:rPr lang="da-DK" sz="2000" dirty="0" smtClean="0"/>
              <a:t> arguments,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automatically</a:t>
            </a:r>
            <a:r>
              <a:rPr lang="da-DK" sz="2000" dirty="0" smtClean="0"/>
              <a:t> </a:t>
            </a:r>
            <a:r>
              <a:rPr lang="da-DK" sz="2000" dirty="0" err="1" smtClean="0"/>
              <a:t>also</a:t>
            </a:r>
            <a:r>
              <a:rPr lang="da-DK" sz="2000" dirty="0" smtClean="0"/>
              <a:t> </a:t>
            </a:r>
            <a:r>
              <a:rPr lang="da-DK" sz="2000" dirty="0" err="1" smtClean="0"/>
              <a:t>determine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Best Alternatives.</a:t>
            </a:r>
          </a:p>
          <a:p>
            <a:r>
              <a:rPr lang="da-DK" sz="2000" dirty="0" smtClean="0"/>
              <a:t>Best alternatives: </a:t>
            </a:r>
            <a:r>
              <a:rPr lang="da-DK" sz="2000" dirty="0" err="1" smtClean="0"/>
              <a:t>what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</a:t>
            </a:r>
            <a:r>
              <a:rPr lang="da-DK" sz="2000" dirty="0" err="1" smtClean="0"/>
              <a:t>you</a:t>
            </a:r>
            <a:r>
              <a:rPr lang="da-DK" sz="2000" dirty="0" smtClean="0"/>
              <a:t> live with, </a:t>
            </a:r>
            <a:r>
              <a:rPr lang="da-DK" sz="2000" dirty="0" err="1" smtClean="0"/>
              <a:t>if</a:t>
            </a:r>
            <a:r>
              <a:rPr lang="da-DK" sz="2000" dirty="0" smtClean="0"/>
              <a:t>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don’t</a:t>
            </a:r>
            <a:r>
              <a:rPr lang="da-DK" sz="2000" dirty="0" smtClean="0"/>
              <a:t> </a:t>
            </a:r>
            <a:r>
              <a:rPr lang="da-DK" sz="2000" dirty="0" err="1" smtClean="0"/>
              <a:t>get</a:t>
            </a:r>
            <a:r>
              <a:rPr lang="da-DK" sz="2000" dirty="0" smtClean="0"/>
              <a:t> the </a:t>
            </a:r>
            <a:r>
              <a:rPr lang="da-DK" sz="2000" dirty="0" err="1" smtClean="0"/>
              <a:t>primary</a:t>
            </a:r>
            <a:r>
              <a:rPr lang="da-DK" sz="2000" dirty="0" smtClean="0"/>
              <a:t> </a:t>
            </a:r>
            <a:r>
              <a:rPr lang="da-DK" sz="2000" dirty="0" err="1" smtClean="0"/>
              <a:t>result</a:t>
            </a:r>
            <a:r>
              <a:rPr lang="da-DK" sz="2000" dirty="0" smtClean="0"/>
              <a:t>,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want</a:t>
            </a:r>
            <a:r>
              <a:rPr lang="da-DK" sz="2000" dirty="0" smtClean="0"/>
              <a:t>.</a:t>
            </a:r>
          </a:p>
          <a:p>
            <a:r>
              <a:rPr lang="da-DK" sz="2000" dirty="0" smtClean="0"/>
              <a:t>This </a:t>
            </a:r>
            <a:r>
              <a:rPr lang="da-DK" sz="2000" dirty="0" err="1" smtClean="0"/>
              <a:t>exercise</a:t>
            </a:r>
            <a:r>
              <a:rPr lang="da-DK" sz="2000" dirty="0" smtClean="0"/>
              <a:t> is </a:t>
            </a:r>
            <a:r>
              <a:rPr lang="da-DK" sz="2000" dirty="0" err="1" smtClean="0"/>
              <a:t>crucial</a:t>
            </a:r>
            <a:r>
              <a:rPr lang="da-DK" sz="2000" dirty="0" smtClean="0"/>
              <a:t> to a </a:t>
            </a:r>
            <a:r>
              <a:rPr lang="da-DK" sz="2000" dirty="0" err="1" smtClean="0"/>
              <a:t>credible</a:t>
            </a:r>
            <a:r>
              <a:rPr lang="da-DK" sz="2000" dirty="0" smtClean="0"/>
              <a:t> </a:t>
            </a:r>
            <a:r>
              <a:rPr lang="da-DK" sz="2000" dirty="0" err="1" smtClean="0"/>
              <a:t>conciliation</a:t>
            </a:r>
            <a:r>
              <a:rPr lang="da-DK" sz="2000" dirty="0" smtClean="0"/>
              <a:t>!</a:t>
            </a:r>
          </a:p>
          <a:p>
            <a:r>
              <a:rPr lang="da-DK" sz="2000" dirty="0" smtClean="0"/>
              <a:t>At </a:t>
            </a:r>
            <a:r>
              <a:rPr lang="da-DK" sz="2000" dirty="0" err="1" smtClean="0"/>
              <a:t>first</a:t>
            </a:r>
            <a:r>
              <a:rPr lang="da-DK" sz="2000" dirty="0" smtClean="0"/>
              <a:t>: </a:t>
            </a:r>
            <a:r>
              <a:rPr lang="da-DK" sz="2000" dirty="0" err="1" smtClean="0"/>
              <a:t>keep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Best Alternatives to </a:t>
            </a:r>
            <a:r>
              <a:rPr lang="da-DK" sz="2000" dirty="0" err="1" smtClean="0"/>
              <a:t>yourself</a:t>
            </a:r>
            <a:r>
              <a:rPr lang="da-DK" sz="2000" dirty="0" smtClean="0"/>
              <a:t>!</a:t>
            </a:r>
            <a:endParaRPr lang="da-DK" sz="20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3928680341"/>
      </p:ext>
    </p:extLst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Brugerdefineret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8D7"/>
      </a:accent1>
      <a:accent2>
        <a:srgbClr val="D93535"/>
      </a:accent2>
      <a:accent3>
        <a:srgbClr val="80BF55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BF3B38-9268-487F-882C-53214A5B58C7}"/>
</file>

<file path=customXml/itemProps2.xml><?xml version="1.0" encoding="utf-8"?>
<ds:datastoreItem xmlns:ds="http://schemas.openxmlformats.org/officeDocument/2006/customXml" ds:itemID="{D879D779-8739-4036-9DF0-806F786AF2AA}"/>
</file>

<file path=customXml/itemProps3.xml><?xml version="1.0" encoding="utf-8"?>
<ds:datastoreItem xmlns:ds="http://schemas.openxmlformats.org/officeDocument/2006/customXml" ds:itemID="{3FDF36FA-C314-4772-8180-1C58EFF4F85D}"/>
</file>

<file path=docProps/app.xml><?xml version="1.0" encoding="utf-8"?>
<Properties xmlns="http://schemas.openxmlformats.org/officeDocument/2006/extended-properties" xmlns:vt="http://schemas.openxmlformats.org/officeDocument/2006/docPropsVTypes">
  <Template>Myanmar</Template>
  <TotalTime>413</TotalTime>
  <Words>1090</Words>
  <Application>Microsoft Office PowerPoint</Application>
  <PresentationFormat>Brugerdefineret</PresentationFormat>
  <Paragraphs>171</Paragraphs>
  <Slides>20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20</vt:i4>
      </vt:variant>
    </vt:vector>
  </HeadingPairs>
  <TitlesOfParts>
    <vt:vector size="21" baseType="lpstr">
      <vt:lpstr>SD Consortium</vt:lpstr>
      <vt:lpstr>Dialogue, Negotiation and Mediation</vt:lpstr>
      <vt:lpstr>What kind of dispute do we have?</vt:lpstr>
      <vt:lpstr>The parties of a mediation Who are the stakeholders?</vt:lpstr>
      <vt:lpstr>Employees and employers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Conciliator</vt:lpstr>
      <vt:lpstr>Duty of the Conciliator</vt:lpstr>
      <vt:lpstr>The parties’ internal preparation of the dispute Duties of the Conciliator/Arbitrator</vt:lpstr>
      <vt:lpstr>The party’s internal preparation of the dispute:  Duties of the Conciliator/Arbitrator</vt:lpstr>
      <vt:lpstr>The parties’ internal preparation of the dispute Duties of the Conciliator/Arbitrator</vt:lpstr>
      <vt:lpstr>The parties’ internal preparation of the dispute Duties of the Conciliator/Arbitrator</vt:lpstr>
      <vt:lpstr>The parties’ internal preparation of the dispute Duties of the Conciliator/Arbitrator</vt:lpstr>
      <vt:lpstr>The parties’ internal preparation of the dispute Duties of the Conciliator/Arbitrator</vt:lpstr>
      <vt:lpstr>Arbitration  </vt:lpstr>
    </vt:vector>
  </TitlesOfParts>
  <Company>IF Metall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facts</dc:title>
  <dc:creator>Jens Bundvad</dc:creator>
  <cp:lastModifiedBy>Jens Bundvad</cp:lastModifiedBy>
  <cp:revision>59</cp:revision>
  <dcterms:created xsi:type="dcterms:W3CDTF">2017-11-30T02:02:37Z</dcterms:created>
  <dcterms:modified xsi:type="dcterms:W3CDTF">2019-08-22T12:17:30Z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