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7" r:id="rId9"/>
    <p:sldId id="269" r:id="rId10"/>
  </p:sldIdLst>
  <p:sldSz cx="9144000" cy="5143500" type="screen16x9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56" d="100"/>
          <a:sy n="156" d="100"/>
        </p:scale>
        <p:origin x="-77" y="-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-71470" y="0"/>
            <a:ext cx="9286940" cy="5214956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3643307" y="4214824"/>
            <a:ext cx="1857387" cy="42861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611998"/>
            <a:ext cx="2057400" cy="4388644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11998"/>
            <a:ext cx="6019800" cy="4388644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-71470" y="0"/>
            <a:ext cx="9358378" cy="52149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8CD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485917"/>
            <a:ext cx="4040188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1965738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6" y="1485917"/>
            <a:ext cx="4041775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6" y="1965738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610806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61080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1" y="148234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900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75963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43255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28596" y="57148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28596" y="153473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9144000" cy="571486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1571604" y="71420"/>
            <a:ext cx="428628" cy="332556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785786" y="71420"/>
            <a:ext cx="571504" cy="309174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45" y="1"/>
            <a:ext cx="428610" cy="42861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358214" y="142858"/>
            <a:ext cx="704840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57422" y="142858"/>
            <a:ext cx="421484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643702" y="154748"/>
            <a:ext cx="1643074" cy="202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Social </a:t>
            </a:r>
            <a:r>
              <a:rPr lang="da-DK" dirty="0" err="1" smtClean="0"/>
              <a:t>dialogue</a:t>
            </a:r>
            <a:r>
              <a:rPr lang="da-DK" dirty="0" smtClean="0"/>
              <a:t> is not </a:t>
            </a:r>
            <a:r>
              <a:rPr lang="da-DK" dirty="0" err="1" smtClean="0"/>
              <a:t>isolated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err="1" smtClean="0"/>
              <a:t>Value</a:t>
            </a:r>
            <a:r>
              <a:rPr lang="da-DK" dirty="0" smtClean="0"/>
              <a:t> </a:t>
            </a:r>
            <a:r>
              <a:rPr lang="da-DK" dirty="0" err="1" smtClean="0"/>
              <a:t>Chain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Factory</a:t>
            </a:r>
            <a:endParaRPr lang="da-DK" dirty="0"/>
          </a:p>
        </p:txBody>
      </p:sp>
      <p:grpSp>
        <p:nvGrpSpPr>
          <p:cNvPr id="11" name="Gruppe 10"/>
          <p:cNvGrpSpPr/>
          <p:nvPr/>
        </p:nvGrpSpPr>
        <p:grpSpPr>
          <a:xfrm>
            <a:off x="2643174" y="1714494"/>
            <a:ext cx="2544074" cy="2686500"/>
            <a:chOff x="2857488" y="1643056"/>
            <a:chExt cx="2544074" cy="2686500"/>
          </a:xfrm>
        </p:grpSpPr>
        <p:pic>
          <p:nvPicPr>
            <p:cNvPr id="13315" name="Picture 3" descr="F:\Dropbox\JB - LO-FTF\Activity Concept Catalogue\Billeder\Value Chain-for PPT.jpg"/>
            <p:cNvPicPr>
              <a:picLocks noChangeAspect="1" noChangeArrowheads="1"/>
            </p:cNvPicPr>
            <p:nvPr/>
          </p:nvPicPr>
          <p:blipFill>
            <a:blip r:embed="rId2"/>
            <a:srcRect l="31750" r="53169"/>
            <a:stretch>
              <a:fillRect/>
            </a:stretch>
          </p:blipFill>
          <p:spPr bwMode="auto">
            <a:xfrm>
              <a:off x="3143240" y="1643056"/>
              <a:ext cx="1357322" cy="2686500"/>
            </a:xfrm>
            <a:prstGeom prst="rect">
              <a:avLst/>
            </a:prstGeom>
            <a:noFill/>
          </p:spPr>
        </p:pic>
        <p:sp>
          <p:nvSpPr>
            <p:cNvPr id="7" name="Rektangel 6"/>
            <p:cNvSpPr/>
            <p:nvPr/>
          </p:nvSpPr>
          <p:spPr>
            <a:xfrm>
              <a:off x="4214810" y="3000378"/>
              <a:ext cx="500066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" name="Rektangel 7"/>
            <p:cNvSpPr/>
            <p:nvPr/>
          </p:nvSpPr>
          <p:spPr>
            <a:xfrm>
              <a:off x="2857488" y="3000378"/>
              <a:ext cx="500066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" name="Tekstboks 8"/>
            <p:cNvSpPr txBox="1"/>
            <p:nvPr/>
          </p:nvSpPr>
          <p:spPr>
            <a:xfrm>
              <a:off x="4357686" y="2357436"/>
              <a:ext cx="10438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600" dirty="0" err="1" smtClean="0">
                  <a:solidFill>
                    <a:schemeClr val="accent1">
                      <a:lumMod val="50000"/>
                    </a:schemeClr>
                  </a:solidFill>
                </a:rPr>
                <a:t>Employer</a:t>
              </a:r>
              <a:endParaRPr lang="da-DK" sz="16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0" name="Tekstboks 9"/>
            <p:cNvSpPr txBox="1"/>
            <p:nvPr/>
          </p:nvSpPr>
          <p:spPr>
            <a:xfrm>
              <a:off x="3857620" y="3643320"/>
              <a:ext cx="9206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600" dirty="0" err="1" smtClean="0">
                  <a:solidFill>
                    <a:schemeClr val="accent1">
                      <a:lumMod val="50000"/>
                    </a:schemeClr>
                  </a:solidFill>
                </a:rPr>
                <a:t>Workers</a:t>
              </a:r>
              <a:endParaRPr lang="da-DK" sz="16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Upstream</a:t>
            </a:r>
            <a:r>
              <a:rPr lang="da-DK" dirty="0" smtClean="0"/>
              <a:t> </a:t>
            </a:r>
            <a:r>
              <a:rPr lang="da-DK" dirty="0" err="1" smtClean="0"/>
              <a:t>Value</a:t>
            </a:r>
            <a:r>
              <a:rPr lang="da-DK" dirty="0" smtClean="0"/>
              <a:t> </a:t>
            </a:r>
            <a:r>
              <a:rPr lang="da-DK" dirty="0" err="1" smtClean="0"/>
              <a:t>Chain</a:t>
            </a:r>
            <a:endParaRPr lang="da-DK" dirty="0"/>
          </a:p>
        </p:txBody>
      </p:sp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 r="51581"/>
          <a:stretch>
            <a:fillRect/>
          </a:stretch>
        </p:blipFill>
        <p:spPr bwMode="auto">
          <a:xfrm>
            <a:off x="71406" y="1714494"/>
            <a:ext cx="4357718" cy="2686500"/>
          </a:xfrm>
          <a:prstGeom prst="rect">
            <a:avLst/>
          </a:prstGeom>
          <a:noFill/>
        </p:spPr>
      </p:pic>
      <p:sp>
        <p:nvSpPr>
          <p:cNvPr id="4" name="Rektangel 3"/>
          <p:cNvSpPr/>
          <p:nvPr/>
        </p:nvSpPr>
        <p:spPr>
          <a:xfrm>
            <a:off x="4000496" y="3000378"/>
            <a:ext cx="500066" cy="357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" name="Tekstboks 5"/>
          <p:cNvSpPr txBox="1"/>
          <p:nvPr/>
        </p:nvSpPr>
        <p:spPr>
          <a:xfrm>
            <a:off x="428596" y="2214560"/>
            <a:ext cx="2454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Upstream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Value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Chain</a:t>
            </a:r>
            <a:endParaRPr lang="da-DK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Downstream</a:t>
            </a:r>
            <a:r>
              <a:rPr lang="da-DK" dirty="0" smtClean="0"/>
              <a:t> </a:t>
            </a:r>
            <a:r>
              <a:rPr lang="da-DK" dirty="0" err="1" smtClean="0"/>
              <a:t>Value</a:t>
            </a:r>
            <a:r>
              <a:rPr lang="da-DK" dirty="0" smtClean="0"/>
              <a:t> </a:t>
            </a:r>
            <a:r>
              <a:rPr lang="da-DK" dirty="0" err="1" smtClean="0"/>
              <a:t>Chain</a:t>
            </a:r>
            <a:endParaRPr lang="da-DK" dirty="0"/>
          </a:p>
        </p:txBody>
      </p:sp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714494"/>
            <a:ext cx="9000000" cy="2686500"/>
          </a:xfrm>
          <a:prstGeom prst="rect">
            <a:avLst/>
          </a:prstGeom>
          <a:noFill/>
        </p:spPr>
      </p:pic>
      <p:sp>
        <p:nvSpPr>
          <p:cNvPr id="4" name="Tekstboks 3"/>
          <p:cNvSpPr txBox="1"/>
          <p:nvPr/>
        </p:nvSpPr>
        <p:spPr>
          <a:xfrm>
            <a:off x="571472" y="2214560"/>
            <a:ext cx="2454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Upstream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Value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Chain</a:t>
            </a:r>
            <a:endParaRPr lang="da-DK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kstboks 5"/>
          <p:cNvSpPr txBox="1"/>
          <p:nvPr/>
        </p:nvSpPr>
        <p:spPr>
          <a:xfrm>
            <a:off x="4429124" y="2214560"/>
            <a:ext cx="2739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Downstream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Value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Chain</a:t>
            </a:r>
            <a:endParaRPr lang="da-DK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285720" y="571486"/>
            <a:ext cx="8572560" cy="857250"/>
          </a:xfrm>
        </p:spPr>
        <p:txBody>
          <a:bodyPr/>
          <a:lstStyle/>
          <a:p>
            <a:r>
              <a:rPr lang="da-DK" dirty="0" err="1" smtClean="0"/>
              <a:t>Demands</a:t>
            </a:r>
            <a:r>
              <a:rPr lang="da-DK" dirty="0" smtClean="0"/>
              <a:t> </a:t>
            </a:r>
            <a:r>
              <a:rPr lang="da-DK" dirty="0" err="1" smtClean="0"/>
              <a:t>coming</a:t>
            </a:r>
            <a:r>
              <a:rPr lang="da-DK" dirty="0" smtClean="0"/>
              <a:t> back </a:t>
            </a:r>
            <a:r>
              <a:rPr lang="da-DK" dirty="0" err="1" smtClean="0"/>
              <a:t>down</a:t>
            </a:r>
            <a:r>
              <a:rPr lang="da-DK" dirty="0" smtClean="0"/>
              <a:t> the </a:t>
            </a:r>
            <a:r>
              <a:rPr lang="da-DK" dirty="0" err="1" smtClean="0"/>
              <a:t>Value</a:t>
            </a:r>
            <a:r>
              <a:rPr lang="da-DK" dirty="0" smtClean="0"/>
              <a:t> </a:t>
            </a:r>
            <a:r>
              <a:rPr lang="da-DK" dirty="0" err="1" smtClean="0"/>
              <a:t>Chain</a:t>
            </a:r>
            <a:endParaRPr lang="da-DK" dirty="0"/>
          </a:p>
        </p:txBody>
      </p:sp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714494"/>
            <a:ext cx="9000000" cy="2686500"/>
          </a:xfrm>
          <a:prstGeom prst="rect">
            <a:avLst/>
          </a:prstGeom>
          <a:noFill/>
        </p:spPr>
      </p:pic>
      <p:sp>
        <p:nvSpPr>
          <p:cNvPr id="8" name="Kombinationstegning 7"/>
          <p:cNvSpPr/>
          <p:nvPr/>
        </p:nvSpPr>
        <p:spPr>
          <a:xfrm rot="539224">
            <a:off x="6818940" y="2517130"/>
            <a:ext cx="1518981" cy="533727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non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" name="Kombinationstegning 8"/>
          <p:cNvSpPr/>
          <p:nvPr/>
        </p:nvSpPr>
        <p:spPr>
          <a:xfrm rot="11374373">
            <a:off x="5730273" y="3603879"/>
            <a:ext cx="913115" cy="260054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0" name="Kombinationstegning 9"/>
          <p:cNvSpPr/>
          <p:nvPr/>
        </p:nvSpPr>
        <p:spPr>
          <a:xfrm rot="11374373">
            <a:off x="4733603" y="3584840"/>
            <a:ext cx="1906324" cy="384847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1" name="Kombinationstegning 10"/>
          <p:cNvSpPr/>
          <p:nvPr/>
        </p:nvSpPr>
        <p:spPr>
          <a:xfrm rot="11374373">
            <a:off x="3667641" y="3529046"/>
            <a:ext cx="2966680" cy="541064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2" name="Kombinationstegning 11"/>
          <p:cNvSpPr/>
          <p:nvPr/>
        </p:nvSpPr>
        <p:spPr>
          <a:xfrm rot="11374373">
            <a:off x="2051044" y="3393680"/>
            <a:ext cx="4556798" cy="992643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4" name="Kombinationstegning 13"/>
          <p:cNvSpPr/>
          <p:nvPr/>
        </p:nvSpPr>
        <p:spPr>
          <a:xfrm rot="11374373">
            <a:off x="769945" y="3336535"/>
            <a:ext cx="5833112" cy="1157060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5" name="Tekstboks 14"/>
          <p:cNvSpPr txBox="1"/>
          <p:nvPr/>
        </p:nvSpPr>
        <p:spPr>
          <a:xfrm>
            <a:off x="571472" y="2214560"/>
            <a:ext cx="2454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Upstream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Value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Chain</a:t>
            </a:r>
            <a:endParaRPr lang="da-DK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Tekstboks 15"/>
          <p:cNvSpPr txBox="1"/>
          <p:nvPr/>
        </p:nvSpPr>
        <p:spPr>
          <a:xfrm>
            <a:off x="4429124" y="2214560"/>
            <a:ext cx="2739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Downstream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Value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Chain</a:t>
            </a:r>
            <a:endParaRPr lang="da-DK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Web of </a:t>
            </a:r>
            <a:r>
              <a:rPr lang="da-DK" dirty="0" err="1" smtClean="0"/>
              <a:t>many</a:t>
            </a:r>
            <a:r>
              <a:rPr lang="da-DK" dirty="0" smtClean="0"/>
              <a:t> </a:t>
            </a:r>
            <a:r>
              <a:rPr lang="da-DK" dirty="0" err="1" smtClean="0"/>
              <a:t>interests</a:t>
            </a:r>
            <a:endParaRPr lang="da-DK" dirty="0"/>
          </a:p>
        </p:txBody>
      </p:sp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714494"/>
            <a:ext cx="9000000" cy="2686500"/>
          </a:xfrm>
          <a:prstGeom prst="rect">
            <a:avLst/>
          </a:prstGeom>
          <a:noFill/>
        </p:spPr>
      </p:pic>
      <p:sp>
        <p:nvSpPr>
          <p:cNvPr id="4" name="Tekstboks 3"/>
          <p:cNvSpPr txBox="1"/>
          <p:nvPr/>
        </p:nvSpPr>
        <p:spPr>
          <a:xfrm>
            <a:off x="357158" y="1142990"/>
            <a:ext cx="2113079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National </a:t>
            </a:r>
            <a:r>
              <a:rPr lang="da-DK" sz="1600" dirty="0" err="1" smtClean="0"/>
              <a:t>government</a:t>
            </a:r>
            <a:endParaRPr lang="da-DK" sz="1600" dirty="0"/>
          </a:p>
        </p:txBody>
      </p:sp>
      <p:sp>
        <p:nvSpPr>
          <p:cNvPr id="6" name="Tekstboks 5"/>
          <p:cNvSpPr txBox="1"/>
          <p:nvPr/>
        </p:nvSpPr>
        <p:spPr>
          <a:xfrm>
            <a:off x="1500166" y="3786196"/>
            <a:ext cx="1263359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Trade union</a:t>
            </a:r>
            <a:endParaRPr lang="da-DK" sz="1600" dirty="0"/>
          </a:p>
        </p:txBody>
      </p:sp>
      <p:sp>
        <p:nvSpPr>
          <p:cNvPr id="7" name="Tekstboks 6"/>
          <p:cNvSpPr txBox="1"/>
          <p:nvPr/>
        </p:nvSpPr>
        <p:spPr>
          <a:xfrm>
            <a:off x="571472" y="2214560"/>
            <a:ext cx="2273764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Employers</a:t>
            </a:r>
            <a:r>
              <a:rPr lang="da-DK" sz="1600" dirty="0" smtClean="0"/>
              <a:t>’ association</a:t>
            </a:r>
            <a:endParaRPr lang="da-DK" sz="1600" dirty="0"/>
          </a:p>
        </p:txBody>
      </p:sp>
      <p:sp>
        <p:nvSpPr>
          <p:cNvPr id="8" name="Tekstboks 7"/>
          <p:cNvSpPr txBox="1"/>
          <p:nvPr/>
        </p:nvSpPr>
        <p:spPr>
          <a:xfrm>
            <a:off x="5500694" y="4572014"/>
            <a:ext cx="3227165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Inter </a:t>
            </a:r>
            <a:r>
              <a:rPr lang="da-DK" sz="1600" dirty="0" err="1" smtClean="0"/>
              <a:t>governmental</a:t>
            </a:r>
            <a:r>
              <a:rPr lang="da-DK" sz="1600" dirty="0" smtClean="0"/>
              <a:t> organisations</a:t>
            </a:r>
            <a:endParaRPr lang="da-DK" sz="1600" dirty="0"/>
          </a:p>
        </p:txBody>
      </p:sp>
      <p:sp>
        <p:nvSpPr>
          <p:cNvPr id="9" name="Tekstboks 8"/>
          <p:cNvSpPr txBox="1"/>
          <p:nvPr/>
        </p:nvSpPr>
        <p:spPr>
          <a:xfrm>
            <a:off x="4857752" y="4429138"/>
            <a:ext cx="484428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ILO</a:t>
            </a:r>
            <a:endParaRPr lang="da-DK" sz="1600" dirty="0"/>
          </a:p>
        </p:txBody>
      </p:sp>
      <p:sp>
        <p:nvSpPr>
          <p:cNvPr id="10" name="Tekstboks 9"/>
          <p:cNvSpPr txBox="1"/>
          <p:nvPr/>
        </p:nvSpPr>
        <p:spPr>
          <a:xfrm>
            <a:off x="428596" y="1643056"/>
            <a:ext cx="1510350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National </a:t>
            </a:r>
            <a:r>
              <a:rPr lang="da-DK" sz="1600" dirty="0" err="1" smtClean="0"/>
              <a:t>NGOs</a:t>
            </a:r>
            <a:endParaRPr lang="da-DK" sz="1600" dirty="0"/>
          </a:p>
        </p:txBody>
      </p:sp>
      <p:sp>
        <p:nvSpPr>
          <p:cNvPr id="11" name="Tekstboks 10"/>
          <p:cNvSpPr txBox="1"/>
          <p:nvPr/>
        </p:nvSpPr>
        <p:spPr>
          <a:xfrm>
            <a:off x="5214942" y="3929072"/>
            <a:ext cx="1430200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Global unions</a:t>
            </a:r>
            <a:endParaRPr lang="da-DK" sz="1600" dirty="0"/>
          </a:p>
        </p:txBody>
      </p:sp>
      <p:sp>
        <p:nvSpPr>
          <p:cNvPr id="12" name="Tekstboks 11"/>
          <p:cNvSpPr txBox="1"/>
          <p:nvPr/>
        </p:nvSpPr>
        <p:spPr>
          <a:xfrm>
            <a:off x="4643438" y="1928808"/>
            <a:ext cx="2963055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Global </a:t>
            </a:r>
            <a:r>
              <a:rPr lang="da-DK" sz="1600" dirty="0" err="1" smtClean="0"/>
              <a:t>employers</a:t>
            </a:r>
            <a:r>
              <a:rPr lang="da-DK" sz="1600" dirty="0" smtClean="0"/>
              <a:t>’ federations</a:t>
            </a:r>
            <a:endParaRPr lang="da-DK" sz="1600" dirty="0"/>
          </a:p>
        </p:txBody>
      </p:sp>
      <p:sp>
        <p:nvSpPr>
          <p:cNvPr id="13" name="Tekstboks 12"/>
          <p:cNvSpPr txBox="1"/>
          <p:nvPr/>
        </p:nvSpPr>
        <p:spPr>
          <a:xfrm>
            <a:off x="2071670" y="1643056"/>
            <a:ext cx="2031325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Labour</a:t>
            </a:r>
            <a:r>
              <a:rPr lang="da-DK" sz="1600" dirty="0" smtClean="0"/>
              <a:t> </a:t>
            </a:r>
            <a:r>
              <a:rPr lang="da-DK" sz="1600" dirty="0" err="1" smtClean="0"/>
              <a:t>inspectorate</a:t>
            </a:r>
            <a:endParaRPr lang="da-DK" sz="1600" dirty="0"/>
          </a:p>
        </p:txBody>
      </p:sp>
      <p:sp>
        <p:nvSpPr>
          <p:cNvPr id="14" name="Tekstboks 13"/>
          <p:cNvSpPr txBox="1"/>
          <p:nvPr/>
        </p:nvSpPr>
        <p:spPr>
          <a:xfrm>
            <a:off x="7072330" y="3929072"/>
            <a:ext cx="1935145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International </a:t>
            </a:r>
            <a:r>
              <a:rPr lang="da-DK" sz="1600" dirty="0" err="1" smtClean="0"/>
              <a:t>NGOs</a:t>
            </a:r>
            <a:endParaRPr lang="da-DK" sz="1600" dirty="0"/>
          </a:p>
        </p:txBody>
      </p:sp>
      <p:sp>
        <p:nvSpPr>
          <p:cNvPr id="15" name="Tekstboks 14"/>
          <p:cNvSpPr txBox="1"/>
          <p:nvPr/>
        </p:nvSpPr>
        <p:spPr>
          <a:xfrm>
            <a:off x="7072330" y="2428874"/>
            <a:ext cx="1754006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Consumer</a:t>
            </a:r>
            <a:r>
              <a:rPr lang="da-DK" sz="1600" dirty="0" smtClean="0"/>
              <a:t> </a:t>
            </a:r>
            <a:r>
              <a:rPr lang="da-DK" sz="1600" dirty="0" err="1" smtClean="0"/>
              <a:t>groups</a:t>
            </a:r>
            <a:endParaRPr lang="da-DK" sz="1600" dirty="0"/>
          </a:p>
        </p:txBody>
      </p:sp>
      <p:sp>
        <p:nvSpPr>
          <p:cNvPr id="17" name="Tekstboks 16"/>
          <p:cNvSpPr txBox="1"/>
          <p:nvPr/>
        </p:nvSpPr>
        <p:spPr>
          <a:xfrm>
            <a:off x="428596" y="4286262"/>
            <a:ext cx="1935145" cy="33855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Factory</a:t>
            </a:r>
            <a:r>
              <a:rPr lang="da-DK" sz="1600" dirty="0" smtClean="0"/>
              <a:t> </a:t>
            </a:r>
            <a:r>
              <a:rPr lang="da-DK" sz="1600" dirty="0" err="1" smtClean="0"/>
              <a:t>neighbours</a:t>
            </a:r>
            <a:endParaRPr lang="da-DK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714494"/>
            <a:ext cx="9000000" cy="2686500"/>
          </a:xfrm>
          <a:prstGeom prst="rect">
            <a:avLst/>
          </a:prstGeom>
          <a:noFill/>
        </p:spPr>
      </p:pic>
      <p:sp>
        <p:nvSpPr>
          <p:cNvPr id="4" name="Tekstboks 3"/>
          <p:cNvSpPr txBox="1"/>
          <p:nvPr/>
        </p:nvSpPr>
        <p:spPr>
          <a:xfrm>
            <a:off x="357158" y="1142990"/>
            <a:ext cx="2113079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National </a:t>
            </a:r>
            <a:r>
              <a:rPr lang="da-DK" sz="1600" dirty="0" err="1" smtClean="0"/>
              <a:t>government</a:t>
            </a:r>
            <a:endParaRPr lang="da-DK" sz="1600" dirty="0"/>
          </a:p>
        </p:txBody>
      </p:sp>
      <p:sp>
        <p:nvSpPr>
          <p:cNvPr id="6" name="Tekstboks 5"/>
          <p:cNvSpPr txBox="1"/>
          <p:nvPr/>
        </p:nvSpPr>
        <p:spPr>
          <a:xfrm>
            <a:off x="1500166" y="3786196"/>
            <a:ext cx="1263359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Trade union</a:t>
            </a:r>
            <a:endParaRPr lang="da-DK" sz="1600" dirty="0"/>
          </a:p>
        </p:txBody>
      </p:sp>
      <p:sp>
        <p:nvSpPr>
          <p:cNvPr id="7" name="Tekstboks 6"/>
          <p:cNvSpPr txBox="1"/>
          <p:nvPr/>
        </p:nvSpPr>
        <p:spPr>
          <a:xfrm>
            <a:off x="571472" y="2214560"/>
            <a:ext cx="2273764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Employers</a:t>
            </a:r>
            <a:r>
              <a:rPr lang="da-DK" sz="1600" dirty="0" smtClean="0"/>
              <a:t>’ association</a:t>
            </a:r>
            <a:endParaRPr lang="da-DK" sz="1600" dirty="0"/>
          </a:p>
        </p:txBody>
      </p:sp>
      <p:sp>
        <p:nvSpPr>
          <p:cNvPr id="8" name="Tekstboks 7"/>
          <p:cNvSpPr txBox="1"/>
          <p:nvPr/>
        </p:nvSpPr>
        <p:spPr>
          <a:xfrm>
            <a:off x="5500694" y="4572014"/>
            <a:ext cx="3227165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Inter </a:t>
            </a:r>
            <a:r>
              <a:rPr lang="da-DK" sz="1600" dirty="0" err="1" smtClean="0"/>
              <a:t>governmental</a:t>
            </a:r>
            <a:r>
              <a:rPr lang="da-DK" sz="1600" dirty="0" smtClean="0"/>
              <a:t> organisations</a:t>
            </a:r>
            <a:endParaRPr lang="da-DK" sz="1600" dirty="0"/>
          </a:p>
        </p:txBody>
      </p:sp>
      <p:sp>
        <p:nvSpPr>
          <p:cNvPr id="9" name="Tekstboks 8"/>
          <p:cNvSpPr txBox="1"/>
          <p:nvPr/>
        </p:nvSpPr>
        <p:spPr>
          <a:xfrm>
            <a:off x="4857752" y="4429138"/>
            <a:ext cx="484428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ILO</a:t>
            </a:r>
            <a:endParaRPr lang="da-DK" sz="1600" dirty="0"/>
          </a:p>
        </p:txBody>
      </p:sp>
      <p:sp>
        <p:nvSpPr>
          <p:cNvPr id="10" name="Tekstboks 9"/>
          <p:cNvSpPr txBox="1"/>
          <p:nvPr/>
        </p:nvSpPr>
        <p:spPr>
          <a:xfrm>
            <a:off x="428596" y="1643056"/>
            <a:ext cx="1510350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National </a:t>
            </a:r>
            <a:r>
              <a:rPr lang="da-DK" sz="1600" dirty="0" err="1" smtClean="0"/>
              <a:t>NGOs</a:t>
            </a:r>
            <a:endParaRPr lang="da-DK" sz="1600" dirty="0"/>
          </a:p>
        </p:txBody>
      </p:sp>
      <p:sp>
        <p:nvSpPr>
          <p:cNvPr id="11" name="Tekstboks 10"/>
          <p:cNvSpPr txBox="1"/>
          <p:nvPr/>
        </p:nvSpPr>
        <p:spPr>
          <a:xfrm>
            <a:off x="5214942" y="3929072"/>
            <a:ext cx="1430200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Global unions</a:t>
            </a:r>
            <a:endParaRPr lang="da-DK" sz="1600" dirty="0"/>
          </a:p>
        </p:txBody>
      </p:sp>
      <p:sp>
        <p:nvSpPr>
          <p:cNvPr id="12" name="Tekstboks 11"/>
          <p:cNvSpPr txBox="1"/>
          <p:nvPr/>
        </p:nvSpPr>
        <p:spPr>
          <a:xfrm>
            <a:off x="4643438" y="1928808"/>
            <a:ext cx="2963055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Global </a:t>
            </a:r>
            <a:r>
              <a:rPr lang="da-DK" sz="1600" dirty="0" err="1" smtClean="0"/>
              <a:t>employers</a:t>
            </a:r>
            <a:r>
              <a:rPr lang="da-DK" sz="1600" dirty="0" smtClean="0"/>
              <a:t>’ federations</a:t>
            </a:r>
            <a:endParaRPr lang="da-DK" sz="1600" dirty="0"/>
          </a:p>
        </p:txBody>
      </p:sp>
      <p:sp>
        <p:nvSpPr>
          <p:cNvPr id="13" name="Tekstboks 12"/>
          <p:cNvSpPr txBox="1"/>
          <p:nvPr/>
        </p:nvSpPr>
        <p:spPr>
          <a:xfrm>
            <a:off x="2071670" y="1643056"/>
            <a:ext cx="2031325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Labour</a:t>
            </a:r>
            <a:r>
              <a:rPr lang="da-DK" sz="1600" dirty="0" smtClean="0"/>
              <a:t> </a:t>
            </a:r>
            <a:r>
              <a:rPr lang="da-DK" sz="1600" dirty="0" err="1" smtClean="0"/>
              <a:t>inspectorate</a:t>
            </a:r>
            <a:endParaRPr lang="da-DK" sz="1600" dirty="0"/>
          </a:p>
        </p:txBody>
      </p:sp>
      <p:sp>
        <p:nvSpPr>
          <p:cNvPr id="14" name="Tekstboks 13"/>
          <p:cNvSpPr txBox="1"/>
          <p:nvPr/>
        </p:nvSpPr>
        <p:spPr>
          <a:xfrm>
            <a:off x="7072330" y="3929072"/>
            <a:ext cx="1935145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International </a:t>
            </a:r>
            <a:r>
              <a:rPr lang="da-DK" sz="1600" dirty="0" err="1" smtClean="0"/>
              <a:t>NGOs</a:t>
            </a:r>
            <a:endParaRPr lang="da-DK" sz="1600" dirty="0"/>
          </a:p>
        </p:txBody>
      </p:sp>
      <p:sp>
        <p:nvSpPr>
          <p:cNvPr id="15" name="Tekstboks 14"/>
          <p:cNvSpPr txBox="1"/>
          <p:nvPr/>
        </p:nvSpPr>
        <p:spPr>
          <a:xfrm>
            <a:off x="7072330" y="2428874"/>
            <a:ext cx="1754006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Consumer</a:t>
            </a:r>
            <a:r>
              <a:rPr lang="da-DK" sz="1600" dirty="0" smtClean="0"/>
              <a:t> </a:t>
            </a:r>
            <a:r>
              <a:rPr lang="da-DK" sz="1600" dirty="0" err="1" smtClean="0"/>
              <a:t>groups</a:t>
            </a:r>
            <a:endParaRPr lang="da-DK" sz="1600" dirty="0"/>
          </a:p>
        </p:txBody>
      </p:sp>
      <p:sp>
        <p:nvSpPr>
          <p:cNvPr id="16" name="Rektangel 15"/>
          <p:cNvSpPr/>
          <p:nvPr/>
        </p:nvSpPr>
        <p:spPr>
          <a:xfrm>
            <a:off x="285720" y="2643188"/>
            <a:ext cx="2857520" cy="107157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7" name="Rektangel 16"/>
          <p:cNvSpPr/>
          <p:nvPr/>
        </p:nvSpPr>
        <p:spPr>
          <a:xfrm>
            <a:off x="4071934" y="2000246"/>
            <a:ext cx="5072066" cy="157163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8" name="Rektangel 17"/>
          <p:cNvSpPr/>
          <p:nvPr/>
        </p:nvSpPr>
        <p:spPr>
          <a:xfrm>
            <a:off x="0" y="1142990"/>
            <a:ext cx="8929718" cy="85725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Social </a:t>
            </a:r>
            <a:r>
              <a:rPr lang="da-DK" dirty="0" err="1" smtClean="0"/>
              <a:t>Dialogue</a:t>
            </a:r>
            <a:endParaRPr lang="da-DK" dirty="0"/>
          </a:p>
        </p:txBody>
      </p:sp>
      <p:sp>
        <p:nvSpPr>
          <p:cNvPr id="19" name="Rektangel 18"/>
          <p:cNvSpPr/>
          <p:nvPr/>
        </p:nvSpPr>
        <p:spPr>
          <a:xfrm>
            <a:off x="4071934" y="3571882"/>
            <a:ext cx="5072066" cy="142876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0" name="Ellipse 19"/>
          <p:cNvSpPr/>
          <p:nvPr/>
        </p:nvSpPr>
        <p:spPr>
          <a:xfrm>
            <a:off x="71406" y="1500180"/>
            <a:ext cx="5500726" cy="2928958"/>
          </a:xfrm>
          <a:prstGeom prst="ellipse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Social </a:t>
            </a:r>
            <a:r>
              <a:rPr lang="da-DK" dirty="0" err="1" smtClean="0"/>
              <a:t>dialogue</a:t>
            </a:r>
            <a:endParaRPr lang="da-DK" dirty="0"/>
          </a:p>
        </p:txBody>
      </p:sp>
      <p:sp>
        <p:nvSpPr>
          <p:cNvPr id="6" name="Pladsholder til tekst 5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da-DK" dirty="0" smtClean="0">
                <a:solidFill>
                  <a:schemeClr val="bg1"/>
                </a:solidFill>
              </a:rPr>
              <a:t>Company </a:t>
            </a:r>
            <a:r>
              <a:rPr lang="da-DK" dirty="0" err="1" smtClean="0">
                <a:solidFill>
                  <a:schemeClr val="bg1"/>
                </a:solidFill>
              </a:rPr>
              <a:t>level</a:t>
            </a:r>
            <a:endParaRPr lang="da-DK" dirty="0" smtClean="0">
              <a:solidFill>
                <a:schemeClr val="bg1"/>
              </a:solidFill>
            </a:endParaRP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a-DK" dirty="0" err="1" smtClean="0"/>
              <a:t>Employer</a:t>
            </a:r>
            <a:endParaRPr lang="da-DK" dirty="0" smtClean="0"/>
          </a:p>
          <a:p>
            <a:r>
              <a:rPr lang="da-DK" dirty="0" smtClean="0"/>
              <a:t>Union in </a:t>
            </a:r>
            <a:r>
              <a:rPr lang="da-DK" dirty="0" err="1" smtClean="0"/>
              <a:t>company</a:t>
            </a:r>
            <a:endParaRPr lang="da-DK" dirty="0" smtClean="0"/>
          </a:p>
        </p:txBody>
      </p:sp>
      <p:sp>
        <p:nvSpPr>
          <p:cNvPr id="7" name="Pladsholder til tekst 6"/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da-DK" dirty="0" smtClean="0">
                <a:solidFill>
                  <a:schemeClr val="bg1"/>
                </a:solidFill>
              </a:rPr>
              <a:t>National </a:t>
            </a:r>
            <a:r>
              <a:rPr lang="da-DK" dirty="0" err="1" smtClean="0">
                <a:solidFill>
                  <a:schemeClr val="bg1"/>
                </a:solidFill>
              </a:rPr>
              <a:t>level</a:t>
            </a:r>
            <a:endParaRPr lang="da-DK" dirty="0" smtClean="0">
              <a:solidFill>
                <a:schemeClr val="bg1"/>
              </a:solidFill>
            </a:endParaRPr>
          </a:p>
        </p:txBody>
      </p:sp>
      <p:sp>
        <p:nvSpPr>
          <p:cNvPr id="8" name="Pladsholder til indhold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a-DK" dirty="0" err="1" smtClean="0"/>
              <a:t>Employers</a:t>
            </a:r>
            <a:r>
              <a:rPr lang="da-DK" dirty="0" smtClean="0"/>
              <a:t>’ federation</a:t>
            </a:r>
          </a:p>
          <a:p>
            <a:r>
              <a:rPr lang="da-DK" dirty="0" smtClean="0"/>
              <a:t>National union</a:t>
            </a:r>
          </a:p>
          <a:p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285720" y="571486"/>
            <a:ext cx="8572560" cy="857250"/>
          </a:xfrm>
        </p:spPr>
        <p:txBody>
          <a:bodyPr/>
          <a:lstStyle/>
          <a:p>
            <a:r>
              <a:rPr lang="da-DK" dirty="0" err="1" smtClean="0"/>
              <a:t>Reversing</a:t>
            </a:r>
            <a:r>
              <a:rPr lang="da-DK" dirty="0" smtClean="0"/>
              <a:t> the </a:t>
            </a:r>
            <a:r>
              <a:rPr lang="da-DK" dirty="0" err="1" smtClean="0"/>
              <a:t>message</a:t>
            </a:r>
            <a:endParaRPr lang="da-DK" dirty="0"/>
          </a:p>
        </p:txBody>
      </p:sp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714494"/>
            <a:ext cx="9000000" cy="2686500"/>
          </a:xfrm>
          <a:prstGeom prst="rect">
            <a:avLst/>
          </a:prstGeom>
          <a:noFill/>
        </p:spPr>
      </p:pic>
      <p:sp>
        <p:nvSpPr>
          <p:cNvPr id="8" name="Kombinationstegning 7"/>
          <p:cNvSpPr/>
          <p:nvPr/>
        </p:nvSpPr>
        <p:spPr>
          <a:xfrm rot="539224">
            <a:off x="6818940" y="2517130"/>
            <a:ext cx="1518981" cy="533727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1" name="Kombinationstegning 10"/>
          <p:cNvSpPr/>
          <p:nvPr/>
        </p:nvSpPr>
        <p:spPr>
          <a:xfrm rot="11184314">
            <a:off x="3819118" y="3579698"/>
            <a:ext cx="2741692" cy="717546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non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2" name="Kombinationstegning 11"/>
          <p:cNvSpPr/>
          <p:nvPr/>
        </p:nvSpPr>
        <p:spPr>
          <a:xfrm rot="11374373">
            <a:off x="2006726" y="3922946"/>
            <a:ext cx="1772961" cy="226563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4" name="Kombinationstegning 13"/>
          <p:cNvSpPr/>
          <p:nvPr/>
        </p:nvSpPr>
        <p:spPr>
          <a:xfrm rot="11374373">
            <a:off x="729795" y="3816024"/>
            <a:ext cx="3040939" cy="440409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D Consortium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BC75F92-34AE-48D9-9C4B-1E0B46648FF2}"/>
</file>

<file path=customXml/itemProps2.xml><?xml version="1.0" encoding="utf-8"?>
<ds:datastoreItem xmlns:ds="http://schemas.openxmlformats.org/officeDocument/2006/customXml" ds:itemID="{17DC2C53-1325-4D91-9618-E30C3008F5A8}"/>
</file>

<file path=customXml/itemProps3.xml><?xml version="1.0" encoding="utf-8"?>
<ds:datastoreItem xmlns:ds="http://schemas.openxmlformats.org/officeDocument/2006/customXml" ds:itemID="{0F721084-BCBA-4949-A77A-44FE5D5E072D}"/>
</file>

<file path=docProps/app.xml><?xml version="1.0" encoding="utf-8"?>
<Properties xmlns="http://schemas.openxmlformats.org/officeDocument/2006/extended-properties" xmlns:vt="http://schemas.openxmlformats.org/officeDocument/2006/docPropsVTypes">
  <Template>SD Consortium</Template>
  <TotalTime>1366</TotalTime>
  <Words>114</Words>
  <Application>Microsoft Office PowerPoint</Application>
  <PresentationFormat>Skærmshow (16:9)</PresentationFormat>
  <Paragraphs>46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9</vt:i4>
      </vt:variant>
    </vt:vector>
  </HeadingPairs>
  <TitlesOfParts>
    <vt:vector size="10" baseType="lpstr">
      <vt:lpstr>SD Consortium</vt:lpstr>
      <vt:lpstr>Social dialogue is not isolated</vt:lpstr>
      <vt:lpstr>Factory</vt:lpstr>
      <vt:lpstr>Upstream Value Chain</vt:lpstr>
      <vt:lpstr>Downstream Value Chain</vt:lpstr>
      <vt:lpstr>Demands coming back down the Value Chain</vt:lpstr>
      <vt:lpstr>Web of many interests</vt:lpstr>
      <vt:lpstr>Social Dialogue</vt:lpstr>
      <vt:lpstr>Social dialogue</vt:lpstr>
      <vt:lpstr>Reversing the message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Dias nummer 1</dc:title>
  <dc:creator>Jens Bundvad</dc:creator>
  <cp:lastModifiedBy>Jens Bundvad</cp:lastModifiedBy>
  <cp:revision>18</cp:revision>
  <dcterms:created xsi:type="dcterms:W3CDTF">2019-08-24T11:14:46Z</dcterms:created>
  <dcterms:modified xsi:type="dcterms:W3CDTF">2019-08-31T07:45:45Z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</Properties>
</file>