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68" r:id="rId5"/>
    <p:sldId id="259" r:id="rId6"/>
    <p:sldId id="258" r:id="rId7"/>
    <p:sldId id="260" r:id="rId8"/>
    <p:sldId id="261" r:id="rId9"/>
    <p:sldId id="262" r:id="rId10"/>
    <p:sldId id="271" r:id="rId11"/>
    <p:sldId id="263" r:id="rId12"/>
    <p:sldId id="264" r:id="rId13"/>
    <p:sldId id="269" r:id="rId14"/>
    <p:sldId id="270" r:id="rId15"/>
    <p:sldId id="272" r:id="rId16"/>
  </p:sldIdLst>
  <p:sldSz cx="9144000" cy="5143500" type="screen16x9"/>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26" d="100"/>
          <a:sy n="126" d="100"/>
        </p:scale>
        <p:origin x="-96" y="-24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62CCEC9-956E-4AE5-B4F6-B072FBF39061}"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62CCEC9-956E-4AE5-B4F6-B072FBF39061}" type="slidenum">
              <a:rPr lang="da-DK" smtClean="0"/>
              <a:pPr/>
              <a:t>‹nr.›</a:t>
            </a:fld>
            <a:endParaRPr lang="da-DK"/>
          </a:p>
        </p:txBody>
      </p:sp>
      <p:sp>
        <p:nvSpPr>
          <p:cNvPr id="7" name="Rektangel 6"/>
          <p:cNvSpPr/>
          <p:nvPr/>
        </p:nvSpPr>
        <p:spPr>
          <a:xfrm>
            <a:off x="-71470" y="0"/>
            <a:ext cx="9358378" cy="52149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B8753488-3893-4334-8131-69E934EAF13A}" type="datetimeFigureOut">
              <a:rPr lang="da-DK" smtClean="0"/>
              <a:pPr/>
              <a:t>16-09-2019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62CCEC9-956E-4AE5-B4F6-B072FBF39061}"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A62CCEC9-956E-4AE5-B4F6-B072FBF39061}"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B8753488-3893-4334-8131-69E934EAF13A}" type="datetimeFigureOut">
              <a:rPr lang="da-DK" smtClean="0"/>
              <a:pPr/>
              <a:t>16-09-2019</a:t>
            </a:fld>
            <a:endParaRPr lang="da-D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Social </a:t>
            </a:r>
            <a:r>
              <a:rPr lang="da-DK" dirty="0" err="1" smtClean="0"/>
              <a:t>dialogue</a:t>
            </a:r>
            <a:r>
              <a:rPr lang="da-DK" dirty="0" smtClean="0"/>
              <a:t> and </a:t>
            </a:r>
            <a:r>
              <a:rPr lang="da-DK" dirty="0" err="1" smtClean="0"/>
              <a:t>Climate</a:t>
            </a:r>
            <a:r>
              <a:rPr lang="da-DK" dirty="0" smtClean="0"/>
              <a:t> </a:t>
            </a:r>
            <a:r>
              <a:rPr lang="da-DK" dirty="0" err="1" smtClean="0"/>
              <a:t>change</a:t>
            </a:r>
            <a:endParaRPr lang="da-DK" dirty="0"/>
          </a:p>
        </p:txBody>
      </p:sp>
      <p:sp>
        <p:nvSpPr>
          <p:cNvPr id="3" name="Undertitel 2"/>
          <p:cNvSpPr>
            <a:spLocks noGrp="1"/>
          </p:cNvSpPr>
          <p:nvPr>
            <p:ph type="subTitle" idx="1"/>
          </p:nvPr>
        </p:nvSpPr>
        <p:spPr/>
        <p:txBody>
          <a:bodyPr/>
          <a:lstStyle/>
          <a:p>
            <a:r>
              <a:rPr lang="da-DK" dirty="0" err="1" smtClean="0"/>
              <a:t>Introduction</a:t>
            </a:r>
            <a:r>
              <a:rPr lang="da-DK" dirty="0" smtClean="0"/>
              <a:t> and </a:t>
            </a:r>
            <a:r>
              <a:rPr lang="da-DK" dirty="0" err="1" smtClean="0"/>
              <a:t>practical</a:t>
            </a:r>
            <a:r>
              <a:rPr lang="da-DK" dirty="0" smtClean="0"/>
              <a:t> </a:t>
            </a:r>
            <a:r>
              <a:rPr lang="da-DK" dirty="0" err="1" smtClean="0"/>
              <a:t>examples</a:t>
            </a:r>
            <a:endParaRPr lang="da-DK"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Ensure</a:t>
            </a:r>
            <a:r>
              <a:rPr lang="da-DK" dirty="0" smtClean="0"/>
              <a:t> </a:t>
            </a:r>
            <a:r>
              <a:rPr lang="da-DK" dirty="0" err="1" smtClean="0"/>
              <a:t>labour</a:t>
            </a:r>
            <a:r>
              <a:rPr lang="da-DK" dirty="0" smtClean="0"/>
              <a:t> standards: </a:t>
            </a:r>
            <a:r>
              <a:rPr lang="da-DK" dirty="0" err="1" smtClean="0"/>
              <a:t>Brazil</a:t>
            </a:r>
            <a:endParaRPr lang="da-DK" dirty="0"/>
          </a:p>
        </p:txBody>
      </p:sp>
      <p:sp>
        <p:nvSpPr>
          <p:cNvPr id="3" name="Pladsholder til indhold 2"/>
          <p:cNvSpPr>
            <a:spLocks noGrp="1"/>
          </p:cNvSpPr>
          <p:nvPr>
            <p:ph idx="1"/>
          </p:nvPr>
        </p:nvSpPr>
        <p:spPr/>
        <p:txBody>
          <a:bodyPr>
            <a:normAutofit/>
          </a:bodyPr>
          <a:lstStyle/>
          <a:p>
            <a:r>
              <a:rPr lang="en-US" sz="2000" dirty="0" smtClean="0"/>
              <a:t>Social dialogue has in many cases been able to ensure that </a:t>
            </a:r>
            <a:r>
              <a:rPr lang="en-US" sz="2000" dirty="0" err="1" smtClean="0"/>
              <a:t>labour</a:t>
            </a:r>
            <a:r>
              <a:rPr lang="en-US" sz="2000" dirty="0" smtClean="0"/>
              <a:t> standards are respected or improved in the context of greening initiatives</a:t>
            </a:r>
          </a:p>
          <a:p>
            <a:r>
              <a:rPr lang="en-US" sz="2000" b="1" dirty="0" smtClean="0"/>
              <a:t>Brazil:</a:t>
            </a:r>
            <a:r>
              <a:rPr lang="en-US" sz="2000" dirty="0" smtClean="0"/>
              <a:t> Tripartite social dialogue resulted in 2009 in the establishment of a tripartite ‘national commission for dialogue and evaluation of the National Commitment regarding </a:t>
            </a:r>
            <a:r>
              <a:rPr lang="en-US" sz="2000" dirty="0" err="1" smtClean="0"/>
              <a:t>labour</a:t>
            </a:r>
            <a:r>
              <a:rPr lang="en-US" sz="2000" dirty="0" smtClean="0"/>
              <a:t> conditions in the </a:t>
            </a:r>
            <a:r>
              <a:rPr lang="en-US" sz="2000" dirty="0" err="1" smtClean="0"/>
              <a:t>biofuel</a:t>
            </a:r>
            <a:r>
              <a:rPr lang="en-US" sz="2000" dirty="0" smtClean="0"/>
              <a:t> industry’</a:t>
            </a:r>
            <a:endParaRPr lang="da-DK" sz="20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Unions push </a:t>
            </a:r>
            <a:r>
              <a:rPr lang="da-DK" dirty="0" err="1" smtClean="0"/>
              <a:t>enterprises</a:t>
            </a:r>
            <a:r>
              <a:rPr lang="da-DK" dirty="0" smtClean="0"/>
              <a:t>: </a:t>
            </a:r>
            <a:r>
              <a:rPr lang="da-DK" dirty="0" err="1" smtClean="0"/>
              <a:t>Germany</a:t>
            </a:r>
            <a:r>
              <a:rPr lang="da-DK" dirty="0" smtClean="0"/>
              <a:t> and USA </a:t>
            </a:r>
            <a:endParaRPr lang="da-DK" dirty="0"/>
          </a:p>
        </p:txBody>
      </p:sp>
      <p:sp>
        <p:nvSpPr>
          <p:cNvPr id="3" name="Pladsholder til indhold 2"/>
          <p:cNvSpPr>
            <a:spLocks noGrp="1"/>
          </p:cNvSpPr>
          <p:nvPr>
            <p:ph idx="1"/>
          </p:nvPr>
        </p:nvSpPr>
        <p:spPr/>
        <p:txBody>
          <a:bodyPr>
            <a:normAutofit fontScale="70000" lnSpcReduction="20000"/>
          </a:bodyPr>
          <a:lstStyle/>
          <a:p>
            <a:r>
              <a:rPr lang="en-US" dirty="0" smtClean="0"/>
              <a:t>Greening initiatives rooted in processes of social dialogue can contribute towards reducing production costs and to influence green policy reforms</a:t>
            </a:r>
          </a:p>
          <a:p>
            <a:r>
              <a:rPr lang="en-US" dirty="0" smtClean="0"/>
              <a:t>New jobs are created and obsolete jobs are re-oriented. </a:t>
            </a:r>
          </a:p>
          <a:p>
            <a:r>
              <a:rPr lang="en-US" b="1" dirty="0" smtClean="0"/>
              <a:t>Germany</a:t>
            </a:r>
            <a:r>
              <a:rPr lang="en-US" dirty="0" smtClean="0"/>
              <a:t>: The “better not cheaper” approach of the metal workers’ union IG </a:t>
            </a:r>
            <a:r>
              <a:rPr lang="en-US" dirty="0" err="1" smtClean="0"/>
              <a:t>Metall</a:t>
            </a:r>
            <a:r>
              <a:rPr lang="en-US" dirty="0" smtClean="0"/>
              <a:t> who, through works councils, pushed for greening activities that have improved resource efficiency, increasing competitiveness and job security</a:t>
            </a:r>
          </a:p>
          <a:p>
            <a:r>
              <a:rPr lang="en-US" b="1" dirty="0" smtClean="0"/>
              <a:t>USA</a:t>
            </a:r>
            <a:r>
              <a:rPr lang="en-US" dirty="0" smtClean="0"/>
              <a:t>: Strategic alliances between unions and environmental </a:t>
            </a:r>
            <a:r>
              <a:rPr lang="en-US" dirty="0" err="1" smtClean="0"/>
              <a:t>organisations</a:t>
            </a:r>
            <a:r>
              <a:rPr lang="en-US" dirty="0" smtClean="0"/>
              <a:t>, such as the Blue Green Alliance and Green for All</a:t>
            </a:r>
          </a:p>
          <a:p>
            <a:r>
              <a:rPr lang="en-US" dirty="0" smtClean="0"/>
              <a:t>Strongly influential in the national debates about sustainability transitions and greening of the economy.</a:t>
            </a:r>
          </a:p>
          <a:p>
            <a:r>
              <a:rPr lang="en-US" dirty="0" smtClean="0"/>
              <a:t>Helped push for large investments in green industries and successfully advocating for the extension of fiscal benefits for green energy producers. </a:t>
            </a:r>
            <a:endParaRPr lang="da-DK"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Bargaining brings greener production: Italy</a:t>
            </a:r>
            <a:endParaRPr lang="da-DK" dirty="0"/>
          </a:p>
        </p:txBody>
      </p:sp>
      <p:sp>
        <p:nvSpPr>
          <p:cNvPr id="3" name="Pladsholder til indhold 2"/>
          <p:cNvSpPr>
            <a:spLocks noGrp="1"/>
          </p:cNvSpPr>
          <p:nvPr>
            <p:ph idx="1"/>
          </p:nvPr>
        </p:nvSpPr>
        <p:spPr/>
        <p:txBody>
          <a:bodyPr>
            <a:normAutofit fontScale="77500" lnSpcReduction="20000"/>
          </a:bodyPr>
          <a:lstStyle/>
          <a:p>
            <a:r>
              <a:rPr lang="en-US" dirty="0" smtClean="0"/>
              <a:t>Green transformations can bring benefits to all </a:t>
            </a:r>
            <a:r>
              <a:rPr lang="en-US" dirty="0" err="1" smtClean="0"/>
              <a:t>socil</a:t>
            </a:r>
            <a:r>
              <a:rPr lang="en-US" dirty="0" smtClean="0"/>
              <a:t> partners</a:t>
            </a:r>
          </a:p>
          <a:p>
            <a:r>
              <a:rPr lang="en-US" b="1" dirty="0" smtClean="0"/>
              <a:t>Italy</a:t>
            </a:r>
            <a:r>
              <a:rPr lang="en-US" dirty="0" smtClean="0"/>
              <a:t>: During collective bargaining at </a:t>
            </a:r>
            <a:r>
              <a:rPr lang="en-US" dirty="0" err="1" smtClean="0"/>
              <a:t>Almaviva</a:t>
            </a:r>
            <a:r>
              <a:rPr lang="en-US" dirty="0" smtClean="0"/>
              <a:t> Spa (IT division) in the region of Lazio (Italy), negotiations stalled: The company could not finance the union’s wage demands</a:t>
            </a:r>
          </a:p>
          <a:p>
            <a:r>
              <a:rPr lang="en-US" dirty="0" smtClean="0"/>
              <a:t>As a way of finding the resources to agree on wages, the union proposed measures to improve the energy efficiency of the company processes</a:t>
            </a:r>
          </a:p>
          <a:p>
            <a:r>
              <a:rPr lang="en-US" dirty="0" smtClean="0"/>
              <a:t>The proposal was met favorably by the company management, which had already begun working on its own environmental sustainability strategy</a:t>
            </a:r>
          </a:p>
          <a:p>
            <a:r>
              <a:rPr lang="en-US" dirty="0" smtClean="0"/>
              <a:t>The developments in the talks led to development of the </a:t>
            </a:r>
            <a:r>
              <a:rPr lang="en-US" dirty="0" err="1" smtClean="0"/>
              <a:t>Almaviva</a:t>
            </a:r>
            <a:r>
              <a:rPr lang="en-US" dirty="0" smtClean="0"/>
              <a:t> Green project. This development has furthermore contributed to a ‘qualitative’ leap in Industrial relations  in the company</a:t>
            </a:r>
            <a:endParaRPr lang="da-DK"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Social </a:t>
            </a:r>
            <a:r>
              <a:rPr lang="da-DK" dirty="0" err="1" smtClean="0"/>
              <a:t>dialogue</a:t>
            </a:r>
            <a:r>
              <a:rPr lang="da-DK" dirty="0" smtClean="0"/>
              <a:t> and </a:t>
            </a:r>
            <a:r>
              <a:rPr lang="da-DK" dirty="0" err="1" smtClean="0"/>
              <a:t>skills</a:t>
            </a:r>
            <a:r>
              <a:rPr lang="da-DK" dirty="0" smtClean="0"/>
              <a:t>: India</a:t>
            </a:r>
            <a:endParaRPr lang="da-DK" dirty="0"/>
          </a:p>
        </p:txBody>
      </p:sp>
      <p:sp>
        <p:nvSpPr>
          <p:cNvPr id="3" name="Pladsholder til indhold 2"/>
          <p:cNvSpPr>
            <a:spLocks noGrp="1"/>
          </p:cNvSpPr>
          <p:nvPr>
            <p:ph idx="1"/>
          </p:nvPr>
        </p:nvSpPr>
        <p:spPr/>
        <p:txBody>
          <a:bodyPr>
            <a:normAutofit/>
          </a:bodyPr>
          <a:lstStyle/>
          <a:p>
            <a:r>
              <a:rPr lang="en-US" sz="2000" dirty="0" smtClean="0"/>
              <a:t>Social dialogue actors is a key to the identification of skills needed for a green transition in the company</a:t>
            </a:r>
          </a:p>
          <a:p>
            <a:r>
              <a:rPr lang="en-US" sz="2000" dirty="0" smtClean="0"/>
              <a:t>But also for the whole economy, social dialogue is key to facilitating </a:t>
            </a:r>
            <a:r>
              <a:rPr lang="en-US" sz="2000" dirty="0" err="1" smtClean="0"/>
              <a:t>labour</a:t>
            </a:r>
            <a:r>
              <a:rPr lang="en-US" sz="2000" dirty="0" smtClean="0"/>
              <a:t> demand and supply matching</a:t>
            </a:r>
          </a:p>
          <a:p>
            <a:r>
              <a:rPr lang="en-US" sz="2000" b="1" dirty="0" smtClean="0"/>
              <a:t>India</a:t>
            </a:r>
            <a:r>
              <a:rPr lang="en-US" sz="2000" dirty="0" smtClean="0"/>
              <a:t>: The </a:t>
            </a:r>
            <a:r>
              <a:rPr lang="en-US" sz="2000" dirty="0" err="1" smtClean="0"/>
              <a:t>multistakeholders</a:t>
            </a:r>
            <a:r>
              <a:rPr lang="en-US" sz="2000" dirty="0" smtClean="0"/>
              <a:t> taskforce on green jobs and climate change (2009). Included carrying out studies on employment aspects of renewable energy</a:t>
            </a:r>
            <a:endParaRPr lang="da-DK"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Social </a:t>
            </a:r>
            <a:r>
              <a:rPr lang="da-DK" dirty="0" err="1" smtClean="0"/>
              <a:t>dialogue</a:t>
            </a:r>
            <a:r>
              <a:rPr lang="da-DK" dirty="0" smtClean="0"/>
              <a:t> and </a:t>
            </a:r>
            <a:r>
              <a:rPr lang="da-DK" dirty="0" err="1" smtClean="0"/>
              <a:t>collective</a:t>
            </a:r>
            <a:r>
              <a:rPr lang="da-DK" dirty="0" smtClean="0"/>
              <a:t> </a:t>
            </a:r>
            <a:r>
              <a:rPr lang="da-DK" dirty="0" err="1" smtClean="0"/>
              <a:t>learning</a:t>
            </a:r>
            <a:r>
              <a:rPr lang="da-DK" dirty="0" smtClean="0"/>
              <a:t>: </a:t>
            </a:r>
            <a:r>
              <a:rPr lang="da-DK" dirty="0" err="1" smtClean="0"/>
              <a:t>Brazil</a:t>
            </a:r>
            <a:endParaRPr lang="da-DK" dirty="0"/>
          </a:p>
        </p:txBody>
      </p:sp>
      <p:sp>
        <p:nvSpPr>
          <p:cNvPr id="3" name="Pladsholder til indhold 2"/>
          <p:cNvSpPr>
            <a:spLocks noGrp="1"/>
          </p:cNvSpPr>
          <p:nvPr>
            <p:ph idx="1"/>
          </p:nvPr>
        </p:nvSpPr>
        <p:spPr/>
        <p:txBody>
          <a:bodyPr>
            <a:normAutofit/>
          </a:bodyPr>
          <a:lstStyle/>
          <a:p>
            <a:r>
              <a:rPr lang="en-US" sz="2000" dirty="0" smtClean="0"/>
              <a:t>Social dialogue can contribute towards collective learning about technical environmental issues. </a:t>
            </a:r>
          </a:p>
          <a:p>
            <a:r>
              <a:rPr lang="en-US" sz="2000" b="1" dirty="0" smtClean="0"/>
              <a:t>Brazil</a:t>
            </a:r>
            <a:r>
              <a:rPr lang="en-US" sz="2000" dirty="0" smtClean="0"/>
              <a:t>: Numerous environment conferences in Brazil from 2003 till 2008 at local, regional and national level helped enhance public participation in the generation of recommendations for mainstreaming environment in different policy sectors.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Social </a:t>
            </a:r>
            <a:r>
              <a:rPr lang="da-DK" dirty="0" err="1" smtClean="0"/>
              <a:t>dialogue</a:t>
            </a:r>
            <a:r>
              <a:rPr lang="da-DK" dirty="0" smtClean="0"/>
              <a:t> is the </a:t>
            </a:r>
            <a:r>
              <a:rPr lang="da-DK" dirty="0" err="1" smtClean="0"/>
              <a:t>core</a:t>
            </a:r>
            <a:r>
              <a:rPr lang="da-DK" dirty="0" smtClean="0"/>
              <a:t> of Just Transition</a:t>
            </a:r>
            <a:endParaRPr lang="da-DK" dirty="0"/>
          </a:p>
        </p:txBody>
      </p:sp>
      <p:sp>
        <p:nvSpPr>
          <p:cNvPr id="3" name="Pladsholder til indhold 2"/>
          <p:cNvSpPr>
            <a:spLocks noGrp="1"/>
          </p:cNvSpPr>
          <p:nvPr>
            <p:ph idx="1"/>
          </p:nvPr>
        </p:nvSpPr>
        <p:spPr/>
        <p:txBody>
          <a:bodyPr/>
          <a:lstStyle/>
          <a:p>
            <a:r>
              <a:rPr lang="en-US" dirty="0" smtClean="0"/>
              <a:t>Social dialogue builds on the principles of inclusiveness and democratic ownership</a:t>
            </a:r>
          </a:p>
          <a:p>
            <a:r>
              <a:rPr lang="en-US" dirty="0" smtClean="0"/>
              <a:t>It is put into action when social actors, who may hold very different viewpoints and interests, are involved in structured consultations and negotiations</a:t>
            </a:r>
          </a:p>
          <a:p>
            <a:r>
              <a:rPr lang="en-US" dirty="0" smtClean="0"/>
              <a:t>It is the basis of a sustainable development, ensuring a socially and environmentally balanced growth</a:t>
            </a:r>
            <a:endParaRPr lang="da-DK"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71486"/>
            <a:ext cx="8643998" cy="857250"/>
          </a:xfrm>
        </p:spPr>
        <p:txBody>
          <a:bodyPr/>
          <a:lstStyle/>
          <a:p>
            <a:r>
              <a:rPr lang="da-DK" dirty="0" err="1" smtClean="0"/>
              <a:t>Climate</a:t>
            </a:r>
            <a:r>
              <a:rPr lang="da-DK" dirty="0" smtClean="0"/>
              <a:t> </a:t>
            </a:r>
            <a:r>
              <a:rPr lang="da-DK" dirty="0" err="1" smtClean="0"/>
              <a:t>change</a:t>
            </a:r>
            <a:r>
              <a:rPr lang="da-DK" dirty="0" smtClean="0"/>
              <a:t> and </a:t>
            </a:r>
            <a:r>
              <a:rPr lang="da-DK" dirty="0" err="1" smtClean="0"/>
              <a:t>sustainable</a:t>
            </a:r>
            <a:r>
              <a:rPr lang="da-DK" dirty="0" smtClean="0"/>
              <a:t> </a:t>
            </a:r>
            <a:r>
              <a:rPr lang="da-DK" dirty="0" err="1" smtClean="0"/>
              <a:t>employment</a:t>
            </a:r>
            <a:endParaRPr lang="da-DK" dirty="0"/>
          </a:p>
        </p:txBody>
      </p:sp>
      <p:sp>
        <p:nvSpPr>
          <p:cNvPr id="3" name="Pladsholder til indhold 2"/>
          <p:cNvSpPr>
            <a:spLocks noGrp="1"/>
          </p:cNvSpPr>
          <p:nvPr>
            <p:ph idx="1"/>
          </p:nvPr>
        </p:nvSpPr>
        <p:spPr/>
        <p:txBody>
          <a:bodyPr/>
          <a:lstStyle/>
          <a:p>
            <a:r>
              <a:rPr lang="da-DK" dirty="0" err="1" smtClean="0"/>
              <a:t>Two</a:t>
            </a:r>
            <a:r>
              <a:rPr lang="da-DK" dirty="0" smtClean="0"/>
              <a:t> </a:t>
            </a:r>
            <a:r>
              <a:rPr lang="da-DK" dirty="0" err="1" smtClean="0"/>
              <a:t>key</a:t>
            </a:r>
            <a:r>
              <a:rPr lang="da-DK" dirty="0" smtClean="0"/>
              <a:t> </a:t>
            </a:r>
            <a:r>
              <a:rPr lang="da-DK" dirty="0" err="1" smtClean="0"/>
              <a:t>concepts</a:t>
            </a:r>
            <a:r>
              <a:rPr lang="da-DK" dirty="0" smtClean="0"/>
              <a:t> in </a:t>
            </a:r>
            <a:r>
              <a:rPr lang="da-DK" dirty="0" err="1" smtClean="0"/>
              <a:t>climate</a:t>
            </a:r>
            <a:r>
              <a:rPr lang="da-DK" dirty="0" smtClean="0"/>
              <a:t> </a:t>
            </a:r>
            <a:r>
              <a:rPr lang="da-DK" dirty="0" err="1" smtClean="0"/>
              <a:t>debate</a:t>
            </a:r>
            <a:r>
              <a:rPr lang="da-DK" dirty="0" smtClean="0"/>
              <a:t> </a:t>
            </a:r>
            <a:r>
              <a:rPr lang="da-DK" dirty="0" err="1" smtClean="0"/>
              <a:t>are</a:t>
            </a:r>
            <a:r>
              <a:rPr lang="da-DK" dirty="0" smtClean="0"/>
              <a:t/>
            </a:r>
            <a:br>
              <a:rPr lang="da-DK" dirty="0" smtClean="0"/>
            </a:br>
            <a:r>
              <a:rPr lang="da-DK" dirty="0" smtClean="0"/>
              <a:t> </a:t>
            </a:r>
          </a:p>
          <a:p>
            <a:pPr algn="ctr">
              <a:buNone/>
            </a:pPr>
            <a:r>
              <a:rPr lang="da-DK" sz="3200" dirty="0" smtClean="0"/>
              <a:t>”Green Jobs”</a:t>
            </a:r>
          </a:p>
          <a:p>
            <a:pPr algn="ctr">
              <a:buNone/>
            </a:pPr>
            <a:r>
              <a:rPr lang="da-DK" sz="3200" dirty="0" smtClean="0"/>
              <a:t>”Just Transition”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Green jobs</a:t>
            </a:r>
            <a:endParaRPr lang="da-DK" dirty="0"/>
          </a:p>
        </p:txBody>
      </p:sp>
      <p:sp>
        <p:nvSpPr>
          <p:cNvPr id="3" name="Pladsholder til indhold 2"/>
          <p:cNvSpPr>
            <a:spLocks noGrp="1"/>
          </p:cNvSpPr>
          <p:nvPr>
            <p:ph idx="1"/>
          </p:nvPr>
        </p:nvSpPr>
        <p:spPr/>
        <p:txBody>
          <a:bodyPr>
            <a:normAutofit fontScale="92500"/>
          </a:bodyPr>
          <a:lstStyle/>
          <a:p>
            <a:r>
              <a:rPr lang="da-DK" dirty="0" smtClean="0"/>
              <a:t>In public </a:t>
            </a:r>
            <a:r>
              <a:rPr lang="da-DK" dirty="0" err="1" smtClean="0"/>
              <a:t>debates</a:t>
            </a:r>
            <a:r>
              <a:rPr lang="da-DK" dirty="0" smtClean="0"/>
              <a:t>, green jobs </a:t>
            </a:r>
            <a:r>
              <a:rPr lang="da-DK" dirty="0" err="1" smtClean="0"/>
              <a:t>are</a:t>
            </a:r>
            <a:r>
              <a:rPr lang="da-DK" dirty="0" smtClean="0"/>
              <a:t> </a:t>
            </a:r>
            <a:r>
              <a:rPr lang="da-DK" dirty="0" err="1" smtClean="0"/>
              <a:t>sometimes</a:t>
            </a:r>
            <a:r>
              <a:rPr lang="da-DK" dirty="0" smtClean="0"/>
              <a:t> </a:t>
            </a:r>
            <a:r>
              <a:rPr lang="da-DK" dirty="0" err="1" smtClean="0"/>
              <a:t>considered</a:t>
            </a:r>
            <a:r>
              <a:rPr lang="da-DK" dirty="0" smtClean="0"/>
              <a:t> to </a:t>
            </a:r>
            <a:r>
              <a:rPr lang="da-DK" dirty="0" err="1" smtClean="0"/>
              <a:t>be</a:t>
            </a:r>
            <a:r>
              <a:rPr lang="da-DK" dirty="0" smtClean="0"/>
              <a:t> new jobs in new </a:t>
            </a:r>
            <a:r>
              <a:rPr lang="da-DK" dirty="0" err="1" smtClean="0"/>
              <a:t>sectors</a:t>
            </a:r>
            <a:r>
              <a:rPr lang="da-DK" dirty="0" smtClean="0"/>
              <a:t> </a:t>
            </a:r>
            <a:r>
              <a:rPr lang="da-DK" dirty="0" err="1" smtClean="0"/>
              <a:t>or</a:t>
            </a:r>
            <a:r>
              <a:rPr lang="da-DK" dirty="0" smtClean="0"/>
              <a:t> new ”green </a:t>
            </a:r>
            <a:r>
              <a:rPr lang="da-DK" dirty="0" err="1" smtClean="0"/>
              <a:t>companies</a:t>
            </a:r>
            <a:r>
              <a:rPr lang="da-DK" dirty="0" smtClean="0"/>
              <a:t>”</a:t>
            </a:r>
          </a:p>
          <a:p>
            <a:r>
              <a:rPr lang="da-DK" dirty="0" err="1" smtClean="0"/>
              <a:t>This</a:t>
            </a:r>
            <a:r>
              <a:rPr lang="da-DK" dirty="0" smtClean="0"/>
              <a:t> </a:t>
            </a:r>
            <a:r>
              <a:rPr lang="da-DK" dirty="0" err="1" smtClean="0"/>
              <a:t>assumption</a:t>
            </a:r>
            <a:r>
              <a:rPr lang="da-DK" dirty="0" smtClean="0"/>
              <a:t> </a:t>
            </a:r>
            <a:r>
              <a:rPr lang="da-DK" dirty="0" err="1" smtClean="0"/>
              <a:t>fails</a:t>
            </a:r>
            <a:r>
              <a:rPr lang="da-DK" dirty="0" smtClean="0"/>
              <a:t> tro </a:t>
            </a:r>
            <a:r>
              <a:rPr lang="da-DK" dirty="0" err="1" smtClean="0"/>
              <a:t>realize</a:t>
            </a:r>
            <a:r>
              <a:rPr lang="da-DK" dirty="0" smtClean="0"/>
              <a:t> </a:t>
            </a:r>
            <a:r>
              <a:rPr lang="da-DK" dirty="0" err="1" smtClean="0"/>
              <a:t>that</a:t>
            </a:r>
            <a:r>
              <a:rPr lang="da-DK" dirty="0" smtClean="0"/>
              <a:t> the </a:t>
            </a:r>
            <a:r>
              <a:rPr lang="da-DK" dirty="0" err="1" smtClean="0"/>
              <a:t>majority</a:t>
            </a:r>
            <a:r>
              <a:rPr lang="da-DK" dirty="0" smtClean="0"/>
              <a:t> of </a:t>
            </a:r>
            <a:r>
              <a:rPr lang="da-DK" dirty="0" err="1" smtClean="0"/>
              <a:t>tomorrows</a:t>
            </a:r>
            <a:r>
              <a:rPr lang="da-DK" dirty="0" smtClean="0"/>
              <a:t> green jobs </a:t>
            </a:r>
            <a:r>
              <a:rPr lang="da-DK" dirty="0" err="1" smtClean="0"/>
              <a:t>are</a:t>
            </a:r>
            <a:r>
              <a:rPr lang="da-DK" dirty="0" smtClean="0"/>
              <a:t> </a:t>
            </a:r>
            <a:r>
              <a:rPr lang="da-DK" dirty="0" err="1" smtClean="0"/>
              <a:t>todays</a:t>
            </a:r>
            <a:r>
              <a:rPr lang="da-DK" dirty="0" smtClean="0"/>
              <a:t> ”</a:t>
            </a:r>
            <a:r>
              <a:rPr lang="da-DK" dirty="0" err="1" smtClean="0"/>
              <a:t>black</a:t>
            </a:r>
            <a:r>
              <a:rPr lang="da-DK" dirty="0" smtClean="0"/>
              <a:t>” jobs </a:t>
            </a:r>
            <a:r>
              <a:rPr lang="da-DK" dirty="0" err="1" smtClean="0"/>
              <a:t>turned</a:t>
            </a:r>
            <a:r>
              <a:rPr lang="da-DK" dirty="0" smtClean="0"/>
              <a:t> green.</a:t>
            </a:r>
          </a:p>
          <a:p>
            <a:r>
              <a:rPr lang="da-DK" dirty="0" smtClean="0"/>
              <a:t>And a large part of </a:t>
            </a:r>
            <a:r>
              <a:rPr lang="da-DK" dirty="0" err="1" smtClean="0"/>
              <a:t>tomorrows</a:t>
            </a:r>
            <a:r>
              <a:rPr lang="da-DK" dirty="0" smtClean="0"/>
              <a:t> ”Green </a:t>
            </a:r>
            <a:r>
              <a:rPr lang="da-DK" dirty="0" err="1" smtClean="0"/>
              <a:t>industry</a:t>
            </a:r>
            <a:r>
              <a:rPr lang="da-DK" dirty="0" smtClean="0"/>
              <a:t>” is </a:t>
            </a:r>
            <a:r>
              <a:rPr lang="da-DK" dirty="0" err="1" smtClean="0"/>
              <a:t>today’s</a:t>
            </a:r>
            <a:r>
              <a:rPr lang="da-DK" dirty="0" smtClean="0"/>
              <a:t> ”Black </a:t>
            </a:r>
            <a:r>
              <a:rPr lang="da-DK" dirty="0" err="1" smtClean="0"/>
              <a:t>industry</a:t>
            </a:r>
            <a:r>
              <a:rPr lang="da-DK" dirty="0" smtClean="0"/>
              <a:t>” </a:t>
            </a:r>
            <a:r>
              <a:rPr lang="da-DK" dirty="0" err="1" smtClean="0"/>
              <a:t>turned</a:t>
            </a:r>
            <a:r>
              <a:rPr lang="da-DK" dirty="0" smtClean="0"/>
              <a:t> green.</a:t>
            </a:r>
          </a:p>
          <a:p>
            <a:r>
              <a:rPr lang="da-DK" dirty="0" err="1" smtClean="0"/>
              <a:t>Examples</a:t>
            </a:r>
            <a:r>
              <a:rPr lang="da-DK" dirty="0" smtClean="0"/>
              <a:t> happening </a:t>
            </a:r>
            <a:r>
              <a:rPr lang="da-DK" dirty="0" err="1" smtClean="0"/>
              <a:t>alredy</a:t>
            </a:r>
            <a:r>
              <a:rPr lang="da-DK" dirty="0" smtClean="0"/>
              <a:t> </a:t>
            </a:r>
            <a:r>
              <a:rPr lang="da-DK" dirty="0" err="1" smtClean="0"/>
              <a:t>today</a:t>
            </a:r>
            <a:r>
              <a:rPr lang="da-DK" dirty="0" smtClean="0"/>
              <a:t> </a:t>
            </a:r>
            <a:r>
              <a:rPr lang="da-DK" dirty="0" err="1" smtClean="0"/>
              <a:t>are</a:t>
            </a:r>
            <a:r>
              <a:rPr lang="da-DK" dirty="0" smtClean="0"/>
              <a:t> </a:t>
            </a:r>
            <a:r>
              <a:rPr lang="da-DK" dirty="0" err="1" smtClean="0"/>
              <a:t>found</a:t>
            </a:r>
            <a:r>
              <a:rPr lang="da-DK" dirty="0" smtClean="0"/>
              <a:t> in </a:t>
            </a:r>
            <a:r>
              <a:rPr lang="da-DK" dirty="0" err="1" smtClean="0"/>
              <a:t>automotive</a:t>
            </a:r>
            <a:r>
              <a:rPr lang="da-DK" dirty="0" smtClean="0"/>
              <a:t>, </a:t>
            </a:r>
            <a:r>
              <a:rPr lang="da-DK" dirty="0" err="1" smtClean="0"/>
              <a:t>electronics</a:t>
            </a:r>
            <a:r>
              <a:rPr lang="da-DK" dirty="0" smtClean="0"/>
              <a:t>, </a:t>
            </a:r>
            <a:r>
              <a:rPr lang="da-DK" dirty="0" err="1" smtClean="0"/>
              <a:t>chemicals</a:t>
            </a:r>
            <a:r>
              <a:rPr lang="da-DK" dirty="0" smtClean="0"/>
              <a:t>, </a:t>
            </a:r>
            <a:r>
              <a:rPr lang="da-DK" dirty="0" err="1" smtClean="0"/>
              <a:t>building</a:t>
            </a:r>
            <a:r>
              <a:rPr lang="da-DK" dirty="0" smtClean="0"/>
              <a:t> </a:t>
            </a:r>
            <a:r>
              <a:rPr lang="da-DK" dirty="0" err="1" smtClean="0"/>
              <a:t>materials</a:t>
            </a:r>
            <a:r>
              <a:rPr lang="da-DK" dirty="0" smtClean="0"/>
              <a:t>, </a:t>
            </a:r>
            <a:r>
              <a:rPr lang="da-DK" dirty="0" err="1" smtClean="0"/>
              <a:t>construction</a:t>
            </a:r>
            <a:r>
              <a:rPr lang="da-DK" dirty="0" smtClean="0"/>
              <a:t>, </a:t>
            </a:r>
            <a:r>
              <a:rPr lang="da-DK" dirty="0" err="1" smtClean="0"/>
              <a:t>agriculture</a:t>
            </a:r>
            <a:r>
              <a:rPr lang="da-DK" dirty="0" smtClean="0"/>
              <a:t>, </a:t>
            </a:r>
            <a:r>
              <a:rPr lang="da-DK" dirty="0" err="1" smtClean="0"/>
              <a:t>food</a:t>
            </a:r>
            <a:r>
              <a:rPr lang="da-DK" dirty="0" smtClean="0"/>
              <a:t> </a:t>
            </a:r>
            <a:r>
              <a:rPr lang="da-DK" dirty="0" err="1" smtClean="0"/>
              <a:t>production</a:t>
            </a:r>
            <a:r>
              <a:rPr lang="da-DK" dirty="0" smtClean="0"/>
              <a:t> and </a:t>
            </a:r>
            <a:r>
              <a:rPr lang="da-DK" dirty="0" err="1" smtClean="0"/>
              <a:t>many</a:t>
            </a:r>
            <a:r>
              <a:rPr lang="da-DK" dirty="0" smtClean="0"/>
              <a:t> </a:t>
            </a:r>
            <a:r>
              <a:rPr lang="da-DK" dirty="0" err="1" smtClean="0"/>
              <a:t>others</a:t>
            </a:r>
            <a:endParaRPr lang="da-DK"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Company transition </a:t>
            </a:r>
            <a:r>
              <a:rPr lang="da-DK" dirty="0" smtClean="0"/>
              <a:t>–Society </a:t>
            </a:r>
            <a:r>
              <a:rPr lang="da-DK" dirty="0" smtClean="0"/>
              <a:t>transition</a:t>
            </a:r>
            <a:endParaRPr lang="da-DK" dirty="0"/>
          </a:p>
        </p:txBody>
      </p:sp>
      <p:sp>
        <p:nvSpPr>
          <p:cNvPr id="3" name="Pladsholder til indhold 2"/>
          <p:cNvSpPr>
            <a:spLocks noGrp="1"/>
          </p:cNvSpPr>
          <p:nvPr>
            <p:ph idx="1"/>
          </p:nvPr>
        </p:nvSpPr>
        <p:spPr/>
        <p:txBody>
          <a:bodyPr>
            <a:normAutofit fontScale="85000" lnSpcReduction="20000"/>
          </a:bodyPr>
          <a:lstStyle/>
          <a:p>
            <a:r>
              <a:rPr lang="da-DK" dirty="0" smtClean="0"/>
              <a:t>To </a:t>
            </a:r>
            <a:r>
              <a:rPr lang="da-DK" dirty="0" err="1" smtClean="0"/>
              <a:t>achieve</a:t>
            </a:r>
            <a:r>
              <a:rPr lang="da-DK" dirty="0" smtClean="0"/>
              <a:t> a transition to a new green reality, </a:t>
            </a:r>
            <a:r>
              <a:rPr lang="da-DK" dirty="0" err="1" smtClean="0"/>
              <a:t>companies</a:t>
            </a:r>
            <a:r>
              <a:rPr lang="da-DK" dirty="0" smtClean="0"/>
              <a:t> and </a:t>
            </a:r>
            <a:r>
              <a:rPr lang="da-DK" dirty="0" err="1" smtClean="0"/>
              <a:t>societies</a:t>
            </a:r>
            <a:r>
              <a:rPr lang="da-DK" dirty="0" smtClean="0"/>
              <a:t> have to </a:t>
            </a:r>
            <a:r>
              <a:rPr lang="da-DK" dirty="0" err="1" smtClean="0"/>
              <a:t>change</a:t>
            </a:r>
            <a:r>
              <a:rPr lang="da-DK" dirty="0" smtClean="0"/>
              <a:t>. </a:t>
            </a:r>
            <a:r>
              <a:rPr lang="da-DK" dirty="0" err="1" smtClean="0"/>
              <a:t>Often</a:t>
            </a:r>
            <a:r>
              <a:rPr lang="da-DK" dirty="0" smtClean="0"/>
              <a:t> </a:t>
            </a:r>
            <a:r>
              <a:rPr lang="da-DK" dirty="0" err="1" smtClean="0"/>
              <a:t>fundamentally</a:t>
            </a:r>
            <a:r>
              <a:rPr lang="da-DK" dirty="0" smtClean="0"/>
              <a:t>.</a:t>
            </a:r>
          </a:p>
          <a:p>
            <a:r>
              <a:rPr lang="da-DK" dirty="0" smtClean="0"/>
              <a:t>A </a:t>
            </a:r>
            <a:r>
              <a:rPr lang="da-DK" dirty="0" err="1" smtClean="0"/>
              <a:t>car</a:t>
            </a:r>
            <a:r>
              <a:rPr lang="da-DK" dirty="0" smtClean="0"/>
              <a:t> </a:t>
            </a:r>
            <a:r>
              <a:rPr lang="da-DK" dirty="0" err="1" smtClean="0"/>
              <a:t>factory</a:t>
            </a:r>
            <a:r>
              <a:rPr lang="da-DK" dirty="0" smtClean="0"/>
              <a:t> </a:t>
            </a:r>
            <a:r>
              <a:rPr lang="da-DK" dirty="0" err="1" smtClean="0"/>
              <a:t>switching</a:t>
            </a:r>
            <a:r>
              <a:rPr lang="da-DK" dirty="0" smtClean="0"/>
              <a:t> to </a:t>
            </a:r>
            <a:r>
              <a:rPr lang="da-DK" dirty="0" err="1" smtClean="0"/>
              <a:t>building</a:t>
            </a:r>
            <a:r>
              <a:rPr lang="da-DK" dirty="0" smtClean="0"/>
              <a:t> </a:t>
            </a:r>
            <a:r>
              <a:rPr lang="da-DK" dirty="0" err="1" smtClean="0"/>
              <a:t>electrical</a:t>
            </a:r>
            <a:r>
              <a:rPr lang="da-DK" dirty="0" smtClean="0"/>
              <a:t> </a:t>
            </a:r>
            <a:r>
              <a:rPr lang="da-DK" dirty="0" err="1" smtClean="0"/>
              <a:t>cars</a:t>
            </a:r>
            <a:r>
              <a:rPr lang="da-DK" dirty="0" smtClean="0"/>
              <a:t> has </a:t>
            </a:r>
            <a:r>
              <a:rPr lang="da-DK" dirty="0" err="1" smtClean="0"/>
              <a:t>its</a:t>
            </a:r>
            <a:r>
              <a:rPr lang="da-DK" dirty="0" smtClean="0"/>
              <a:t> </a:t>
            </a:r>
            <a:r>
              <a:rPr lang="da-DK" dirty="0" err="1" smtClean="0"/>
              <a:t>own</a:t>
            </a:r>
            <a:r>
              <a:rPr lang="da-DK" dirty="0" smtClean="0"/>
              <a:t> </a:t>
            </a:r>
            <a:r>
              <a:rPr lang="da-DK" dirty="0" err="1" smtClean="0"/>
              <a:t>challenges</a:t>
            </a:r>
            <a:r>
              <a:rPr lang="da-DK" dirty="0" smtClean="0"/>
              <a:t> of </a:t>
            </a:r>
            <a:r>
              <a:rPr lang="da-DK" dirty="0" err="1" smtClean="0"/>
              <a:t>introducing</a:t>
            </a:r>
            <a:r>
              <a:rPr lang="da-DK" dirty="0" smtClean="0"/>
              <a:t> new </a:t>
            </a:r>
            <a:r>
              <a:rPr lang="da-DK" dirty="0" err="1" smtClean="0"/>
              <a:t>technology</a:t>
            </a:r>
            <a:r>
              <a:rPr lang="da-DK" dirty="0" smtClean="0"/>
              <a:t> and </a:t>
            </a:r>
            <a:r>
              <a:rPr lang="da-DK" dirty="0" err="1" smtClean="0"/>
              <a:t>production</a:t>
            </a:r>
            <a:r>
              <a:rPr lang="da-DK" dirty="0" smtClean="0"/>
              <a:t> </a:t>
            </a:r>
            <a:r>
              <a:rPr lang="da-DK" dirty="0" err="1" smtClean="0"/>
              <a:t>methods</a:t>
            </a:r>
            <a:endParaRPr lang="da-DK" dirty="0" smtClean="0"/>
          </a:p>
          <a:p>
            <a:r>
              <a:rPr lang="da-DK" dirty="0" smtClean="0"/>
              <a:t>It </a:t>
            </a:r>
            <a:r>
              <a:rPr lang="da-DK" dirty="0" err="1" smtClean="0"/>
              <a:t>also</a:t>
            </a:r>
            <a:r>
              <a:rPr lang="da-DK" dirty="0" smtClean="0"/>
              <a:t> </a:t>
            </a:r>
            <a:r>
              <a:rPr lang="da-DK" dirty="0" err="1" smtClean="0"/>
              <a:t>sends</a:t>
            </a:r>
            <a:r>
              <a:rPr lang="da-DK" dirty="0" smtClean="0"/>
              <a:t> </a:t>
            </a:r>
            <a:r>
              <a:rPr lang="da-DK" dirty="0" err="1" smtClean="0"/>
              <a:t>shockwaves</a:t>
            </a:r>
            <a:r>
              <a:rPr lang="da-DK" dirty="0" smtClean="0"/>
              <a:t> </a:t>
            </a:r>
            <a:r>
              <a:rPr lang="da-DK" dirty="0" err="1" smtClean="0"/>
              <a:t>down</a:t>
            </a:r>
            <a:r>
              <a:rPr lang="da-DK" dirty="0" smtClean="0"/>
              <a:t> </a:t>
            </a:r>
            <a:r>
              <a:rPr lang="da-DK" dirty="0" err="1" smtClean="0"/>
              <a:t>its</a:t>
            </a:r>
            <a:r>
              <a:rPr lang="da-DK" dirty="0" smtClean="0"/>
              <a:t> </a:t>
            </a:r>
            <a:r>
              <a:rPr lang="da-DK" dirty="0" err="1" smtClean="0"/>
              <a:t>supply-chain</a:t>
            </a:r>
            <a:r>
              <a:rPr lang="da-DK" dirty="0" smtClean="0"/>
              <a:t>, </a:t>
            </a:r>
            <a:r>
              <a:rPr lang="da-DK" dirty="0" err="1" smtClean="0"/>
              <a:t>where</a:t>
            </a:r>
            <a:r>
              <a:rPr lang="da-DK" dirty="0" smtClean="0"/>
              <a:t> petrol </a:t>
            </a:r>
            <a:r>
              <a:rPr lang="da-DK" dirty="0" err="1" smtClean="0"/>
              <a:t>based</a:t>
            </a:r>
            <a:r>
              <a:rPr lang="da-DK" dirty="0" smtClean="0"/>
              <a:t> parts, </a:t>
            </a:r>
            <a:r>
              <a:rPr lang="da-DK" dirty="0" err="1" smtClean="0"/>
              <a:t>like</a:t>
            </a:r>
            <a:r>
              <a:rPr lang="da-DK" dirty="0" smtClean="0"/>
              <a:t> </a:t>
            </a:r>
            <a:r>
              <a:rPr lang="da-DK" dirty="0" err="1" smtClean="0"/>
              <a:t>carburetors</a:t>
            </a:r>
            <a:r>
              <a:rPr lang="da-DK" dirty="0" smtClean="0"/>
              <a:t> and </a:t>
            </a:r>
            <a:r>
              <a:rPr lang="da-DK" dirty="0" err="1" smtClean="0"/>
              <a:t>fuel-injection</a:t>
            </a:r>
            <a:r>
              <a:rPr lang="da-DK" dirty="0" smtClean="0"/>
              <a:t> systems </a:t>
            </a:r>
            <a:r>
              <a:rPr lang="da-DK" dirty="0" err="1" smtClean="0"/>
              <a:t>are</a:t>
            </a:r>
            <a:r>
              <a:rPr lang="da-DK" dirty="0" smtClean="0"/>
              <a:t> </a:t>
            </a:r>
            <a:r>
              <a:rPr lang="da-DK" dirty="0" err="1" smtClean="0"/>
              <a:t>replaced</a:t>
            </a:r>
            <a:r>
              <a:rPr lang="da-DK" dirty="0" smtClean="0"/>
              <a:t> </a:t>
            </a:r>
            <a:r>
              <a:rPr lang="da-DK" dirty="0" err="1" smtClean="0"/>
              <a:t>with</a:t>
            </a:r>
            <a:r>
              <a:rPr lang="da-DK" dirty="0" smtClean="0"/>
              <a:t> </a:t>
            </a:r>
            <a:r>
              <a:rPr lang="da-DK" dirty="0" err="1" smtClean="0"/>
              <a:t>battery</a:t>
            </a:r>
            <a:r>
              <a:rPr lang="da-DK" dirty="0" smtClean="0"/>
              <a:t> regulators and </a:t>
            </a:r>
            <a:r>
              <a:rPr lang="da-DK" dirty="0" err="1" smtClean="0"/>
              <a:t>other</a:t>
            </a:r>
            <a:r>
              <a:rPr lang="da-DK" dirty="0" smtClean="0"/>
              <a:t> parts for the </a:t>
            </a:r>
            <a:r>
              <a:rPr lang="da-DK" dirty="0" err="1" smtClean="0"/>
              <a:t>electrical</a:t>
            </a:r>
            <a:r>
              <a:rPr lang="da-DK" dirty="0" smtClean="0"/>
              <a:t> </a:t>
            </a:r>
            <a:r>
              <a:rPr lang="da-DK" dirty="0" err="1" smtClean="0"/>
              <a:t>vehicle</a:t>
            </a:r>
            <a:r>
              <a:rPr lang="da-DK" dirty="0" smtClean="0"/>
              <a:t>.</a:t>
            </a:r>
          </a:p>
          <a:p>
            <a:r>
              <a:rPr lang="da-DK" dirty="0" err="1" smtClean="0"/>
              <a:t>When</a:t>
            </a:r>
            <a:r>
              <a:rPr lang="da-DK" dirty="0" smtClean="0"/>
              <a:t> </a:t>
            </a:r>
            <a:r>
              <a:rPr lang="da-DK" dirty="0" err="1" smtClean="0"/>
              <a:t>battery</a:t>
            </a:r>
            <a:r>
              <a:rPr lang="da-DK" dirty="0" smtClean="0"/>
              <a:t> </a:t>
            </a:r>
            <a:r>
              <a:rPr lang="da-DK" dirty="0" err="1" smtClean="0"/>
              <a:t>technology</a:t>
            </a:r>
            <a:r>
              <a:rPr lang="da-DK" dirty="0" smtClean="0"/>
              <a:t> </a:t>
            </a:r>
            <a:r>
              <a:rPr lang="da-DK" dirty="0" err="1" smtClean="0"/>
              <a:t>replaces</a:t>
            </a:r>
            <a:r>
              <a:rPr lang="da-DK" dirty="0" smtClean="0"/>
              <a:t> </a:t>
            </a:r>
            <a:r>
              <a:rPr lang="da-DK" dirty="0" err="1" smtClean="0"/>
              <a:t>fuel</a:t>
            </a:r>
            <a:r>
              <a:rPr lang="da-DK" dirty="0" smtClean="0"/>
              <a:t> </a:t>
            </a:r>
            <a:r>
              <a:rPr lang="da-DK" dirty="0" err="1" smtClean="0"/>
              <a:t>efficiency</a:t>
            </a:r>
            <a:r>
              <a:rPr lang="da-DK" dirty="0" smtClean="0"/>
              <a:t> </a:t>
            </a:r>
            <a:r>
              <a:rPr lang="da-DK" dirty="0" err="1" smtClean="0"/>
              <a:t>electronics</a:t>
            </a:r>
            <a:endParaRPr lang="da-DK" dirty="0" smtClean="0"/>
          </a:p>
          <a:p>
            <a:r>
              <a:rPr lang="da-DK" dirty="0" err="1" smtClean="0"/>
              <a:t>This</a:t>
            </a:r>
            <a:r>
              <a:rPr lang="da-DK" dirty="0" smtClean="0"/>
              <a:t> </a:t>
            </a:r>
            <a:r>
              <a:rPr lang="da-DK" dirty="0" err="1" smtClean="0"/>
              <a:t>change</a:t>
            </a:r>
            <a:r>
              <a:rPr lang="da-DK" dirty="0" smtClean="0"/>
              <a:t> </a:t>
            </a:r>
            <a:r>
              <a:rPr lang="da-DK" dirty="0" err="1" smtClean="0"/>
              <a:t>affects</a:t>
            </a:r>
            <a:r>
              <a:rPr lang="da-DK" dirty="0" smtClean="0"/>
              <a:t> </a:t>
            </a:r>
            <a:r>
              <a:rPr lang="da-DK" dirty="0" err="1" smtClean="0"/>
              <a:t>especially</a:t>
            </a:r>
            <a:r>
              <a:rPr lang="da-DK" dirty="0" smtClean="0"/>
              <a:t> the </a:t>
            </a:r>
            <a:r>
              <a:rPr lang="da-DK" dirty="0" err="1" smtClean="0"/>
              <a:t>suppliers</a:t>
            </a:r>
            <a:r>
              <a:rPr lang="da-DK" dirty="0" smtClean="0"/>
              <a:t> </a:t>
            </a:r>
            <a:r>
              <a:rPr lang="da-DK" dirty="0" err="1" smtClean="0"/>
              <a:t>directly</a:t>
            </a:r>
            <a:r>
              <a:rPr lang="da-DK" dirty="0" smtClean="0"/>
              <a:t>. </a:t>
            </a:r>
            <a:r>
              <a:rPr lang="da-DK" dirty="0" err="1" smtClean="0"/>
              <a:t>Huge</a:t>
            </a:r>
            <a:r>
              <a:rPr lang="da-DK" dirty="0" smtClean="0"/>
              <a:t> transformations </a:t>
            </a:r>
            <a:r>
              <a:rPr lang="da-DK" dirty="0" err="1" smtClean="0"/>
              <a:t>are</a:t>
            </a:r>
            <a:r>
              <a:rPr lang="da-DK" dirty="0" smtClean="0"/>
              <a:t> </a:t>
            </a:r>
            <a:r>
              <a:rPr lang="da-DK" dirty="0" err="1" smtClean="0"/>
              <a:t>necessary</a:t>
            </a:r>
            <a:r>
              <a:rPr lang="da-DK" dirty="0" smtClean="0"/>
              <a:t> and </a:t>
            </a:r>
            <a:r>
              <a:rPr lang="da-DK" dirty="0" err="1" smtClean="0"/>
              <a:t>companies</a:t>
            </a:r>
            <a:r>
              <a:rPr lang="da-DK" dirty="0" smtClean="0"/>
              <a:t> </a:t>
            </a:r>
            <a:r>
              <a:rPr lang="da-DK" dirty="0" err="1" smtClean="0"/>
              <a:t>will</a:t>
            </a:r>
            <a:r>
              <a:rPr lang="da-DK" dirty="0" smtClean="0"/>
              <a:t> </a:t>
            </a:r>
            <a:r>
              <a:rPr lang="da-DK" dirty="0" err="1" smtClean="0"/>
              <a:t>close</a:t>
            </a:r>
            <a:endParaRPr lang="da-DK" dirty="0" smtClean="0"/>
          </a:p>
          <a:p>
            <a:r>
              <a:rPr lang="da-DK" dirty="0" smtClean="0"/>
              <a:t>So </a:t>
            </a:r>
            <a:r>
              <a:rPr lang="da-DK" dirty="0" err="1" smtClean="0"/>
              <a:t>electric</a:t>
            </a:r>
            <a:r>
              <a:rPr lang="da-DK" dirty="0" smtClean="0"/>
              <a:t> </a:t>
            </a:r>
            <a:r>
              <a:rPr lang="da-DK" dirty="0" err="1" smtClean="0"/>
              <a:t>cars</a:t>
            </a:r>
            <a:r>
              <a:rPr lang="da-DK" dirty="0" smtClean="0"/>
              <a:t> </a:t>
            </a:r>
            <a:r>
              <a:rPr lang="da-DK" dirty="0" err="1" smtClean="0"/>
              <a:t>are</a:t>
            </a:r>
            <a:r>
              <a:rPr lang="da-DK" dirty="0" smtClean="0"/>
              <a:t> a massive </a:t>
            </a:r>
            <a:r>
              <a:rPr lang="da-DK" dirty="0" err="1" smtClean="0"/>
              <a:t>challenge</a:t>
            </a:r>
            <a:r>
              <a:rPr lang="da-DK" dirty="0" smtClean="0"/>
              <a:t> to society as </a:t>
            </a:r>
            <a:r>
              <a:rPr lang="da-DK" dirty="0" err="1" smtClean="0"/>
              <a:t>well</a:t>
            </a:r>
            <a:r>
              <a:rPr lang="da-DK" dirty="0" smtClean="0"/>
              <a:t> as </a:t>
            </a:r>
            <a:r>
              <a:rPr lang="da-DK" dirty="0" err="1" smtClean="0"/>
              <a:t>companies</a:t>
            </a:r>
            <a:r>
              <a:rPr lang="da-DK" dirty="0" smtClean="0"/>
              <a:t>.</a:t>
            </a:r>
            <a:endParaRPr lang="da-DK"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What</a:t>
            </a:r>
            <a:r>
              <a:rPr lang="da-DK" dirty="0" smtClean="0"/>
              <a:t> </a:t>
            </a:r>
            <a:r>
              <a:rPr lang="da-DK" dirty="0" err="1" smtClean="0"/>
              <a:t>does</a:t>
            </a:r>
            <a:r>
              <a:rPr lang="da-DK" dirty="0" smtClean="0"/>
              <a:t> social </a:t>
            </a:r>
            <a:r>
              <a:rPr lang="da-DK" dirty="0" err="1" smtClean="0"/>
              <a:t>dialogue</a:t>
            </a:r>
            <a:r>
              <a:rPr lang="da-DK" dirty="0" smtClean="0"/>
              <a:t> do?</a:t>
            </a:r>
            <a:endParaRPr lang="da-DK" dirty="0"/>
          </a:p>
        </p:txBody>
      </p:sp>
      <p:sp>
        <p:nvSpPr>
          <p:cNvPr id="3" name="Pladsholder til indhold 2"/>
          <p:cNvSpPr>
            <a:spLocks noGrp="1"/>
          </p:cNvSpPr>
          <p:nvPr>
            <p:ph idx="1"/>
          </p:nvPr>
        </p:nvSpPr>
        <p:spPr/>
        <p:txBody>
          <a:bodyPr>
            <a:normAutofit fontScale="92500" lnSpcReduction="20000"/>
          </a:bodyPr>
          <a:lstStyle/>
          <a:p>
            <a:r>
              <a:rPr lang="en-US" dirty="0" smtClean="0"/>
              <a:t>Social dialogue allows the inclusion of different viewpoints in the assessment of environmental issues and sustainable development</a:t>
            </a:r>
          </a:p>
          <a:p>
            <a:r>
              <a:rPr lang="en-US" dirty="0" smtClean="0"/>
              <a:t>Promote a better understanding among social dialogue partners of each other’s opportunities, challenges and needs. </a:t>
            </a:r>
          </a:p>
          <a:p>
            <a:r>
              <a:rPr lang="en-US" dirty="0" smtClean="0"/>
              <a:t>Help to build consensus and ownership of policies which can in turn positively contribute to their implementation. </a:t>
            </a:r>
          </a:p>
          <a:p>
            <a:r>
              <a:rPr lang="en-US" dirty="0" smtClean="0"/>
              <a:t>Formalization of social dialogue may further increase the chance that the resulting agreements and recommendations are translated into specific policies that get implemented.</a:t>
            </a:r>
            <a:endParaRPr lang="da-DK"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Just transition</a:t>
            </a:r>
            <a:endParaRPr lang="da-DK" dirty="0"/>
          </a:p>
        </p:txBody>
      </p:sp>
      <p:sp>
        <p:nvSpPr>
          <p:cNvPr id="3" name="Pladsholder til indhold 2"/>
          <p:cNvSpPr>
            <a:spLocks noGrp="1"/>
          </p:cNvSpPr>
          <p:nvPr>
            <p:ph idx="1"/>
          </p:nvPr>
        </p:nvSpPr>
        <p:spPr/>
        <p:txBody>
          <a:bodyPr>
            <a:normAutofit fontScale="77500" lnSpcReduction="20000"/>
          </a:bodyPr>
          <a:lstStyle/>
          <a:p>
            <a:r>
              <a:rPr lang="en-US" dirty="0" smtClean="0"/>
              <a:t>Just transition is the key instrument to manage these changes.</a:t>
            </a:r>
          </a:p>
          <a:p>
            <a:r>
              <a:rPr lang="en-US" dirty="0" smtClean="0"/>
              <a:t>It uses social dialogues as a governance instrument for climate action</a:t>
            </a:r>
          </a:p>
          <a:p>
            <a:r>
              <a:rPr lang="en-US" dirty="0" smtClean="0"/>
              <a:t>This is a well known tool for enterprise level changes and for handling changes in society.</a:t>
            </a:r>
          </a:p>
          <a:p>
            <a:r>
              <a:rPr lang="en-US" dirty="0" smtClean="0"/>
              <a:t>Ideally it will lead to decent jobs and overall social progress, but it can also handle the costs of transition in a fair and responsible way.</a:t>
            </a:r>
          </a:p>
          <a:p>
            <a:r>
              <a:rPr lang="en-US" dirty="0" smtClean="0"/>
              <a:t>This is essential given the profound changes in production, consumption, technologies and jobs that comes with a transition to a greener economy</a:t>
            </a:r>
          </a:p>
          <a:p>
            <a:r>
              <a:rPr lang="en-US" dirty="0" smtClean="0"/>
              <a:t>There are already now various examples of the use of social dialogue in transition processes towards a green economy and green production</a:t>
            </a:r>
            <a:endParaRPr lang="da-DK"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Social </a:t>
            </a:r>
            <a:r>
              <a:rPr lang="da-DK" dirty="0" err="1" smtClean="0"/>
              <a:t>dialogue</a:t>
            </a:r>
            <a:r>
              <a:rPr lang="da-DK" dirty="0" smtClean="0"/>
              <a:t>: Spain, Senegal and Sierra Leone</a:t>
            </a:r>
            <a:endParaRPr lang="da-DK" dirty="0"/>
          </a:p>
        </p:txBody>
      </p:sp>
      <p:sp>
        <p:nvSpPr>
          <p:cNvPr id="3" name="Pladsholder til indhold 2"/>
          <p:cNvSpPr>
            <a:spLocks noGrp="1"/>
          </p:cNvSpPr>
          <p:nvPr>
            <p:ph idx="1"/>
          </p:nvPr>
        </p:nvSpPr>
        <p:spPr/>
        <p:txBody>
          <a:bodyPr>
            <a:normAutofit/>
          </a:bodyPr>
          <a:lstStyle/>
          <a:p>
            <a:r>
              <a:rPr lang="en-US" sz="2000" b="1" dirty="0" smtClean="0"/>
              <a:t>Spain</a:t>
            </a:r>
            <a:r>
              <a:rPr lang="en-US" sz="2000" dirty="0" smtClean="0"/>
              <a:t>: Trade union-proposed social dialogue round tables that were established by law in 2005. </a:t>
            </a:r>
          </a:p>
          <a:p>
            <a:r>
              <a:rPr lang="en-US" sz="2000" dirty="0" smtClean="0"/>
              <a:t>Participation of social partners in the design and  monitoring of the national emission allocation plan (NEAP)</a:t>
            </a:r>
          </a:p>
          <a:p>
            <a:r>
              <a:rPr lang="en-US" sz="2000" b="1" dirty="0" smtClean="0"/>
              <a:t>Senegal and Sierra Leone</a:t>
            </a:r>
            <a:r>
              <a:rPr lang="en-US" sz="2000" dirty="0" smtClean="0"/>
              <a:t>: Both countries have national climate committees with a representation of employers, unions and other civil society </a:t>
            </a:r>
            <a:r>
              <a:rPr lang="en-US" sz="2000" dirty="0" err="1" smtClean="0"/>
              <a:t>organisations</a:t>
            </a:r>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2800" dirty="0" smtClean="0"/>
              <a:t>Green Economy Accord: South Africa</a:t>
            </a:r>
            <a:endParaRPr lang="da-DK" sz="2800" dirty="0"/>
          </a:p>
        </p:txBody>
      </p:sp>
      <p:sp>
        <p:nvSpPr>
          <p:cNvPr id="3" name="Pladsholder til indhold 2"/>
          <p:cNvSpPr>
            <a:spLocks noGrp="1"/>
          </p:cNvSpPr>
          <p:nvPr>
            <p:ph idx="1"/>
          </p:nvPr>
        </p:nvSpPr>
        <p:spPr/>
        <p:txBody>
          <a:bodyPr>
            <a:noAutofit/>
          </a:bodyPr>
          <a:lstStyle/>
          <a:p>
            <a:r>
              <a:rPr lang="en-US" sz="1400" dirty="0" smtClean="0"/>
              <a:t>“Green Economy Accord” was signed in 2011</a:t>
            </a:r>
          </a:p>
          <a:p>
            <a:r>
              <a:rPr lang="en-US" sz="1400" dirty="0" smtClean="0"/>
              <a:t>Government, employers, three </a:t>
            </a:r>
            <a:r>
              <a:rPr lang="en-US" sz="1400" dirty="0" err="1" smtClean="0"/>
              <a:t>labour</a:t>
            </a:r>
            <a:r>
              <a:rPr lang="en-US" sz="1400" dirty="0" smtClean="0"/>
              <a:t> federations (COSATU, FEDUSA and NACTU) and other civil society </a:t>
            </a:r>
            <a:r>
              <a:rPr lang="en-US" sz="1400" dirty="0" err="1" smtClean="0"/>
              <a:t>organisations</a:t>
            </a:r>
            <a:endParaRPr lang="en-US" sz="1400" dirty="0" smtClean="0"/>
          </a:p>
          <a:p>
            <a:r>
              <a:rPr lang="en-US" sz="1400" dirty="0" smtClean="0"/>
              <a:t>Aims at developing the green economy aspect of South Africa’s “New Economic Growth Path”</a:t>
            </a:r>
          </a:p>
          <a:p>
            <a:r>
              <a:rPr lang="en-US" sz="1400" dirty="0" smtClean="0"/>
              <a:t>The Green Economy Accord contains 12 commitments and identifies the practical steps that each partner must take to achieve the creation of 300,000 new green and decent jobs before 2021</a:t>
            </a:r>
          </a:p>
          <a:p>
            <a:r>
              <a:rPr lang="en-US" sz="1400" dirty="0" smtClean="0"/>
              <a:t>It is a formal agreement endorsed by different constituencies that sets: </a:t>
            </a:r>
          </a:p>
          <a:p>
            <a:pPr marL="914400" lvl="1" indent="-457200">
              <a:buFont typeface="+mj-lt"/>
              <a:buAutoNum type="arabicPeriod"/>
            </a:pPr>
            <a:r>
              <a:rPr lang="en-US" sz="1200" dirty="0" smtClean="0"/>
              <a:t>Quantifiable targets</a:t>
            </a:r>
          </a:p>
          <a:p>
            <a:pPr marL="914400" lvl="1" indent="-457200">
              <a:buFont typeface="+mj-lt"/>
              <a:buAutoNum type="arabicPeriod"/>
            </a:pPr>
            <a:r>
              <a:rPr lang="en-US" sz="1200" dirty="0" smtClean="0"/>
              <a:t>The time frame for achieving those targets</a:t>
            </a:r>
          </a:p>
          <a:p>
            <a:pPr marL="914400" lvl="1" indent="-457200">
              <a:buFont typeface="+mj-lt"/>
              <a:buAutoNum type="arabicPeriod"/>
            </a:pPr>
            <a:r>
              <a:rPr lang="en-US" sz="1200" dirty="0" smtClean="0"/>
              <a:t>The mechanisms for evaluation and monitoring to make sure that the goals are reached.  </a:t>
            </a:r>
          </a:p>
          <a:p>
            <a:r>
              <a:rPr lang="en-US" sz="1400" dirty="0" smtClean="0"/>
              <a:t>The Accord is a direct outcome of the national social dialogue on South Africa’s New Economic Growth Path. It is managed by South Africa’s national tripartite body NEDLAC</a:t>
            </a:r>
            <a:endParaRPr lang="da-DK"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Keeping</a:t>
            </a:r>
            <a:r>
              <a:rPr lang="da-DK" dirty="0" smtClean="0"/>
              <a:t> the </a:t>
            </a:r>
            <a:r>
              <a:rPr lang="da-DK" dirty="0" err="1" smtClean="0"/>
              <a:t>government</a:t>
            </a:r>
            <a:r>
              <a:rPr lang="da-DK" dirty="0" smtClean="0"/>
              <a:t> </a:t>
            </a:r>
            <a:r>
              <a:rPr lang="da-DK" dirty="0" err="1" smtClean="0"/>
              <a:t>on</a:t>
            </a:r>
            <a:r>
              <a:rPr lang="da-DK" dirty="0" smtClean="0"/>
              <a:t> </a:t>
            </a:r>
            <a:r>
              <a:rPr lang="da-DK" dirty="0" err="1" smtClean="0"/>
              <a:t>track</a:t>
            </a:r>
            <a:r>
              <a:rPr lang="da-DK" dirty="0" smtClean="0"/>
              <a:t>: </a:t>
            </a:r>
            <a:r>
              <a:rPr lang="da-DK" dirty="0" err="1" smtClean="0"/>
              <a:t>Belgium</a:t>
            </a:r>
            <a:endParaRPr lang="da-DK" dirty="0"/>
          </a:p>
        </p:txBody>
      </p:sp>
      <p:sp>
        <p:nvSpPr>
          <p:cNvPr id="3" name="Pladsholder til indhold 2"/>
          <p:cNvSpPr>
            <a:spLocks noGrp="1"/>
          </p:cNvSpPr>
          <p:nvPr>
            <p:ph idx="1"/>
          </p:nvPr>
        </p:nvSpPr>
        <p:spPr/>
        <p:txBody>
          <a:bodyPr>
            <a:normAutofit/>
          </a:bodyPr>
          <a:lstStyle/>
          <a:p>
            <a:r>
              <a:rPr lang="en-US" sz="2000" dirty="0" smtClean="0"/>
              <a:t>Formalized social dialogue can also help avoid powerful lobbies seeking to block the implementation of ecological regulations. For instance, </a:t>
            </a:r>
          </a:p>
          <a:p>
            <a:r>
              <a:rPr lang="en-US" sz="2000" b="1" dirty="0" smtClean="0"/>
              <a:t>Belgium</a:t>
            </a:r>
            <a:r>
              <a:rPr lang="en-US" sz="2000" dirty="0" smtClean="0"/>
              <a:t>: Social dialogue actors are part of the Federal Council of Sustainable Development whom the government has to inform yearly on the implementation of its recommendations.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E7BBDFD-570C-4407-8588-A561E9B6C338}"/>
</file>

<file path=customXml/itemProps2.xml><?xml version="1.0" encoding="utf-8"?>
<ds:datastoreItem xmlns:ds="http://schemas.openxmlformats.org/officeDocument/2006/customXml" ds:itemID="{0F86E001-C5F6-40F9-908F-83C9F6B5C60A}"/>
</file>

<file path=customXml/itemProps3.xml><?xml version="1.0" encoding="utf-8"?>
<ds:datastoreItem xmlns:ds="http://schemas.openxmlformats.org/officeDocument/2006/customXml" ds:itemID="{0F12636D-4203-41F7-97AE-AB3CF17ECFC5}"/>
</file>

<file path=docProps/app.xml><?xml version="1.0" encoding="utf-8"?>
<Properties xmlns="http://schemas.openxmlformats.org/officeDocument/2006/extended-properties" xmlns:vt="http://schemas.openxmlformats.org/officeDocument/2006/docPropsVTypes">
  <Template>SD Consortium</Template>
  <TotalTime>177</TotalTime>
  <Words>1184</Words>
  <Application>Microsoft Office PowerPoint</Application>
  <PresentationFormat>Skærmshow (16:9)</PresentationFormat>
  <Paragraphs>74</Paragraphs>
  <Slides>15</Slides>
  <Notes>0</Notes>
  <HiddenSlides>0</HiddenSlides>
  <MMClips>0</MMClips>
  <ScaleCrop>false</ScaleCrop>
  <HeadingPairs>
    <vt:vector size="4" baseType="variant">
      <vt:variant>
        <vt:lpstr>Tema</vt:lpstr>
      </vt:variant>
      <vt:variant>
        <vt:i4>1</vt:i4>
      </vt:variant>
      <vt:variant>
        <vt:lpstr>Diastitler</vt:lpstr>
      </vt:variant>
      <vt:variant>
        <vt:i4>15</vt:i4>
      </vt:variant>
    </vt:vector>
  </HeadingPairs>
  <TitlesOfParts>
    <vt:vector size="16" baseType="lpstr">
      <vt:lpstr>SD Consortium</vt:lpstr>
      <vt:lpstr>Social dialogue and Climate change</vt:lpstr>
      <vt:lpstr>Climate change and sustainable employment</vt:lpstr>
      <vt:lpstr>Green jobs</vt:lpstr>
      <vt:lpstr>Company transition –Society transition</vt:lpstr>
      <vt:lpstr>What does social dialogue do?</vt:lpstr>
      <vt:lpstr>Just transition</vt:lpstr>
      <vt:lpstr>Social dialogue: Spain, Senegal and Sierra Leone</vt:lpstr>
      <vt:lpstr>Green Economy Accord: South Africa</vt:lpstr>
      <vt:lpstr>Keeping the government on track: Belgium</vt:lpstr>
      <vt:lpstr>Ensure labour standards: Brazil</vt:lpstr>
      <vt:lpstr>Unions push enterprises: Germany and USA </vt:lpstr>
      <vt:lpstr>Bargaining brings greener production: Italy</vt:lpstr>
      <vt:lpstr>Social dialogue and skills: India</vt:lpstr>
      <vt:lpstr>Social dialogue and collective learning: Brazil</vt:lpstr>
      <vt:lpstr>Social dialogue is the core of Just Transition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Jens Bundvad</dc:creator>
  <cp:lastModifiedBy>Jens Bundvad</cp:lastModifiedBy>
  <cp:revision>45</cp:revision>
  <dcterms:created xsi:type="dcterms:W3CDTF">2019-08-27T14:02:25Z</dcterms:created>
  <dcterms:modified xsi:type="dcterms:W3CDTF">2019-09-16T13:32:27Z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0x01010007270EE79A760F45A45B3BED0EC22C2C</vt:lpwstr>
  </property>
</Properties>
</file>