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71" r:id="rId2"/>
    <p:sldId id="272" r:id="rId3"/>
    <p:sldId id="262" r:id="rId4"/>
    <p:sldId id="260" r:id="rId5"/>
    <p:sldId id="261" r:id="rId6"/>
    <p:sldId id="263" r:id="rId7"/>
    <p:sldId id="264" r:id="rId8"/>
    <p:sldId id="265" r:id="rId9"/>
    <p:sldId id="267" r:id="rId10"/>
    <p:sldId id="268" r:id="rId11"/>
    <p:sldId id="269" r:id="rId12"/>
    <p:sldId id="270" r:id="rId13"/>
    <p:sldId id="273" r:id="rId14"/>
    <p:sldId id="275" r:id="rId15"/>
  </p:sldIdLst>
  <p:sldSz cx="9144000" cy="5143500" type="screen16x9"/>
  <p:notesSz cx="6864350" cy="9996488"/>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2" autoAdjust="0"/>
    <p:restoredTop sz="86405" autoAdjust="0"/>
  </p:normalViewPr>
  <p:slideViewPr>
    <p:cSldViewPr>
      <p:cViewPr>
        <p:scale>
          <a:sx n="110" d="100"/>
          <a:sy n="110" d="100"/>
        </p:scale>
        <p:origin x="-514" y="67"/>
      </p:cViewPr>
      <p:guideLst>
        <p:guide orient="horz" pos="1620"/>
        <p:guide pos="2880"/>
      </p:guideLst>
    </p:cSldViewPr>
  </p:slideViewPr>
  <p:outlineViewPr>
    <p:cViewPr>
      <p:scale>
        <a:sx n="33" d="100"/>
        <a:sy n="33" d="100"/>
      </p:scale>
      <p:origin x="0" y="7786"/>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4552" cy="499824"/>
          </a:xfrm>
          <a:prstGeom prst="rect">
            <a:avLst/>
          </a:prstGeom>
        </p:spPr>
        <p:txBody>
          <a:bodyPr vert="horz" lIns="96341" tIns="48171" rIns="96341" bIns="48171" rtlCol="0"/>
          <a:lstStyle>
            <a:lvl1pPr algn="l">
              <a:defRPr sz="1300"/>
            </a:lvl1pPr>
          </a:lstStyle>
          <a:p>
            <a:endParaRPr lang="da-DK"/>
          </a:p>
        </p:txBody>
      </p:sp>
      <p:sp>
        <p:nvSpPr>
          <p:cNvPr id="3" name="Pladsholder til dato 2"/>
          <p:cNvSpPr>
            <a:spLocks noGrp="1"/>
          </p:cNvSpPr>
          <p:nvPr>
            <p:ph type="dt" idx="1"/>
          </p:nvPr>
        </p:nvSpPr>
        <p:spPr>
          <a:xfrm>
            <a:off x="3888210" y="0"/>
            <a:ext cx="2974552" cy="499824"/>
          </a:xfrm>
          <a:prstGeom prst="rect">
            <a:avLst/>
          </a:prstGeom>
        </p:spPr>
        <p:txBody>
          <a:bodyPr vert="horz" lIns="96341" tIns="48171" rIns="96341" bIns="48171" rtlCol="0"/>
          <a:lstStyle>
            <a:lvl1pPr algn="r">
              <a:defRPr sz="1300"/>
            </a:lvl1pPr>
          </a:lstStyle>
          <a:p>
            <a:fld id="{4D17DB38-27C2-4A01-A0E6-021DE3674E33}" type="datetimeFigureOut">
              <a:rPr lang="da-DK" smtClean="0"/>
              <a:pPr/>
              <a:t>16-07-2020</a:t>
            </a:fld>
            <a:endParaRPr lang="da-DK"/>
          </a:p>
        </p:txBody>
      </p:sp>
      <p:sp>
        <p:nvSpPr>
          <p:cNvPr id="4" name="Pladsholder til diasbillede 3"/>
          <p:cNvSpPr>
            <a:spLocks noGrp="1" noRot="1" noChangeAspect="1"/>
          </p:cNvSpPr>
          <p:nvPr>
            <p:ph type="sldImg" idx="2"/>
          </p:nvPr>
        </p:nvSpPr>
        <p:spPr>
          <a:xfrm>
            <a:off x="100013" y="749300"/>
            <a:ext cx="6664325" cy="3749675"/>
          </a:xfrm>
          <a:prstGeom prst="rect">
            <a:avLst/>
          </a:prstGeom>
          <a:noFill/>
          <a:ln w="12700">
            <a:solidFill>
              <a:prstClr val="black"/>
            </a:solidFill>
          </a:ln>
        </p:spPr>
        <p:txBody>
          <a:bodyPr vert="horz" lIns="96341" tIns="48171" rIns="96341" bIns="48171" rtlCol="0" anchor="ctr"/>
          <a:lstStyle/>
          <a:p>
            <a:endParaRPr lang="da-DK"/>
          </a:p>
        </p:txBody>
      </p:sp>
      <p:sp>
        <p:nvSpPr>
          <p:cNvPr id="5" name="Pladsholder til noter 4"/>
          <p:cNvSpPr>
            <a:spLocks noGrp="1"/>
          </p:cNvSpPr>
          <p:nvPr>
            <p:ph type="body" sz="quarter" idx="3"/>
          </p:nvPr>
        </p:nvSpPr>
        <p:spPr>
          <a:xfrm>
            <a:off x="686435" y="4748332"/>
            <a:ext cx="5491480" cy="4498420"/>
          </a:xfrm>
          <a:prstGeom prst="rect">
            <a:avLst/>
          </a:prstGeom>
        </p:spPr>
        <p:txBody>
          <a:bodyPr vert="horz" lIns="96341" tIns="48171" rIns="96341" bIns="48171" rtlCol="0">
            <a:normAutofit/>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6" name="Pladsholder til sidefod 5"/>
          <p:cNvSpPr>
            <a:spLocks noGrp="1"/>
          </p:cNvSpPr>
          <p:nvPr>
            <p:ph type="ftr" sz="quarter" idx="4"/>
          </p:nvPr>
        </p:nvSpPr>
        <p:spPr>
          <a:xfrm>
            <a:off x="0" y="9494929"/>
            <a:ext cx="2974552" cy="499824"/>
          </a:xfrm>
          <a:prstGeom prst="rect">
            <a:avLst/>
          </a:prstGeom>
        </p:spPr>
        <p:txBody>
          <a:bodyPr vert="horz" lIns="96341" tIns="48171" rIns="96341" bIns="48171" rtlCol="0" anchor="b"/>
          <a:lstStyle>
            <a:lvl1pPr algn="l">
              <a:defRPr sz="1300"/>
            </a:lvl1pPr>
          </a:lstStyle>
          <a:p>
            <a:endParaRPr lang="da-DK"/>
          </a:p>
        </p:txBody>
      </p:sp>
      <p:sp>
        <p:nvSpPr>
          <p:cNvPr id="7" name="Pladsholder til diasnummer 6"/>
          <p:cNvSpPr>
            <a:spLocks noGrp="1"/>
          </p:cNvSpPr>
          <p:nvPr>
            <p:ph type="sldNum" sz="quarter" idx="5"/>
          </p:nvPr>
        </p:nvSpPr>
        <p:spPr>
          <a:xfrm>
            <a:off x="3888210" y="9494929"/>
            <a:ext cx="2974552" cy="499824"/>
          </a:xfrm>
          <a:prstGeom prst="rect">
            <a:avLst/>
          </a:prstGeom>
        </p:spPr>
        <p:txBody>
          <a:bodyPr vert="horz" lIns="96341" tIns="48171" rIns="96341" bIns="48171" rtlCol="0" anchor="b"/>
          <a:lstStyle>
            <a:lvl1pPr algn="r">
              <a:defRPr sz="1300"/>
            </a:lvl1pPr>
          </a:lstStyle>
          <a:p>
            <a:fld id="{5DFFE0CC-20B2-4EA8-B2F0-D6E58382815D}" type="slidenum">
              <a:rPr lang="da-DK" smtClean="0"/>
              <a:pPr/>
              <a:t>‹nr.›</a:t>
            </a:fld>
            <a:endParaRPr lang="da-DK"/>
          </a:p>
        </p:txBody>
      </p:sp>
    </p:spTree>
    <p:extLst>
      <p:ext uri="{BB962C8B-B14F-4D97-AF65-F5344CB8AC3E}">
        <p14:creationId xmlns:p14="http://schemas.microsoft.com/office/powerpoint/2010/main" val="1651219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
        <p:nvSpPr>
          <p:cNvPr id="11" name="Rektangel 10"/>
          <p:cNvSpPr/>
          <p:nvPr/>
        </p:nvSpPr>
        <p:spPr>
          <a:xfrm>
            <a:off x="-71470" y="0"/>
            <a:ext cx="9286940" cy="5214956"/>
          </a:xfrm>
          <a:prstGeom prst="rect">
            <a:avLst/>
          </a:prstGeom>
          <a:solidFill>
            <a:srgbClr val="008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ctrTitle"/>
          </p:nvPr>
        </p:nvSpPr>
        <p:spPr>
          <a:xfrm>
            <a:off x="685800" y="1597819"/>
            <a:ext cx="7772400" cy="1102519"/>
          </a:xfrm>
        </p:spPr>
        <p:txBody>
          <a:bodyPr/>
          <a:lstStyle>
            <a:lvl1pPr>
              <a:defRPr sz="4000" b="1">
                <a:solidFill>
                  <a:schemeClr val="bg1"/>
                </a:solidFill>
              </a:defRPr>
            </a:lvl1pPr>
          </a:lstStyle>
          <a:p>
            <a:r>
              <a:rPr lang="da-DK" smtClean="0"/>
              <a:t>Klik for at redigere titeltypografi i masteren</a:t>
            </a:r>
            <a:endParaRPr lang="da-DK"/>
          </a:p>
        </p:txBody>
      </p:sp>
      <p:sp>
        <p:nvSpPr>
          <p:cNvPr id="3" name="Undertitel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Klik for at redigere undertiteltypografien i masteren</a:t>
            </a:r>
            <a:endParaRPr lang="da-DK"/>
          </a:p>
        </p:txBody>
      </p:sp>
      <p:grpSp>
        <p:nvGrpSpPr>
          <p:cNvPr id="7" name="Gruppe 14"/>
          <p:cNvGrpSpPr/>
          <p:nvPr/>
        </p:nvGrpSpPr>
        <p:grpSpPr>
          <a:xfrm>
            <a:off x="3643307" y="4214824"/>
            <a:ext cx="1857387" cy="428610"/>
            <a:chOff x="142845" y="1"/>
            <a:chExt cx="1857387" cy="428610"/>
          </a:xfrm>
        </p:grpSpPr>
        <p:pic>
          <p:nvPicPr>
            <p:cNvPr id="12" name="Picture 2" descr="F:\Dropbox\JB - LO-FTF\Activity Concept Catalogue\Design elements\#F-Cyan 2000x2000.png"/>
            <p:cNvPicPr>
              <a:picLocks noChangeAspect="1" noChangeArrowheads="1"/>
            </p:cNvPicPr>
            <p:nvPr userDrawn="1"/>
          </p:nvPicPr>
          <p:blipFill>
            <a:blip r:embed="rId2"/>
            <a:srcRect l="8534" t="17067" r="8976" b="18931"/>
            <a:stretch>
              <a:fillRect/>
            </a:stretch>
          </p:blipFill>
          <p:spPr bwMode="auto">
            <a:xfrm>
              <a:off x="1571604" y="71420"/>
              <a:ext cx="428628" cy="332556"/>
            </a:xfrm>
            <a:prstGeom prst="rect">
              <a:avLst/>
            </a:prstGeom>
            <a:noFill/>
          </p:spPr>
        </p:pic>
        <p:pic>
          <p:nvPicPr>
            <p:cNvPr id="13" name="Picture 3" descr="F:\Dropbox\JB - LO-FTF\Activity Concept Catalogue\Design elements\DI-Cyan 2000x2000.png"/>
            <p:cNvPicPr>
              <a:picLocks noChangeAspect="1" noChangeArrowheads="1"/>
            </p:cNvPicPr>
            <p:nvPr userDrawn="1"/>
          </p:nvPicPr>
          <p:blipFill>
            <a:blip r:embed="rId3" cstate="print"/>
            <a:srcRect l="7018" t="26669" r="7360" b="27011"/>
            <a:stretch>
              <a:fillRect/>
            </a:stretch>
          </p:blipFill>
          <p:spPr bwMode="auto">
            <a:xfrm>
              <a:off x="785786" y="71420"/>
              <a:ext cx="571504" cy="309174"/>
            </a:xfrm>
            <a:prstGeom prst="rect">
              <a:avLst/>
            </a:prstGeom>
            <a:noFill/>
          </p:spPr>
        </p:pic>
        <p:pic>
          <p:nvPicPr>
            <p:cNvPr id="14" name="Picture 4" descr="F:\Dropbox\JB - LO-FTF\Activity Concept Catalogue\Design elements\DTDF Cyan.png"/>
            <p:cNvPicPr>
              <a:picLocks noChangeAspect="1" noChangeArrowheads="1"/>
            </p:cNvPicPr>
            <p:nvPr userDrawn="1"/>
          </p:nvPicPr>
          <p:blipFill>
            <a:blip r:embed="rId4" cstate="print"/>
            <a:srcRect/>
            <a:stretch>
              <a:fillRect/>
            </a:stretch>
          </p:blipFill>
          <p:spPr bwMode="auto">
            <a:xfrm>
              <a:off x="142845" y="1"/>
              <a:ext cx="428610" cy="428610"/>
            </a:xfrm>
            <a:prstGeom prst="rect">
              <a:avLst/>
            </a:prstGeom>
            <a:noFill/>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611998"/>
            <a:ext cx="2057400" cy="4388644"/>
          </a:xfrm>
        </p:spPr>
        <p:txBody>
          <a:bodyPr vert="eaVert"/>
          <a:lstStyle/>
          <a:p>
            <a:r>
              <a:rPr lang="da-DK" smtClean="0"/>
              <a:t>Klik for at redigere titeltypografi i masteren</a:t>
            </a:r>
            <a:endParaRPr lang="da-DK"/>
          </a:p>
        </p:txBody>
      </p:sp>
      <p:sp>
        <p:nvSpPr>
          <p:cNvPr id="3" name="Pladsholder til lodret titel 2"/>
          <p:cNvSpPr>
            <a:spLocks noGrp="1"/>
          </p:cNvSpPr>
          <p:nvPr>
            <p:ph type="body" orient="vert" idx="1"/>
          </p:nvPr>
        </p:nvSpPr>
        <p:spPr>
          <a:xfrm>
            <a:off x="457200" y="611998"/>
            <a:ext cx="6019800" cy="4388644"/>
          </a:xfrm>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idx="1"/>
          </p:nvPr>
        </p:nvSpPr>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
        <p:nvSpPr>
          <p:cNvPr id="7" name="Rektangel 6"/>
          <p:cNvSpPr/>
          <p:nvPr/>
        </p:nvSpPr>
        <p:spPr>
          <a:xfrm>
            <a:off x="-71470" y="0"/>
            <a:ext cx="9358378" cy="52149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rgbClr val="008CD7"/>
              </a:solidFill>
            </a:endParaRPr>
          </a:p>
        </p:txBody>
      </p:sp>
      <p:sp>
        <p:nvSpPr>
          <p:cNvPr id="2" name="Titel 1"/>
          <p:cNvSpPr>
            <a:spLocks noGrp="1"/>
          </p:cNvSpPr>
          <p:nvPr>
            <p:ph type="title"/>
          </p:nvPr>
        </p:nvSpPr>
        <p:spPr>
          <a:xfrm>
            <a:off x="722313" y="3305176"/>
            <a:ext cx="7772400" cy="1021556"/>
          </a:xfrm>
        </p:spPr>
        <p:txBody>
          <a:bodyPr anchor="t"/>
          <a:lstStyle>
            <a:lvl1pPr algn="l">
              <a:defRPr sz="4000" b="1" cap="all">
                <a:solidFill>
                  <a:srgbClr val="00598A"/>
                </a:solidFill>
              </a:defRPr>
            </a:lvl1pPr>
          </a:lstStyle>
          <a:p>
            <a:r>
              <a:rPr lang="da-DK" smtClean="0"/>
              <a:t>Klik for at redigere titeltypografi i masteren</a:t>
            </a:r>
            <a:endParaRPr lang="da-DK" dirty="0"/>
          </a:p>
        </p:txBody>
      </p:sp>
      <p:sp>
        <p:nvSpPr>
          <p:cNvPr id="3" name="Pladsholder til tekst 2"/>
          <p:cNvSpPr>
            <a:spLocks noGrp="1"/>
          </p:cNvSpPr>
          <p:nvPr>
            <p:ph type="body" idx="1"/>
          </p:nvPr>
        </p:nvSpPr>
        <p:spPr>
          <a:xfrm>
            <a:off x="722313" y="2180035"/>
            <a:ext cx="7772400" cy="1125140"/>
          </a:xfrm>
        </p:spPr>
        <p:txBody>
          <a:bodyPr anchor="b"/>
          <a:lstStyle>
            <a:lvl1pPr marL="0" indent="0">
              <a:buNone/>
              <a:defRPr sz="2000">
                <a:solidFill>
                  <a:srgbClr val="008CD7"/>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Klik for at redigere typografi i masteren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457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48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4"/>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457200" y="1485917"/>
            <a:ext cx="4040188"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4" name="Pladsholder til indhold 3"/>
          <p:cNvSpPr>
            <a:spLocks noGrp="1"/>
          </p:cNvSpPr>
          <p:nvPr>
            <p:ph sz="half" idx="2"/>
          </p:nvPr>
        </p:nvSpPr>
        <p:spPr>
          <a:xfrm>
            <a:off x="457200" y="1965738"/>
            <a:ext cx="4040188"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6" y="1485917"/>
            <a:ext cx="4041775"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6" name="Pladsholder til indhold 5"/>
          <p:cNvSpPr>
            <a:spLocks noGrp="1"/>
          </p:cNvSpPr>
          <p:nvPr>
            <p:ph sz="quarter" idx="4"/>
          </p:nvPr>
        </p:nvSpPr>
        <p:spPr>
          <a:xfrm>
            <a:off x="4645026" y="1965738"/>
            <a:ext cx="4041775"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6"/>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diasnummer 8"/>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dato 2"/>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diasnummer 4"/>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diasnummer 3"/>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1" y="610806"/>
            <a:ext cx="3008313" cy="871538"/>
          </a:xfrm>
        </p:spPr>
        <p:txBody>
          <a:bodyPr anchor="b"/>
          <a:lstStyle>
            <a:lvl1pPr algn="l">
              <a:defRPr sz="2000" b="1"/>
            </a:lvl1pPr>
          </a:lstStyle>
          <a:p>
            <a:r>
              <a:rPr lang="da-DK" smtClean="0"/>
              <a:t>Klik for at redigere titeltypografi i masteren</a:t>
            </a:r>
            <a:endParaRPr lang="da-DK"/>
          </a:p>
        </p:txBody>
      </p:sp>
      <p:sp>
        <p:nvSpPr>
          <p:cNvPr id="3" name="Pladsholder til indhold 2"/>
          <p:cNvSpPr>
            <a:spLocks noGrp="1"/>
          </p:cNvSpPr>
          <p:nvPr>
            <p:ph idx="1"/>
          </p:nvPr>
        </p:nvSpPr>
        <p:spPr>
          <a:xfrm>
            <a:off x="3575050" y="610807"/>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1" y="1482345"/>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3900504"/>
            <a:ext cx="5486400" cy="425054"/>
          </a:xfrm>
        </p:spPr>
        <p:txBody>
          <a:bodyPr anchor="b"/>
          <a:lstStyle>
            <a:lvl1pPr algn="l">
              <a:defRPr sz="2000" b="1"/>
            </a:lvl1pPr>
          </a:lstStyle>
          <a:p>
            <a:r>
              <a:rPr lang="da-DK" smtClean="0"/>
              <a:t>Klik for at redigere titeltypografi i masteren</a:t>
            </a:r>
            <a:endParaRPr lang="da-DK"/>
          </a:p>
        </p:txBody>
      </p:sp>
      <p:sp>
        <p:nvSpPr>
          <p:cNvPr id="3" name="Pladsholder til billede 2"/>
          <p:cNvSpPr>
            <a:spLocks noGrp="1"/>
          </p:cNvSpPr>
          <p:nvPr>
            <p:ph type="pic" idx="1"/>
          </p:nvPr>
        </p:nvSpPr>
        <p:spPr>
          <a:xfrm>
            <a:off x="1792288" y="75963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smtClean="0"/>
              <a:t>Klik på ikonet for at tilføje et billede</a:t>
            </a:r>
            <a:endParaRPr lang="da-DK"/>
          </a:p>
        </p:txBody>
      </p:sp>
      <p:sp>
        <p:nvSpPr>
          <p:cNvPr id="4" name="Pladsholder til tekst 3"/>
          <p:cNvSpPr>
            <a:spLocks noGrp="1"/>
          </p:cNvSpPr>
          <p:nvPr>
            <p:ph type="body" sz="half" idx="2"/>
          </p:nvPr>
        </p:nvSpPr>
        <p:spPr>
          <a:xfrm>
            <a:off x="1792288" y="4325557"/>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28596" y="571486"/>
            <a:ext cx="8229600" cy="857250"/>
          </a:xfrm>
          <a:prstGeom prst="rect">
            <a:avLst/>
          </a:prstGeom>
        </p:spPr>
        <p:txBody>
          <a:bodyPr vert="horz" lIns="91440" tIns="45720" rIns="91440" bIns="45720" rtlCol="0" anchor="ctr">
            <a:noAutofit/>
          </a:bodyPr>
          <a:lstStyle/>
          <a:p>
            <a:r>
              <a:rPr lang="da-DK" dirty="0" smtClean="0"/>
              <a:t>Klik for at redigere titeltypografi i masteren</a:t>
            </a:r>
            <a:endParaRPr lang="da-DK" dirty="0"/>
          </a:p>
        </p:txBody>
      </p:sp>
      <p:sp>
        <p:nvSpPr>
          <p:cNvPr id="3" name="Pladsholder til tekst 2"/>
          <p:cNvSpPr>
            <a:spLocks noGrp="1"/>
          </p:cNvSpPr>
          <p:nvPr>
            <p:ph type="body" idx="1"/>
          </p:nvPr>
        </p:nvSpPr>
        <p:spPr>
          <a:xfrm>
            <a:off x="428596" y="1534732"/>
            <a:ext cx="8229600" cy="3394472"/>
          </a:xfrm>
          <a:prstGeom prst="rect">
            <a:avLst/>
          </a:prstGeom>
        </p:spPr>
        <p:txBody>
          <a:bodyPr vert="horz" lIns="91440" tIns="45720" rIns="91440" bIns="45720" rtlCol="0">
            <a:normAutofit/>
          </a:bodyPr>
          <a:lstStyle/>
          <a:p>
            <a:pPr lvl="0"/>
            <a:r>
              <a:rPr lang="da-DK" dirty="0" smtClean="0"/>
              <a:t>Klik for at redigere typografi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Rektangel 6"/>
          <p:cNvSpPr/>
          <p:nvPr/>
        </p:nvSpPr>
        <p:spPr>
          <a:xfrm>
            <a:off x="0" y="0"/>
            <a:ext cx="9144000" cy="571486"/>
          </a:xfrm>
          <a:prstGeom prst="rect">
            <a:avLst/>
          </a:prstGeom>
          <a:gradFill>
            <a:gsLst>
              <a:gs pos="0">
                <a:srgbClr val="008CD7"/>
              </a:gs>
              <a:gs pos="39999">
                <a:srgbClr val="008CD7"/>
              </a:gs>
              <a:gs pos="70000">
                <a:srgbClr val="008CD7"/>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pic>
        <p:nvPicPr>
          <p:cNvPr id="8" name="Picture 2" descr="F:\Dropbox\JB - LO-FTF\Activity Concept Catalogue\Design elements\#F-Cyan 2000x2000.png"/>
          <p:cNvPicPr>
            <a:picLocks noChangeAspect="1" noChangeArrowheads="1"/>
          </p:cNvPicPr>
          <p:nvPr/>
        </p:nvPicPr>
        <p:blipFill>
          <a:blip r:embed="rId13"/>
          <a:srcRect l="8534" t="17067" r="8976" b="18931"/>
          <a:stretch>
            <a:fillRect/>
          </a:stretch>
        </p:blipFill>
        <p:spPr bwMode="auto">
          <a:xfrm>
            <a:off x="1571604" y="71420"/>
            <a:ext cx="428628" cy="332556"/>
          </a:xfrm>
          <a:prstGeom prst="rect">
            <a:avLst/>
          </a:prstGeom>
          <a:noFill/>
        </p:spPr>
      </p:pic>
      <p:pic>
        <p:nvPicPr>
          <p:cNvPr id="9" name="Picture 3" descr="F:\Dropbox\JB - LO-FTF\Activity Concept Catalogue\Design elements\DI-Cyan 2000x2000.png"/>
          <p:cNvPicPr>
            <a:picLocks noChangeAspect="1" noChangeArrowheads="1"/>
          </p:cNvPicPr>
          <p:nvPr/>
        </p:nvPicPr>
        <p:blipFill>
          <a:blip r:embed="rId14" cstate="print"/>
          <a:srcRect l="7018" t="26669" r="7360" b="27011"/>
          <a:stretch>
            <a:fillRect/>
          </a:stretch>
        </p:blipFill>
        <p:spPr bwMode="auto">
          <a:xfrm>
            <a:off x="785786" y="71420"/>
            <a:ext cx="571504" cy="309174"/>
          </a:xfrm>
          <a:prstGeom prst="rect">
            <a:avLst/>
          </a:prstGeom>
          <a:noFill/>
        </p:spPr>
      </p:pic>
      <p:pic>
        <p:nvPicPr>
          <p:cNvPr id="10" name="Picture 4" descr="F:\Dropbox\JB - LO-FTF\Activity Concept Catalogue\Design elements\DTDF Cyan.png"/>
          <p:cNvPicPr>
            <a:picLocks noChangeAspect="1" noChangeArrowheads="1"/>
          </p:cNvPicPr>
          <p:nvPr/>
        </p:nvPicPr>
        <p:blipFill>
          <a:blip r:embed="rId15" cstate="print"/>
          <a:srcRect/>
          <a:stretch>
            <a:fillRect/>
          </a:stretch>
        </p:blipFill>
        <p:spPr bwMode="auto">
          <a:xfrm>
            <a:off x="142845" y="1"/>
            <a:ext cx="428610" cy="428610"/>
          </a:xfrm>
          <a:prstGeom prst="rect">
            <a:avLst/>
          </a:prstGeom>
          <a:noFill/>
        </p:spPr>
      </p:pic>
      <p:sp>
        <p:nvSpPr>
          <p:cNvPr id="6" name="Pladsholder til diasnummer 5"/>
          <p:cNvSpPr>
            <a:spLocks noGrp="1"/>
          </p:cNvSpPr>
          <p:nvPr>
            <p:ph type="sldNum" sz="quarter" idx="4"/>
          </p:nvPr>
        </p:nvSpPr>
        <p:spPr>
          <a:xfrm>
            <a:off x="8358214" y="142858"/>
            <a:ext cx="704840" cy="214314"/>
          </a:xfrm>
          <a:prstGeom prst="rect">
            <a:avLst/>
          </a:prstGeom>
        </p:spPr>
        <p:txBody>
          <a:bodyPr vert="horz" lIns="91440" tIns="45720" rIns="91440" bIns="45720" rtlCol="0" anchor="ctr"/>
          <a:lstStyle>
            <a:lvl1pPr algn="r">
              <a:defRPr sz="1200">
                <a:solidFill>
                  <a:schemeClr val="bg1"/>
                </a:solidFill>
              </a:defRPr>
            </a:lvl1pPr>
          </a:lstStyle>
          <a:p>
            <a:fld id="{9691DD31-FDC5-4A82-9D76-1C1005646256}" type="slidenum">
              <a:rPr lang="da-DK" smtClean="0"/>
              <a:pPr/>
              <a:t>‹nr.›</a:t>
            </a:fld>
            <a:endParaRPr lang="da-DK"/>
          </a:p>
        </p:txBody>
      </p:sp>
      <p:sp>
        <p:nvSpPr>
          <p:cNvPr id="5" name="Pladsholder til sidefod 4"/>
          <p:cNvSpPr>
            <a:spLocks noGrp="1"/>
          </p:cNvSpPr>
          <p:nvPr>
            <p:ph type="ftr" sz="quarter" idx="3"/>
          </p:nvPr>
        </p:nvSpPr>
        <p:spPr>
          <a:xfrm>
            <a:off x="2357422" y="142858"/>
            <a:ext cx="4214842" cy="214314"/>
          </a:xfrm>
          <a:prstGeom prst="rect">
            <a:avLst/>
          </a:prstGeom>
        </p:spPr>
        <p:txBody>
          <a:bodyPr vert="horz" lIns="91440" tIns="45720" rIns="91440" bIns="45720" rtlCol="0" anchor="ctr"/>
          <a:lstStyle>
            <a:lvl1pPr algn="ctr">
              <a:defRPr sz="1200">
                <a:solidFill>
                  <a:schemeClr val="bg1"/>
                </a:solidFill>
              </a:defRPr>
            </a:lvl1pPr>
          </a:lstStyle>
          <a:p>
            <a:endParaRPr lang="da-DK"/>
          </a:p>
        </p:txBody>
      </p:sp>
      <p:sp>
        <p:nvSpPr>
          <p:cNvPr id="4" name="Pladsholder til dato 3"/>
          <p:cNvSpPr>
            <a:spLocks noGrp="1"/>
          </p:cNvSpPr>
          <p:nvPr>
            <p:ph type="dt" sz="half" idx="2"/>
          </p:nvPr>
        </p:nvSpPr>
        <p:spPr>
          <a:xfrm>
            <a:off x="6643702" y="154748"/>
            <a:ext cx="1643074" cy="202424"/>
          </a:xfrm>
          <a:prstGeom prst="rect">
            <a:avLst/>
          </a:prstGeom>
        </p:spPr>
        <p:txBody>
          <a:bodyPr vert="horz" lIns="91440" tIns="45720" rIns="91440" bIns="45720" rtlCol="0" anchor="ctr"/>
          <a:lstStyle>
            <a:lvl1pPr algn="l">
              <a:defRPr sz="1200">
                <a:solidFill>
                  <a:schemeClr val="bg1"/>
                </a:solidFill>
              </a:defRPr>
            </a:lvl1pPr>
          </a:lstStyle>
          <a:p>
            <a:fld id="{F266A422-FEC8-4FEA-8311-737F78DE0411}" type="datetimeFigureOut">
              <a:rPr lang="da-DK" smtClean="0"/>
              <a:pPr/>
              <a:t>16-07-2020</a:t>
            </a:fld>
            <a:endParaRPr lang="da-DK"/>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noProof="0" dirty="0" smtClean="0"/>
              <a:t>Sexual Harassment and gender based violence</a:t>
            </a:r>
            <a:endParaRPr lang="en-GB" noProof="0" dirty="0"/>
          </a:p>
        </p:txBody>
      </p:sp>
      <p:sp>
        <p:nvSpPr>
          <p:cNvPr id="4" name="Undertitel 3"/>
          <p:cNvSpPr>
            <a:spLocks noGrp="1"/>
          </p:cNvSpPr>
          <p:nvPr>
            <p:ph type="subTitle" idx="1"/>
          </p:nvPr>
        </p:nvSpPr>
        <p:spPr/>
        <p:txBody>
          <a:bodyPr/>
          <a:lstStyle/>
          <a:p>
            <a:endParaRPr lang="da-DK"/>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GB" noProof="0" dirty="0" smtClean="0">
                <a:solidFill>
                  <a:schemeClr val="tx1"/>
                </a:solidFill>
              </a:rPr>
              <a:t>Draw up a list of behaviour that constitutes sexual harassment</a:t>
            </a:r>
            <a:endParaRPr lang="en-GB" noProof="0" dirty="0"/>
          </a:p>
        </p:txBody>
      </p:sp>
      <p:sp>
        <p:nvSpPr>
          <p:cNvPr id="3" name="Pladsholder til indhold 2"/>
          <p:cNvSpPr>
            <a:spLocks noGrp="1"/>
          </p:cNvSpPr>
          <p:nvPr>
            <p:ph idx="1"/>
          </p:nvPr>
        </p:nvSpPr>
        <p:spPr/>
        <p:txBody>
          <a:bodyPr>
            <a:normAutofit fontScale="92500" lnSpcReduction="20000"/>
          </a:bodyPr>
          <a:lstStyle/>
          <a:p>
            <a:r>
              <a:rPr lang="en-GB" dirty="0" smtClean="0"/>
              <a:t>Physical</a:t>
            </a:r>
          </a:p>
          <a:p>
            <a:pPr lvl="1"/>
            <a:r>
              <a:rPr lang="en-GB" dirty="0" smtClean="0"/>
              <a:t>Touching, pinching, stroking, squeezing, or brushing against someone</a:t>
            </a:r>
          </a:p>
          <a:p>
            <a:pPr lvl="1"/>
            <a:r>
              <a:rPr lang="en-GB" dirty="0" smtClean="0"/>
              <a:t>Unnecessary physical contact and touching</a:t>
            </a:r>
          </a:p>
          <a:p>
            <a:pPr lvl="1"/>
            <a:r>
              <a:rPr lang="en-GB" dirty="0" smtClean="0"/>
              <a:t>Physical assault</a:t>
            </a:r>
          </a:p>
          <a:p>
            <a:r>
              <a:rPr lang="en-GB" dirty="0" smtClean="0"/>
              <a:t>Verbal</a:t>
            </a:r>
          </a:p>
          <a:p>
            <a:pPr lvl="1"/>
            <a:r>
              <a:rPr lang="en-GB" dirty="0" smtClean="0"/>
              <a:t>Making sexual comments or innuendos</a:t>
            </a:r>
          </a:p>
          <a:p>
            <a:pPr lvl="1"/>
            <a:r>
              <a:rPr lang="en-GB" dirty="0" smtClean="0"/>
              <a:t>Making insults based on a person’s sex or rating their sexuality</a:t>
            </a:r>
          </a:p>
          <a:p>
            <a:pPr lvl="1"/>
            <a:r>
              <a:rPr lang="en-GB" dirty="0" smtClean="0"/>
              <a:t>Requests for sexual favours, often related to promotion</a:t>
            </a:r>
          </a:p>
          <a:p>
            <a:r>
              <a:rPr lang="en-GB" dirty="0" smtClean="0"/>
              <a:t>Non-verbal</a:t>
            </a:r>
          </a:p>
          <a:p>
            <a:pPr lvl="1"/>
            <a:r>
              <a:rPr lang="en-GB" dirty="0" smtClean="0"/>
              <a:t>Whistling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GB" noProof="0" dirty="0" smtClean="0">
                <a:solidFill>
                  <a:schemeClr val="tx1"/>
                </a:solidFill>
              </a:rPr>
              <a:t>Dealing with the complaint informally </a:t>
            </a:r>
            <a:endParaRPr lang="en-GB" noProof="0" dirty="0"/>
          </a:p>
        </p:txBody>
      </p:sp>
      <p:sp>
        <p:nvSpPr>
          <p:cNvPr id="3" name="Pladsholder til indhold 2"/>
          <p:cNvSpPr>
            <a:spLocks noGrp="1"/>
          </p:cNvSpPr>
          <p:nvPr>
            <p:ph idx="1"/>
          </p:nvPr>
        </p:nvSpPr>
        <p:spPr>
          <a:xfrm>
            <a:off x="428596" y="1428742"/>
            <a:ext cx="8229600" cy="3394472"/>
          </a:xfrm>
        </p:spPr>
        <p:txBody>
          <a:bodyPr>
            <a:noAutofit/>
          </a:bodyPr>
          <a:lstStyle/>
          <a:p>
            <a:pPr lvl="0"/>
            <a:r>
              <a:rPr lang="en-GB" sz="1600" noProof="0" dirty="0" smtClean="0">
                <a:solidFill>
                  <a:schemeClr val="tx1"/>
                </a:solidFill>
              </a:rPr>
              <a:t>There may be occasions when the victim feels able, and prefers, to deal with the complaint informally However, s/he should not be persuaded against her/his will not to make a formal complaint.</a:t>
            </a:r>
          </a:p>
          <a:p>
            <a:r>
              <a:rPr lang="en-GB" sz="1600" noProof="0" dirty="0" smtClean="0">
                <a:solidFill>
                  <a:schemeClr val="tx1"/>
                </a:solidFill>
              </a:rPr>
              <a:t>Employees who have been harassed can decide to resolve it informally by</a:t>
            </a:r>
          </a:p>
          <a:p>
            <a:pPr lvl="1"/>
            <a:r>
              <a:rPr lang="en-GB" sz="1200" noProof="0" dirty="0" smtClean="0">
                <a:solidFill>
                  <a:schemeClr val="tx1"/>
                </a:solidFill>
              </a:rPr>
              <a:t>Approaching the alleged harasser, with the support of a person of confidence, colleague or trade union representative, saying that the behaviour is offensive, unwelcome and should be stopped</a:t>
            </a:r>
          </a:p>
          <a:p>
            <a:pPr lvl="1"/>
            <a:r>
              <a:rPr lang="en-GB" sz="1200" noProof="0" dirty="0" smtClean="0">
                <a:solidFill>
                  <a:schemeClr val="tx1"/>
                </a:solidFill>
              </a:rPr>
              <a:t>Asking one of the designated persons of confidence to approach the alleged harasser on his/her behalf</a:t>
            </a:r>
          </a:p>
          <a:p>
            <a:pPr lvl="1"/>
            <a:r>
              <a:rPr lang="en-GB" sz="1200" noProof="0" dirty="0" smtClean="0">
                <a:solidFill>
                  <a:schemeClr val="tx1"/>
                </a:solidFill>
              </a:rPr>
              <a:t>The employee may decide not to approach the harasser, but simply to log the complaint with one of the designated persons of confidence, to ensure that any refusal to comply with sexual requests does not later affect job prospects</a:t>
            </a:r>
          </a:p>
          <a:p>
            <a:pPr lvl="1"/>
            <a:r>
              <a:rPr lang="en-GB" sz="1200" noProof="0" dirty="0" smtClean="0">
                <a:solidFill>
                  <a:schemeClr val="tx1"/>
                </a:solidFill>
              </a:rPr>
              <a:t>The informal complaint should be noted in the log book</a:t>
            </a:r>
          </a:p>
          <a:p>
            <a:pPr lvl="1"/>
            <a:r>
              <a:rPr lang="en-GB" sz="1200" noProof="0" dirty="0" smtClean="0">
                <a:solidFill>
                  <a:schemeClr val="tx1"/>
                </a:solidFill>
              </a:rPr>
              <a:t>The alleged harasser should be informed of the complaint made against him/her and given the opportunity to amend his/her behaviour</a:t>
            </a:r>
          </a:p>
          <a:p>
            <a:pPr lvl="1"/>
            <a:r>
              <a:rPr lang="en-GB" sz="1200" noProof="0" dirty="0" smtClean="0">
                <a:solidFill>
                  <a:schemeClr val="tx1"/>
                </a:solidFill>
              </a:rPr>
              <a:t>Any logged complaints should trigger either informal or formal proceedings.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GB" noProof="0" dirty="0" smtClean="0">
                <a:solidFill>
                  <a:schemeClr val="tx1"/>
                </a:solidFill>
              </a:rPr>
              <a:t>Dealing with complaints formally 1</a:t>
            </a:r>
            <a:endParaRPr lang="en-GB" noProof="0" dirty="0"/>
          </a:p>
        </p:txBody>
      </p:sp>
      <p:sp>
        <p:nvSpPr>
          <p:cNvPr id="4" name="Pladsholder til indhold 3"/>
          <p:cNvSpPr>
            <a:spLocks noGrp="1"/>
          </p:cNvSpPr>
          <p:nvPr>
            <p:ph idx="1"/>
          </p:nvPr>
        </p:nvSpPr>
        <p:spPr>
          <a:xfrm>
            <a:off x="428596" y="1428742"/>
            <a:ext cx="8229600" cy="3394472"/>
          </a:xfrm>
        </p:spPr>
        <p:txBody>
          <a:bodyPr>
            <a:noAutofit/>
          </a:bodyPr>
          <a:lstStyle/>
          <a:p>
            <a:r>
              <a:rPr lang="en-US" sz="1400" dirty="0" smtClean="0"/>
              <a:t>Employees should approach one of the persons of confidence to make a complaint, and the date of this complaint should be logged</a:t>
            </a:r>
          </a:p>
          <a:p>
            <a:r>
              <a:rPr lang="en-US" sz="1400" dirty="0" smtClean="0"/>
              <a:t>The harassed person</a:t>
            </a:r>
          </a:p>
          <a:p>
            <a:pPr lvl="1"/>
            <a:r>
              <a:rPr lang="en-US" sz="1200" dirty="0" smtClean="0"/>
              <a:t>A person of confidence should invite the employee to a meeting. If required the employee may be accompanied by a trade union representative/shop steward or colleague</a:t>
            </a:r>
          </a:p>
          <a:p>
            <a:pPr lvl="1"/>
            <a:r>
              <a:rPr lang="en-US" sz="1200" dirty="0" smtClean="0"/>
              <a:t>The detailed complaint should be set out in writing in the log book</a:t>
            </a:r>
          </a:p>
          <a:p>
            <a:pPr lvl="1"/>
            <a:r>
              <a:rPr lang="en-US" sz="1200" dirty="0" smtClean="0"/>
              <a:t>At the meeting, the victim should be told that the complaint will be investigated and witnesses questioned, and that the alleged harassed person has a right to a fair hearing</a:t>
            </a:r>
          </a:p>
          <a:p>
            <a:pPr lvl="1"/>
            <a:r>
              <a:rPr lang="en-US" sz="1200" dirty="0" smtClean="0"/>
              <a:t>If the alleged action is serious, then it may be necessary to relocate or temporarily suspend the alleged harasser</a:t>
            </a:r>
          </a:p>
          <a:p>
            <a:pPr lvl="1"/>
            <a:r>
              <a:rPr lang="en-US" sz="1200" dirty="0" smtClean="0"/>
              <a:t>This investigation is part of the official company grievance procedure.</a:t>
            </a:r>
          </a:p>
          <a:p>
            <a:r>
              <a:rPr lang="en-US" sz="1400" dirty="0" smtClean="0"/>
              <a:t>The alleged harasser</a:t>
            </a:r>
          </a:p>
          <a:p>
            <a:pPr lvl="1"/>
            <a:r>
              <a:rPr lang="en-US" sz="1200" dirty="0" smtClean="0"/>
              <a:t>The alleged harasser, who may be accompanied by a trade union representative/shop steward or colleague, meets with the person of confidence, is informed about the complaint, and given a chance to answer the allegation</a:t>
            </a:r>
          </a:p>
          <a:p>
            <a:pPr lvl="1"/>
            <a:r>
              <a:rPr lang="en-US" sz="1200" dirty="0" smtClean="0"/>
              <a:t>The harasser is told that the matter will be dealt with formally, that his/her responses are also logged, and that this investigation is part of the official grievance procedure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3200" kern="1200" dirty="0" smtClean="0">
                <a:solidFill>
                  <a:schemeClr val="tx1"/>
                </a:solidFill>
                <a:latin typeface="+mj-lt"/>
                <a:ea typeface="+mj-ea"/>
                <a:cs typeface="+mj-cs"/>
              </a:rPr>
              <a:t>Dealing with complaints formally 2</a:t>
            </a:r>
            <a:endParaRPr lang="da-DK" dirty="0"/>
          </a:p>
        </p:txBody>
      </p:sp>
      <p:sp>
        <p:nvSpPr>
          <p:cNvPr id="3" name="Pladsholder til indhold 2"/>
          <p:cNvSpPr>
            <a:spLocks noGrp="1"/>
          </p:cNvSpPr>
          <p:nvPr>
            <p:ph idx="1"/>
          </p:nvPr>
        </p:nvSpPr>
        <p:spPr/>
        <p:txBody>
          <a:bodyPr>
            <a:noAutofit/>
          </a:bodyPr>
          <a:lstStyle/>
          <a:p>
            <a:pPr rtl="0" eaLnBrk="1" latinLnBrk="0" hangingPunct="1"/>
            <a:r>
              <a:rPr lang="en-US" sz="1800" kern="1200" dirty="0" smtClean="0">
                <a:solidFill>
                  <a:schemeClr val="tx1"/>
                </a:solidFill>
                <a:latin typeface="+mn-lt"/>
                <a:ea typeface="+mn-ea"/>
                <a:cs typeface="+mn-cs"/>
              </a:rPr>
              <a:t>Investigating the complaint</a:t>
            </a:r>
            <a:endParaRPr lang="da-DK" sz="1800" dirty="0" smtClean="0"/>
          </a:p>
          <a:p>
            <a:pPr rtl="0" eaLnBrk="1" latinLnBrk="0" hangingPunct="1"/>
            <a:r>
              <a:rPr lang="en-US" sz="1800" kern="1200" dirty="0" smtClean="0">
                <a:solidFill>
                  <a:schemeClr val="tx1"/>
                </a:solidFill>
                <a:latin typeface="+mn-lt"/>
                <a:ea typeface="+mn-ea"/>
                <a:cs typeface="+mn-cs"/>
              </a:rPr>
              <a:t>Establish clear terms of reference for those who investigate the complaint. The designated persons of confidence should investigate the complaint impartially</a:t>
            </a:r>
            <a:endParaRPr lang="da-DK" sz="1800" dirty="0" smtClean="0"/>
          </a:p>
          <a:p>
            <a:pPr rtl="0" eaLnBrk="1" latinLnBrk="0" hangingPunct="1"/>
            <a:r>
              <a:rPr lang="en-US" sz="1800" kern="1200" dirty="0" smtClean="0">
                <a:solidFill>
                  <a:schemeClr val="tx1"/>
                </a:solidFill>
                <a:latin typeface="+mn-lt"/>
                <a:ea typeface="+mn-ea"/>
                <a:cs typeface="+mn-cs"/>
              </a:rPr>
              <a:t>The person(s) investigating the claim will meet with any known witnesses or anyone else to establish the facts. Witnesses will be interviewed in private, not in the presence of either the alleged victim or alleged harasser</a:t>
            </a:r>
            <a:endParaRPr lang="da-DK" sz="1800" dirty="0" smtClean="0"/>
          </a:p>
          <a:p>
            <a:pPr rtl="0" eaLnBrk="1" latinLnBrk="0" hangingPunct="1"/>
            <a:r>
              <a:rPr lang="en-US" sz="1800" kern="1200" dirty="0" smtClean="0">
                <a:solidFill>
                  <a:schemeClr val="tx1"/>
                </a:solidFill>
                <a:latin typeface="+mn-lt"/>
                <a:ea typeface="+mn-ea"/>
                <a:cs typeface="+mn-cs"/>
              </a:rPr>
              <a:t>All information should be kept confidential, but records of meetings must be kept</a:t>
            </a:r>
            <a:endParaRPr lang="da-DK" sz="1800" dirty="0" smtClean="0"/>
          </a:p>
          <a:p>
            <a:pPr rtl="0" eaLnBrk="1" latinLnBrk="0" hangingPunct="1"/>
            <a:r>
              <a:rPr lang="en-US" sz="1800" kern="1200" dirty="0" smtClean="0">
                <a:solidFill>
                  <a:schemeClr val="tx1"/>
                </a:solidFill>
                <a:latin typeface="+mn-lt"/>
                <a:ea typeface="+mn-ea"/>
                <a:cs typeface="+mn-cs"/>
              </a:rPr>
              <a:t>The employer should be informed of the decision.</a:t>
            </a:r>
          </a:p>
          <a:p>
            <a:endParaRPr lang="da-DK" sz="1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GB" noProof="0" dirty="0" smtClean="0">
                <a:solidFill>
                  <a:schemeClr val="tx1"/>
                </a:solidFill>
              </a:rPr>
              <a:t>Dealing with complaints formally 3</a:t>
            </a:r>
            <a:endParaRPr lang="en-GB" noProof="0" dirty="0"/>
          </a:p>
        </p:txBody>
      </p:sp>
      <p:sp>
        <p:nvSpPr>
          <p:cNvPr id="4" name="Pladsholder til indhold 3"/>
          <p:cNvSpPr>
            <a:spLocks noGrp="1"/>
          </p:cNvSpPr>
          <p:nvPr>
            <p:ph idx="1"/>
          </p:nvPr>
        </p:nvSpPr>
        <p:spPr>
          <a:xfrm>
            <a:off x="428596" y="1357304"/>
            <a:ext cx="8229600" cy="3394472"/>
          </a:xfrm>
        </p:spPr>
        <p:txBody>
          <a:bodyPr>
            <a:noAutofit/>
          </a:bodyPr>
          <a:lstStyle/>
          <a:p>
            <a:r>
              <a:rPr lang="en-US" sz="1400" dirty="0" smtClean="0"/>
              <a:t>Communicating a decision to the complainant </a:t>
            </a:r>
          </a:p>
          <a:p>
            <a:pPr lvl="1"/>
            <a:r>
              <a:rPr lang="en-US" sz="1200" dirty="0" smtClean="0"/>
              <a:t>The person who made the complaint, who may be accompanied by their trade union representative/shop steward, will be told the outcome of the investigation in a face-to-face meeting by the person of confidence, and it will also be written down.</a:t>
            </a:r>
          </a:p>
          <a:p>
            <a:r>
              <a:rPr lang="en-US" sz="1400" dirty="0" smtClean="0"/>
              <a:t>Communicating a decision to the alleged harasser</a:t>
            </a:r>
          </a:p>
          <a:p>
            <a:pPr lvl="1"/>
            <a:r>
              <a:rPr lang="en-US" sz="1200" dirty="0" smtClean="0"/>
              <a:t>The alleged harasser will be told the result of the investigation in a face-to-face meeting with the person of confidence, and it will also be written down</a:t>
            </a:r>
          </a:p>
          <a:p>
            <a:pPr lvl="1"/>
            <a:r>
              <a:rPr lang="en-US" sz="1200" dirty="0" smtClean="0"/>
              <a:t>The alleged harasser may be accompanied by their trade union representative/shop steward.</a:t>
            </a:r>
          </a:p>
          <a:p>
            <a:r>
              <a:rPr lang="en-US" sz="1400" dirty="0" smtClean="0"/>
              <a:t>Where the investigation decides there was sexual harassment </a:t>
            </a:r>
          </a:p>
          <a:p>
            <a:r>
              <a:rPr lang="en-US" sz="1400" dirty="0" smtClean="0"/>
              <a:t>the victim</a:t>
            </a:r>
          </a:p>
          <a:p>
            <a:pPr lvl="1"/>
            <a:r>
              <a:rPr lang="en-US" sz="1200" dirty="0" smtClean="0"/>
              <a:t>The employer should take all steps to reassure the victim and protect him/her from further potential harassment or </a:t>
            </a:r>
            <a:r>
              <a:rPr lang="en-US" sz="1200" dirty="0" err="1" smtClean="0"/>
              <a:t>victimisation</a:t>
            </a:r>
            <a:r>
              <a:rPr lang="en-US" sz="1200" dirty="0" smtClean="0"/>
              <a:t> whilst offering support and </a:t>
            </a:r>
            <a:r>
              <a:rPr lang="en-US" sz="1200" dirty="0" err="1" smtClean="0"/>
              <a:t>counselling</a:t>
            </a:r>
            <a:r>
              <a:rPr lang="en-US" sz="1200" dirty="0" smtClean="0"/>
              <a:t>. </a:t>
            </a:r>
          </a:p>
          <a:p>
            <a:r>
              <a:rPr lang="en-US" sz="1400" dirty="0" smtClean="0"/>
              <a:t>the harasser </a:t>
            </a:r>
          </a:p>
          <a:p>
            <a:pPr lvl="1"/>
            <a:r>
              <a:rPr lang="en-US" sz="1200" dirty="0" smtClean="0"/>
              <a:t>Disciplinary action will be taken, such as redeployment at work, or if the case is more severe, sacking.</a:t>
            </a:r>
          </a:p>
          <a:p>
            <a:r>
              <a:rPr lang="en-US" sz="1400" dirty="0" smtClean="0"/>
              <a:t>Where the investigation decides there was no harassment</a:t>
            </a:r>
          </a:p>
          <a:p>
            <a:r>
              <a:rPr lang="en-US" sz="1400" dirty="0" smtClean="0"/>
              <a:t>The alleged victim may appeal, but may also ask to be redeployed at work.</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smtClean="0"/>
              <a:t>Examples of sexual harassment</a:t>
            </a:r>
            <a:endParaRPr lang="en-GB" noProof="0" dirty="0"/>
          </a:p>
        </p:txBody>
      </p:sp>
      <p:sp>
        <p:nvSpPr>
          <p:cNvPr id="3" name="Pladsholder til indhold 2"/>
          <p:cNvSpPr>
            <a:spLocks noGrp="1"/>
          </p:cNvSpPr>
          <p:nvPr>
            <p:ph idx="1"/>
          </p:nvPr>
        </p:nvSpPr>
        <p:spPr/>
        <p:txBody>
          <a:bodyPr>
            <a:normAutofit fontScale="92500" lnSpcReduction="20000"/>
          </a:bodyPr>
          <a:lstStyle/>
          <a:p>
            <a:r>
              <a:rPr lang="en-GB" noProof="0" dirty="0" smtClean="0"/>
              <a:t>Physical</a:t>
            </a:r>
          </a:p>
          <a:p>
            <a:pPr lvl="1"/>
            <a:r>
              <a:rPr lang="en-GB" noProof="0" dirty="0" smtClean="0"/>
              <a:t>Touching, pinching, stroking, squeezing, or brushing against someone</a:t>
            </a:r>
          </a:p>
          <a:p>
            <a:pPr lvl="1"/>
            <a:r>
              <a:rPr lang="en-GB" noProof="0" dirty="0" smtClean="0"/>
              <a:t>Unnecessary physical contact and touching</a:t>
            </a:r>
          </a:p>
          <a:p>
            <a:pPr lvl="1"/>
            <a:r>
              <a:rPr lang="en-GB" noProof="0" dirty="0" smtClean="0"/>
              <a:t>Physical assault</a:t>
            </a:r>
          </a:p>
          <a:p>
            <a:r>
              <a:rPr lang="en-GB" noProof="0" dirty="0" smtClean="0"/>
              <a:t>Verbal</a:t>
            </a:r>
          </a:p>
          <a:p>
            <a:pPr lvl="1"/>
            <a:r>
              <a:rPr lang="en-GB" noProof="0" dirty="0" smtClean="0"/>
              <a:t>Making sexual comments or innuendos</a:t>
            </a:r>
          </a:p>
          <a:p>
            <a:pPr lvl="1"/>
            <a:r>
              <a:rPr lang="en-GB" noProof="0" dirty="0" smtClean="0"/>
              <a:t>Making insults based on a person’s sex or rating their sexuality</a:t>
            </a:r>
          </a:p>
          <a:p>
            <a:pPr lvl="1"/>
            <a:r>
              <a:rPr lang="en-GB" noProof="0" dirty="0" smtClean="0"/>
              <a:t>Requests for sexual favours, often related to promotion</a:t>
            </a:r>
          </a:p>
          <a:p>
            <a:r>
              <a:rPr lang="en-GB" noProof="0" dirty="0" smtClean="0"/>
              <a:t>Non-verbal</a:t>
            </a:r>
          </a:p>
          <a:p>
            <a:pPr lvl="1"/>
            <a:r>
              <a:rPr lang="en-GB" noProof="0" dirty="0" smtClean="0"/>
              <a:t>Whistling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smtClean="0"/>
              <a:t>Social Dialogue on sexual harassment</a:t>
            </a:r>
            <a:endParaRPr lang="en-GB" noProof="0"/>
          </a:p>
        </p:txBody>
      </p:sp>
      <p:sp>
        <p:nvSpPr>
          <p:cNvPr id="3" name="Pladsholder til indhold 2"/>
          <p:cNvSpPr>
            <a:spLocks noGrp="1"/>
          </p:cNvSpPr>
          <p:nvPr>
            <p:ph idx="1"/>
          </p:nvPr>
        </p:nvSpPr>
        <p:spPr/>
        <p:txBody>
          <a:bodyPr>
            <a:normAutofit fontScale="85000" lnSpcReduction="10000"/>
          </a:bodyPr>
          <a:lstStyle/>
          <a:p>
            <a:r>
              <a:rPr lang="en-GB" noProof="0" dirty="0" smtClean="0"/>
              <a:t>Include an article against sexual harassment in collective bargaining agreements and in equal opportunities policies.  </a:t>
            </a:r>
          </a:p>
          <a:p>
            <a:r>
              <a:rPr lang="en-GB" noProof="0" dirty="0" smtClean="0"/>
              <a:t>Agree a procedure with employers on cases of sexual harassment, which may be included as a part of the grievance procedure.</a:t>
            </a:r>
          </a:p>
          <a:p>
            <a:r>
              <a:rPr lang="en-GB" noProof="0" dirty="0" smtClean="0"/>
              <a:t>Ensure that investigations are carried out thoroughly and timely  </a:t>
            </a:r>
          </a:p>
          <a:p>
            <a:r>
              <a:rPr lang="en-GB" noProof="0" dirty="0" smtClean="0"/>
              <a:t>Ensure that any actions resulting from the investigation are carried out without delay.   </a:t>
            </a:r>
          </a:p>
          <a:p>
            <a:r>
              <a:rPr lang="en-GB" noProof="0" dirty="0" smtClean="0"/>
              <a:t>Ensure that </a:t>
            </a:r>
            <a:r>
              <a:rPr lang="en-GB" dirty="0" smtClean="0"/>
              <a:t>employer action </a:t>
            </a:r>
            <a:r>
              <a:rPr lang="en-GB" noProof="0" dirty="0" smtClean="0"/>
              <a:t>is taken so that harassment does not occur again in the future – e.g. education and training.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smtClean="0"/>
              <a:t>Example: Global framework agreement H&amp;M and </a:t>
            </a:r>
            <a:r>
              <a:rPr lang="en-GB" noProof="0" dirty="0" err="1" smtClean="0"/>
              <a:t>Industri</a:t>
            </a:r>
            <a:r>
              <a:rPr lang="en-GB" noProof="0" dirty="0" smtClean="0"/>
              <a:t>-ALL</a:t>
            </a:r>
            <a:endParaRPr lang="en-GB" noProof="0" dirty="0"/>
          </a:p>
        </p:txBody>
      </p:sp>
      <p:sp>
        <p:nvSpPr>
          <p:cNvPr id="3" name="Pladsholder til indhold 2"/>
          <p:cNvSpPr>
            <a:spLocks noGrp="1"/>
          </p:cNvSpPr>
          <p:nvPr>
            <p:ph idx="1"/>
          </p:nvPr>
        </p:nvSpPr>
        <p:spPr/>
        <p:txBody>
          <a:bodyPr>
            <a:normAutofit fontScale="85000" lnSpcReduction="10000"/>
          </a:bodyPr>
          <a:lstStyle/>
          <a:p>
            <a:r>
              <a:rPr lang="en-GB" noProof="0" dirty="0" smtClean="0"/>
              <a:t>Every employee is treated with respect and dignity at all times. </a:t>
            </a:r>
          </a:p>
          <a:p>
            <a:r>
              <a:rPr lang="en-GB" noProof="0" dirty="0" smtClean="0"/>
              <a:t>No employee shall be subject to humiliating or corporal punishment or subject to physical, sexual, psychological or verbal harassment or abuse. </a:t>
            </a:r>
          </a:p>
          <a:p>
            <a:r>
              <a:rPr lang="en-GB" noProof="0" dirty="0" smtClean="0"/>
              <a:t>There is no discrimination in hiring, compensation, access to training, promotion, termination of contract or retirement on the grounds of gender or sexual orientation, race, colour, age, pregnancy, religion, political opinion, nationality, ethnic origin, migratory status, disease or disability. </a:t>
            </a:r>
          </a:p>
          <a:p>
            <a:r>
              <a:rPr lang="en-GB" noProof="0" dirty="0" smtClean="0"/>
              <a:t>There is a grievance mechanism in place enabling employees to put forward complaints without risk of retaliation.”</a:t>
            </a:r>
            <a:endParaRPr lang="en-GB" noProof="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5720" y="571486"/>
            <a:ext cx="8501122" cy="857250"/>
          </a:xfrm>
        </p:spPr>
        <p:txBody>
          <a:bodyPr/>
          <a:lstStyle/>
          <a:p>
            <a:r>
              <a:rPr lang="en-GB" noProof="0" dirty="0" smtClean="0"/>
              <a:t>Global Framework Agreement Chiquita - IUF</a:t>
            </a:r>
            <a:endParaRPr lang="en-GB" noProof="0" dirty="0"/>
          </a:p>
        </p:txBody>
      </p:sp>
      <p:sp>
        <p:nvSpPr>
          <p:cNvPr id="3" name="Pladsholder til indhold 2"/>
          <p:cNvSpPr>
            <a:spLocks noGrp="1"/>
          </p:cNvSpPr>
          <p:nvPr>
            <p:ph idx="1"/>
          </p:nvPr>
        </p:nvSpPr>
        <p:spPr/>
        <p:txBody>
          <a:bodyPr>
            <a:normAutofit/>
          </a:bodyPr>
          <a:lstStyle/>
          <a:p>
            <a:r>
              <a:rPr lang="en-GB" sz="2000" noProof="0" dirty="0" smtClean="0"/>
              <a:t>To that purpose, every workplace must take necessary measures to ensure men and women workers have access to information about their rights in the workplace. </a:t>
            </a:r>
          </a:p>
          <a:p>
            <a:r>
              <a:rPr lang="en-GB" sz="2000" noProof="0" dirty="0" smtClean="0"/>
              <a:t>The measures must take into consideration the laws (and relevant particularities of each country where Chiquita operates). </a:t>
            </a:r>
          </a:p>
          <a:p>
            <a:r>
              <a:rPr lang="en-GB" sz="2000" noProof="0" dirty="0" smtClean="0"/>
              <a:t>Laws usually constitute minimum and not maximum standards. </a:t>
            </a:r>
          </a:p>
          <a:p>
            <a:r>
              <a:rPr lang="en-GB" sz="2000" noProof="0" dirty="0" smtClean="0"/>
              <a:t>Where the provisions of law and this agreement address the same subject, the standard that provides the best protection to workers should be applied.</a:t>
            </a:r>
            <a:endParaRPr lang="en-GB" sz="2000" noProof="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solidFill>
                  <a:schemeClr val="tx1"/>
                </a:solidFill>
              </a:rPr>
              <a:t>A s</a:t>
            </a:r>
            <a:r>
              <a:rPr lang="en-GB" noProof="0" dirty="0" err="1" smtClean="0">
                <a:solidFill>
                  <a:schemeClr val="tx1"/>
                </a:solidFill>
              </a:rPr>
              <a:t>exual</a:t>
            </a:r>
            <a:r>
              <a:rPr lang="en-GB" noProof="0" dirty="0" smtClean="0">
                <a:solidFill>
                  <a:schemeClr val="tx1"/>
                </a:solidFill>
              </a:rPr>
              <a:t> harassment procedure</a:t>
            </a:r>
            <a:endParaRPr lang="en-GB" noProof="0" dirty="0">
              <a:solidFill>
                <a:schemeClr val="tx1"/>
              </a:solidFill>
            </a:endParaRPr>
          </a:p>
        </p:txBody>
      </p:sp>
      <p:sp>
        <p:nvSpPr>
          <p:cNvPr id="4" name="Pladsholder til tekst 3"/>
          <p:cNvSpPr>
            <a:spLocks noGrp="1"/>
          </p:cNvSpPr>
          <p:nvPr>
            <p:ph type="body" idx="1"/>
          </p:nvPr>
        </p:nvSpPr>
        <p:spPr/>
        <p:txBody>
          <a:bodyPr/>
          <a:lstStyle/>
          <a:p>
            <a:endParaRPr lang="da-DK"/>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514350" lvl="0" indent="-514350"/>
            <a:r>
              <a:rPr lang="en-GB" noProof="0" dirty="0" smtClean="0">
                <a:solidFill>
                  <a:schemeClr val="tx1"/>
                </a:solidFill>
              </a:rPr>
              <a:t>Introduction</a:t>
            </a:r>
            <a:endParaRPr lang="en-GB" noProof="0" dirty="0">
              <a:solidFill>
                <a:schemeClr val="tx1"/>
              </a:solidFill>
            </a:endParaRPr>
          </a:p>
        </p:txBody>
      </p:sp>
      <p:sp>
        <p:nvSpPr>
          <p:cNvPr id="4" name="Pladsholder til indhold 3"/>
          <p:cNvSpPr>
            <a:spLocks noGrp="1"/>
          </p:cNvSpPr>
          <p:nvPr>
            <p:ph idx="1"/>
          </p:nvPr>
        </p:nvSpPr>
        <p:spPr/>
        <p:txBody>
          <a:bodyPr>
            <a:normAutofit/>
          </a:bodyPr>
          <a:lstStyle/>
          <a:p>
            <a:pPr lvl="0"/>
            <a:r>
              <a:rPr lang="en-GB" sz="2000" dirty="0" smtClean="0"/>
              <a:t>Any employee who believes s/he has suffered or is suffering sexual harassment has the right to raise it through the following procedure</a:t>
            </a:r>
          </a:p>
          <a:p>
            <a:pPr lvl="0"/>
            <a:r>
              <a:rPr lang="en-GB" sz="2000" dirty="0" smtClean="0"/>
              <a:t>If the victim does not want to make a formal complaint, the employer still has an obligation to consider whether the event should be investigated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GB" noProof="0" dirty="0" smtClean="0">
                <a:solidFill>
                  <a:schemeClr val="tx1"/>
                </a:solidFill>
              </a:rPr>
              <a:t>Appointing ‘persons of confidence’  </a:t>
            </a:r>
            <a:endParaRPr lang="en-GB" noProof="0" dirty="0">
              <a:solidFill>
                <a:schemeClr val="tx1"/>
              </a:solidFill>
            </a:endParaRPr>
          </a:p>
        </p:txBody>
      </p:sp>
      <p:sp>
        <p:nvSpPr>
          <p:cNvPr id="4" name="Pladsholder til indhold 3"/>
          <p:cNvSpPr>
            <a:spLocks noGrp="1"/>
          </p:cNvSpPr>
          <p:nvPr>
            <p:ph idx="1"/>
          </p:nvPr>
        </p:nvSpPr>
        <p:spPr/>
        <p:txBody>
          <a:bodyPr/>
          <a:lstStyle/>
          <a:p>
            <a:pPr marL="342900" lvl="1" indent="-342900">
              <a:buFont typeface="Arial" pitchFamily="34" charset="0"/>
              <a:buChar char="•"/>
            </a:pPr>
            <a:r>
              <a:rPr lang="en-GB" dirty="0" smtClean="0"/>
              <a:t>The union and the employer should appoint several persons of confidence designated to deal with complaints of sexual harassment. These should be of both sexes and appropriately trained.</a:t>
            </a:r>
          </a:p>
          <a:p>
            <a:endParaRPr lang="da-DK"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GB" noProof="0" dirty="0" smtClean="0">
                <a:solidFill>
                  <a:schemeClr val="tx1"/>
                </a:solidFill>
              </a:rPr>
              <a:t>Keeping a log book – respect confidentiality</a:t>
            </a:r>
            <a:endParaRPr lang="en-GB" noProof="0" dirty="0"/>
          </a:p>
        </p:txBody>
      </p:sp>
      <p:sp>
        <p:nvSpPr>
          <p:cNvPr id="3" name="Pladsholder til indhold 2"/>
          <p:cNvSpPr>
            <a:spLocks noGrp="1"/>
          </p:cNvSpPr>
          <p:nvPr>
            <p:ph idx="1"/>
          </p:nvPr>
        </p:nvSpPr>
        <p:spPr/>
        <p:txBody>
          <a:bodyPr>
            <a:normAutofit/>
          </a:bodyPr>
          <a:lstStyle/>
          <a:p>
            <a:r>
              <a:rPr lang="en-GB" noProof="0" dirty="0" smtClean="0">
                <a:solidFill>
                  <a:schemeClr val="tx1"/>
                </a:solidFill>
              </a:rPr>
              <a:t>The union and/or the employer should keep a book in which to note down complaints. This should be kept in a locked drawer</a:t>
            </a:r>
          </a:p>
          <a:p>
            <a:r>
              <a:rPr lang="en-GB" noProof="0" dirty="0" smtClean="0">
                <a:solidFill>
                  <a:schemeClr val="tx1"/>
                </a:solidFill>
              </a:rPr>
              <a:t>At all times both the victim and the alleged harasser have a right to absolute confidentiality.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D Consortium">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verdådig">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7270EE79A760F45A45B3BED0EC22C2C" ma:contentTypeVersion="4" ma:contentTypeDescription="Opret et nyt dokument." ma:contentTypeScope="" ma:versionID="704adfbed89f60c772d05e2399fbe0d0">
  <xsd:schema xmlns:xsd="http://www.w3.org/2001/XMLSchema" xmlns:xs="http://www.w3.org/2001/XMLSchema" xmlns:p="http://schemas.microsoft.com/office/2006/metadata/properties" xmlns:ns2="657f2235-9ab7-41c6-8404-d6c7c0b84593" targetNamespace="http://schemas.microsoft.com/office/2006/metadata/properties" ma:root="true" ma:fieldsID="f4b96c8a4fd273e0a9ae991773bb8662" ns2:_="">
    <xsd:import namespace="657f2235-9ab7-41c6-8404-d6c7c0b845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f2235-9ab7-41c6-8404-d6c7c0b845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8484F38-30A4-4643-AE08-DDCDC5A35AE0}"/>
</file>

<file path=customXml/itemProps2.xml><?xml version="1.0" encoding="utf-8"?>
<ds:datastoreItem xmlns:ds="http://schemas.openxmlformats.org/officeDocument/2006/customXml" ds:itemID="{3ABB0A61-0A66-46EA-9975-0D7A33B6FF3B}"/>
</file>

<file path=customXml/itemProps3.xml><?xml version="1.0" encoding="utf-8"?>
<ds:datastoreItem xmlns:ds="http://schemas.openxmlformats.org/officeDocument/2006/customXml" ds:itemID="{D9BC3789-9317-4535-864B-04D7D1076E10}"/>
</file>

<file path=docProps/app.xml><?xml version="1.0" encoding="utf-8"?>
<Properties xmlns="http://schemas.openxmlformats.org/officeDocument/2006/extended-properties" xmlns:vt="http://schemas.openxmlformats.org/officeDocument/2006/docPropsVTypes">
  <Template>SD Consortium</Template>
  <TotalTime>2371</TotalTime>
  <Words>1213</Words>
  <Application>Microsoft Office PowerPoint</Application>
  <PresentationFormat>Skærmshow (16:9)</PresentationFormat>
  <Paragraphs>87</Paragraphs>
  <Slides>14</Slides>
  <Notes>0</Notes>
  <HiddenSlides>0</HiddenSlides>
  <MMClips>0</MMClips>
  <ScaleCrop>false</ScaleCrop>
  <HeadingPairs>
    <vt:vector size="4" baseType="variant">
      <vt:variant>
        <vt:lpstr>Tema</vt:lpstr>
      </vt:variant>
      <vt:variant>
        <vt:i4>1</vt:i4>
      </vt:variant>
      <vt:variant>
        <vt:lpstr>Diastitler</vt:lpstr>
      </vt:variant>
      <vt:variant>
        <vt:i4>14</vt:i4>
      </vt:variant>
    </vt:vector>
  </HeadingPairs>
  <TitlesOfParts>
    <vt:vector size="15" baseType="lpstr">
      <vt:lpstr>SD Consortium</vt:lpstr>
      <vt:lpstr>Sexual Harassment and gender based violence</vt:lpstr>
      <vt:lpstr>Examples of sexual harassment</vt:lpstr>
      <vt:lpstr>Social Dialogue on sexual harassment</vt:lpstr>
      <vt:lpstr>Example: Global framework agreement H&amp;M and Industri-ALL</vt:lpstr>
      <vt:lpstr>Global Framework Agreement Chiquita - IUF</vt:lpstr>
      <vt:lpstr>A sexual harassment procedure</vt:lpstr>
      <vt:lpstr>Introduction</vt:lpstr>
      <vt:lpstr>Appointing ‘persons of confidence’  </vt:lpstr>
      <vt:lpstr>Keeping a log book – respect confidentiality</vt:lpstr>
      <vt:lpstr>Draw up a list of behaviour that constitutes sexual harassment</vt:lpstr>
      <vt:lpstr>Dealing with the complaint informally </vt:lpstr>
      <vt:lpstr>Dealing with complaints formally 1</vt:lpstr>
      <vt:lpstr>Dealing with complaints formally 2</vt:lpstr>
      <vt:lpstr>Dealing with complaints formally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Dias nummer 1</dc:title>
  <dc:creator>Jens Bundvad</dc:creator>
  <cp:lastModifiedBy> </cp:lastModifiedBy>
  <cp:revision>73</cp:revision>
  <cp:lastPrinted>2020-07-16T14:22:26Z</cp:lastPrinted>
  <dcterms:created xsi:type="dcterms:W3CDTF">2019-08-24T09:35:16Z</dcterms:created>
  <dcterms:modified xsi:type="dcterms:W3CDTF">2020-07-16T14:22:46Z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0x01010007270EE79A760F45A45B3BED0EC22C2C</vt:lpwstr>
  </property>
</Properties>
</file>