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60" r:id="rId11"/>
    <p:sldId id="264" r:id="rId12"/>
    <p:sldId id="261" r:id="rId13"/>
    <p:sldId id="262" r:id="rId14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-562" y="-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2AC739-3329-4CB5-8E18-2D66D1EF7771}" type="doc">
      <dgm:prSet loTypeId="urn:microsoft.com/office/officeart/2005/8/layout/pyramid1" loCatId="pyramid" qsTypeId="urn:microsoft.com/office/officeart/2005/8/quickstyle/simple1" qsCatId="simple" csTypeId="urn:microsoft.com/office/officeart/2005/8/colors/accent1_3" csCatId="accent1" phldr="1"/>
      <dgm:spPr/>
    </dgm:pt>
    <dgm:pt modelId="{FC2ABD57-37FF-4810-8A77-5893BD7AD458}">
      <dgm:prSet phldrT="[Tekst]" custT="1"/>
      <dgm:spPr/>
      <dgm:t>
        <a:bodyPr/>
        <a:lstStyle/>
        <a:p>
          <a:r>
            <a:rPr lang="da-DK" sz="1100" b="1" dirty="0" smtClean="0">
              <a:solidFill>
                <a:schemeClr val="bg1"/>
              </a:solidFill>
            </a:rPr>
            <a:t>Joint </a:t>
          </a:r>
          <a:br>
            <a:rPr lang="da-DK" sz="1100" b="1" dirty="0" smtClean="0">
              <a:solidFill>
                <a:schemeClr val="bg1"/>
              </a:solidFill>
            </a:rPr>
          </a:br>
          <a:r>
            <a:rPr lang="da-DK" sz="1100" b="1" dirty="0" smtClean="0">
              <a:solidFill>
                <a:schemeClr val="bg1"/>
              </a:solidFill>
            </a:rPr>
            <a:t>decision </a:t>
          </a:r>
          <a:br>
            <a:rPr lang="da-DK" sz="1100" b="1" dirty="0" smtClean="0">
              <a:solidFill>
                <a:schemeClr val="bg1"/>
              </a:solidFill>
            </a:rPr>
          </a:br>
          <a:r>
            <a:rPr lang="da-DK" sz="1100" b="1" dirty="0" err="1" smtClean="0">
              <a:solidFill>
                <a:schemeClr val="bg1"/>
              </a:solidFill>
            </a:rPr>
            <a:t>making</a:t>
          </a:r>
          <a:endParaRPr lang="da-DK" sz="1100" b="1" dirty="0">
            <a:solidFill>
              <a:schemeClr val="bg1"/>
            </a:solidFill>
          </a:endParaRPr>
        </a:p>
      </dgm:t>
    </dgm:pt>
    <dgm:pt modelId="{0095E697-AF7C-4448-8BE2-CAAC04592E72}" type="parTrans" cxnId="{56EC03FF-231D-4ACE-826B-AF86F18E1BBF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D64DC3E1-C5CC-4765-A6FD-836F860E9DEA}" type="sibTrans" cxnId="{56EC03FF-231D-4ACE-826B-AF86F18E1BBF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77B59B6A-85AC-4F34-B6D3-6616EDF57DC9}">
      <dgm:prSet phldrT="[Tekst]" custT="1"/>
      <dgm:spPr/>
      <dgm:t>
        <a:bodyPr/>
        <a:lstStyle/>
        <a:p>
          <a:r>
            <a:rPr lang="da-DK" sz="1100" b="1" dirty="0" err="1" smtClean="0">
              <a:solidFill>
                <a:schemeClr val="bg1"/>
              </a:solidFill>
            </a:rPr>
            <a:t>Negotiation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67C96EC2-3A77-4F32-9AD8-AAD00DEA3BD7}" type="parTrans" cxnId="{F087FD03-EAD3-4A4F-9964-FABEE65DF8D8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57FB7423-A7D6-4566-9AF5-BF6796251DE2}" type="sibTrans" cxnId="{F087FD03-EAD3-4A4F-9964-FABEE65DF8D8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9D00CA42-AB76-4CFB-90C5-439E0F35BD84}">
      <dgm:prSet phldrT="[Tekst]" custT="1"/>
      <dgm:spPr/>
      <dgm:t>
        <a:bodyPr/>
        <a:lstStyle/>
        <a:p>
          <a:r>
            <a:rPr lang="da-DK" sz="1100" b="1" dirty="0" err="1" smtClean="0">
              <a:solidFill>
                <a:schemeClr val="bg1"/>
              </a:solidFill>
            </a:rPr>
            <a:t>Consultative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96D32564-B48B-4BA0-8B2C-28D39D19658F}" type="parTrans" cxnId="{63CA88D4-D1E5-4F33-B212-B13BC3E6C95C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CB327DC0-C923-4193-943F-F91646DB421B}" type="sibTrans" cxnId="{63CA88D4-D1E5-4F33-B212-B13BC3E6C95C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86660B38-005F-4523-9614-29F00DFFDE9A}">
      <dgm:prSet phldrT="[Tekst]" custT="1"/>
      <dgm:spPr/>
      <dgm:t>
        <a:bodyPr/>
        <a:lstStyle/>
        <a:p>
          <a:r>
            <a:rPr lang="da-DK" sz="1100" b="1" dirty="0" smtClean="0">
              <a:solidFill>
                <a:schemeClr val="bg1"/>
              </a:solidFill>
            </a:rPr>
            <a:t>Information </a:t>
          </a:r>
          <a:r>
            <a:rPr lang="da-DK" sz="1100" b="1" dirty="0" err="1" smtClean="0">
              <a:solidFill>
                <a:schemeClr val="bg1"/>
              </a:solidFill>
            </a:rPr>
            <a:t>Sharing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832ED8CF-78E2-4B63-B7C8-C4E5F8776884}" type="parTrans" cxnId="{FDF0D678-4770-49E8-97CE-A43E464576F1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A4DB7327-8926-47C3-A911-2E5D86FA9860}" type="sibTrans" cxnId="{FDF0D678-4770-49E8-97CE-A43E464576F1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7FCA09BA-0915-4717-88C1-6920D9D4A824}" type="pres">
      <dgm:prSet presAssocID="{2C2AC739-3329-4CB5-8E18-2D66D1EF7771}" presName="Name0" presStyleCnt="0">
        <dgm:presLayoutVars>
          <dgm:dir/>
          <dgm:animLvl val="lvl"/>
          <dgm:resizeHandles val="exact"/>
        </dgm:presLayoutVars>
      </dgm:prSet>
      <dgm:spPr/>
    </dgm:pt>
    <dgm:pt modelId="{5EF9955D-90EE-4EEB-8B3F-E067BA32BF6F}" type="pres">
      <dgm:prSet presAssocID="{FC2ABD57-37FF-4810-8A77-5893BD7AD458}" presName="Name8" presStyleCnt="0"/>
      <dgm:spPr/>
    </dgm:pt>
    <dgm:pt modelId="{0F9C9E3D-E83E-4951-A8A4-B7FF58007197}" type="pres">
      <dgm:prSet presAssocID="{FC2ABD57-37FF-4810-8A77-5893BD7AD45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C6E8E35-49B9-400D-8173-BF73A6C191ED}" type="pres">
      <dgm:prSet presAssocID="{FC2ABD57-37FF-4810-8A77-5893BD7AD4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4134815-9727-473D-91B4-7F711CE5F54C}" type="pres">
      <dgm:prSet presAssocID="{77B59B6A-85AC-4F34-B6D3-6616EDF57DC9}" presName="Name8" presStyleCnt="0"/>
      <dgm:spPr/>
    </dgm:pt>
    <dgm:pt modelId="{F01E6BD2-3A0F-42C3-997A-CA5B3FBA5072}" type="pres">
      <dgm:prSet presAssocID="{77B59B6A-85AC-4F34-B6D3-6616EDF57DC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E95632-013B-4060-A8D9-B32E04A3A23C}" type="pres">
      <dgm:prSet presAssocID="{77B59B6A-85AC-4F34-B6D3-6616EDF57D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AFF7518-D094-4DB7-AEBF-2BDAAAB9ADBD}" type="pres">
      <dgm:prSet presAssocID="{9D00CA42-AB76-4CFB-90C5-439E0F35BD84}" presName="Name8" presStyleCnt="0"/>
      <dgm:spPr/>
    </dgm:pt>
    <dgm:pt modelId="{FA4C6669-4D32-455E-AA96-DFB5243F97C9}" type="pres">
      <dgm:prSet presAssocID="{9D00CA42-AB76-4CFB-90C5-439E0F35BD84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A536958-3F56-4C50-9F0E-A00883D352B4}" type="pres">
      <dgm:prSet presAssocID="{9D00CA42-AB76-4CFB-90C5-439E0F35BD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A624F3D-A2FF-4954-A860-9CC287046285}" type="pres">
      <dgm:prSet presAssocID="{86660B38-005F-4523-9614-29F00DFFDE9A}" presName="Name8" presStyleCnt="0"/>
      <dgm:spPr/>
    </dgm:pt>
    <dgm:pt modelId="{18AE8DDF-0B76-447C-BBD6-7915F5CCCC4C}" type="pres">
      <dgm:prSet presAssocID="{86660B38-005F-4523-9614-29F00DFFDE9A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8E15965-058B-447E-91E8-CC03881BB6E9}" type="pres">
      <dgm:prSet presAssocID="{86660B38-005F-4523-9614-29F00DFFDE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1B1093E4-9C80-457B-9E8B-763324FC70A9}" type="presOf" srcId="{FC2ABD57-37FF-4810-8A77-5893BD7AD458}" destId="{BC6E8E35-49B9-400D-8173-BF73A6C191ED}" srcOrd="1" destOrd="0" presId="urn:microsoft.com/office/officeart/2005/8/layout/pyramid1"/>
    <dgm:cxn modelId="{FDF0D678-4770-49E8-97CE-A43E464576F1}" srcId="{2C2AC739-3329-4CB5-8E18-2D66D1EF7771}" destId="{86660B38-005F-4523-9614-29F00DFFDE9A}" srcOrd="3" destOrd="0" parTransId="{832ED8CF-78E2-4B63-B7C8-C4E5F8776884}" sibTransId="{A4DB7327-8926-47C3-A911-2E5D86FA9860}"/>
    <dgm:cxn modelId="{6AFA6C13-126D-4646-9F4D-935270234E74}" type="presOf" srcId="{FC2ABD57-37FF-4810-8A77-5893BD7AD458}" destId="{0F9C9E3D-E83E-4951-A8A4-B7FF58007197}" srcOrd="0" destOrd="0" presId="urn:microsoft.com/office/officeart/2005/8/layout/pyramid1"/>
    <dgm:cxn modelId="{B2E06DA9-7A83-49AB-B724-77F8846712F2}" type="presOf" srcId="{86660B38-005F-4523-9614-29F00DFFDE9A}" destId="{48E15965-058B-447E-91E8-CC03881BB6E9}" srcOrd="1" destOrd="0" presId="urn:microsoft.com/office/officeart/2005/8/layout/pyramid1"/>
    <dgm:cxn modelId="{A0A2EA39-5BFA-478E-A21E-DA98B94CD5DE}" type="presOf" srcId="{2C2AC739-3329-4CB5-8E18-2D66D1EF7771}" destId="{7FCA09BA-0915-4717-88C1-6920D9D4A824}" srcOrd="0" destOrd="0" presId="urn:microsoft.com/office/officeart/2005/8/layout/pyramid1"/>
    <dgm:cxn modelId="{63CA88D4-D1E5-4F33-B212-B13BC3E6C95C}" srcId="{2C2AC739-3329-4CB5-8E18-2D66D1EF7771}" destId="{9D00CA42-AB76-4CFB-90C5-439E0F35BD84}" srcOrd="2" destOrd="0" parTransId="{96D32564-B48B-4BA0-8B2C-28D39D19658F}" sibTransId="{CB327DC0-C923-4193-943F-F91646DB421B}"/>
    <dgm:cxn modelId="{8E687587-297C-4538-B3A8-3BBED23FD2F8}" type="presOf" srcId="{9D00CA42-AB76-4CFB-90C5-439E0F35BD84}" destId="{4A536958-3F56-4C50-9F0E-A00883D352B4}" srcOrd="1" destOrd="0" presId="urn:microsoft.com/office/officeart/2005/8/layout/pyramid1"/>
    <dgm:cxn modelId="{F087FD03-EAD3-4A4F-9964-FABEE65DF8D8}" srcId="{2C2AC739-3329-4CB5-8E18-2D66D1EF7771}" destId="{77B59B6A-85AC-4F34-B6D3-6616EDF57DC9}" srcOrd="1" destOrd="0" parTransId="{67C96EC2-3A77-4F32-9AD8-AAD00DEA3BD7}" sibTransId="{57FB7423-A7D6-4566-9AF5-BF6796251DE2}"/>
    <dgm:cxn modelId="{CACD7198-046F-4816-B944-8F51FEFA68BF}" type="presOf" srcId="{86660B38-005F-4523-9614-29F00DFFDE9A}" destId="{18AE8DDF-0B76-447C-BBD6-7915F5CCCC4C}" srcOrd="0" destOrd="0" presId="urn:microsoft.com/office/officeart/2005/8/layout/pyramid1"/>
    <dgm:cxn modelId="{56EC03FF-231D-4ACE-826B-AF86F18E1BBF}" srcId="{2C2AC739-3329-4CB5-8E18-2D66D1EF7771}" destId="{FC2ABD57-37FF-4810-8A77-5893BD7AD458}" srcOrd="0" destOrd="0" parTransId="{0095E697-AF7C-4448-8BE2-CAAC04592E72}" sibTransId="{D64DC3E1-C5CC-4765-A6FD-836F860E9DEA}"/>
    <dgm:cxn modelId="{72A9552B-932A-4458-BE21-32D98F3A71C3}" type="presOf" srcId="{77B59B6A-85AC-4F34-B6D3-6616EDF57DC9}" destId="{F01E6BD2-3A0F-42C3-997A-CA5B3FBA5072}" srcOrd="0" destOrd="0" presId="urn:microsoft.com/office/officeart/2005/8/layout/pyramid1"/>
    <dgm:cxn modelId="{674C7DB7-9136-41E3-ADD8-8BC7E5FA3EC0}" type="presOf" srcId="{9D00CA42-AB76-4CFB-90C5-439E0F35BD84}" destId="{FA4C6669-4D32-455E-AA96-DFB5243F97C9}" srcOrd="0" destOrd="0" presId="urn:microsoft.com/office/officeart/2005/8/layout/pyramid1"/>
    <dgm:cxn modelId="{86E802AE-5B55-48CC-BC66-CCF1E47CC269}" type="presOf" srcId="{77B59B6A-85AC-4F34-B6D3-6616EDF57DC9}" destId="{CFE95632-013B-4060-A8D9-B32E04A3A23C}" srcOrd="1" destOrd="0" presId="urn:microsoft.com/office/officeart/2005/8/layout/pyramid1"/>
    <dgm:cxn modelId="{B26F3630-EADF-4C38-AB8E-B4177D3BEADB}" type="presParOf" srcId="{7FCA09BA-0915-4717-88C1-6920D9D4A824}" destId="{5EF9955D-90EE-4EEB-8B3F-E067BA32BF6F}" srcOrd="0" destOrd="0" presId="urn:microsoft.com/office/officeart/2005/8/layout/pyramid1"/>
    <dgm:cxn modelId="{A49F4EAF-6A90-46DE-92E6-1D541FA14A82}" type="presParOf" srcId="{5EF9955D-90EE-4EEB-8B3F-E067BA32BF6F}" destId="{0F9C9E3D-E83E-4951-A8A4-B7FF58007197}" srcOrd="0" destOrd="0" presId="urn:microsoft.com/office/officeart/2005/8/layout/pyramid1"/>
    <dgm:cxn modelId="{9BF66DA0-DC79-45DB-A043-A0B0893924F3}" type="presParOf" srcId="{5EF9955D-90EE-4EEB-8B3F-E067BA32BF6F}" destId="{BC6E8E35-49B9-400D-8173-BF73A6C191ED}" srcOrd="1" destOrd="0" presId="urn:microsoft.com/office/officeart/2005/8/layout/pyramid1"/>
    <dgm:cxn modelId="{45CFB6E6-2526-43A7-A281-D9F825F1C362}" type="presParOf" srcId="{7FCA09BA-0915-4717-88C1-6920D9D4A824}" destId="{34134815-9727-473D-91B4-7F711CE5F54C}" srcOrd="1" destOrd="0" presId="urn:microsoft.com/office/officeart/2005/8/layout/pyramid1"/>
    <dgm:cxn modelId="{86719FBF-9141-43AB-A09E-9BA8836EFBF5}" type="presParOf" srcId="{34134815-9727-473D-91B4-7F711CE5F54C}" destId="{F01E6BD2-3A0F-42C3-997A-CA5B3FBA5072}" srcOrd="0" destOrd="0" presId="urn:microsoft.com/office/officeart/2005/8/layout/pyramid1"/>
    <dgm:cxn modelId="{DF19F17E-8B8B-4C15-98FD-D032EB372FF0}" type="presParOf" srcId="{34134815-9727-473D-91B4-7F711CE5F54C}" destId="{CFE95632-013B-4060-A8D9-B32E04A3A23C}" srcOrd="1" destOrd="0" presId="urn:microsoft.com/office/officeart/2005/8/layout/pyramid1"/>
    <dgm:cxn modelId="{319C8EE0-07B1-44AA-8923-DD9E61A2D2A4}" type="presParOf" srcId="{7FCA09BA-0915-4717-88C1-6920D9D4A824}" destId="{5AFF7518-D094-4DB7-AEBF-2BDAAAB9ADBD}" srcOrd="2" destOrd="0" presId="urn:microsoft.com/office/officeart/2005/8/layout/pyramid1"/>
    <dgm:cxn modelId="{15E8D051-81F3-4D16-82D7-A315631FB4A0}" type="presParOf" srcId="{5AFF7518-D094-4DB7-AEBF-2BDAAAB9ADBD}" destId="{FA4C6669-4D32-455E-AA96-DFB5243F97C9}" srcOrd="0" destOrd="0" presId="urn:microsoft.com/office/officeart/2005/8/layout/pyramid1"/>
    <dgm:cxn modelId="{D91211BF-E980-4AF1-B088-2D2D84279A63}" type="presParOf" srcId="{5AFF7518-D094-4DB7-AEBF-2BDAAAB9ADBD}" destId="{4A536958-3F56-4C50-9F0E-A00883D352B4}" srcOrd="1" destOrd="0" presId="urn:microsoft.com/office/officeart/2005/8/layout/pyramid1"/>
    <dgm:cxn modelId="{C8C3AC68-0971-4767-8C42-F9B0F88414C1}" type="presParOf" srcId="{7FCA09BA-0915-4717-88C1-6920D9D4A824}" destId="{DA624F3D-A2FF-4954-A860-9CC287046285}" srcOrd="3" destOrd="0" presId="urn:microsoft.com/office/officeart/2005/8/layout/pyramid1"/>
    <dgm:cxn modelId="{289B5BEF-21D0-4165-87E5-C30DBB403D01}" type="presParOf" srcId="{DA624F3D-A2FF-4954-A860-9CC287046285}" destId="{18AE8DDF-0B76-447C-BBD6-7915F5CCCC4C}" srcOrd="0" destOrd="0" presId="urn:microsoft.com/office/officeart/2005/8/layout/pyramid1"/>
    <dgm:cxn modelId="{C3D9385B-DA10-4342-AF6B-CE98DAF746BE}" type="presParOf" srcId="{DA624F3D-A2FF-4954-A860-9CC287046285}" destId="{48E15965-058B-447E-91E8-CC03881BB6E9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In the </a:t>
            </a:r>
            <a:r>
              <a:rPr lang="da-DK" dirty="0" err="1" smtClean="0"/>
              <a:t>beginning</a:t>
            </a:r>
            <a:r>
              <a:rPr lang="da-DK" dirty="0" smtClean="0"/>
              <a:t> 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err="1" smtClean="0"/>
              <a:t>was</a:t>
            </a:r>
            <a:r>
              <a:rPr lang="da-DK" dirty="0" smtClean="0"/>
              <a:t> </a:t>
            </a:r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r>
              <a:rPr lang="da-DK" dirty="0" smtClean="0"/>
              <a:t/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is social </a:t>
            </a:r>
            <a:r>
              <a:rPr lang="da-DK" dirty="0" err="1" smtClean="0"/>
              <a:t>dialogue</a:t>
            </a:r>
            <a:r>
              <a:rPr lang="da-DK" smtClean="0"/>
              <a:t>?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dimension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must be pointed out, however, that the notion of social dialogue has a greater, much broader dimension that is of political content related to citizenship, political life, government, democracy and society as a whole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 for effective social 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/>
              <a:t>The ability to </a:t>
            </a:r>
            <a:r>
              <a:rPr lang="en-US" sz="1600" dirty="0" err="1" smtClean="0"/>
              <a:t>inﬂuence</a:t>
            </a:r>
            <a:r>
              <a:rPr lang="en-US" sz="1600" dirty="0" smtClean="0"/>
              <a:t> management decisions must be present - Consultation takes place while these decisions are still in a formative stage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Both management and workers must be able to bring issues to the forum and the scope must be sufficiently wide to allow this to occur 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Consultation must take place at all </a:t>
            </a:r>
            <a:r>
              <a:rPr lang="en-US" sz="1600" dirty="0" err="1" smtClean="0"/>
              <a:t>organisational</a:t>
            </a:r>
            <a:r>
              <a:rPr lang="en-US" sz="1600" dirty="0" smtClean="0"/>
              <a:t> levels, with senior management showing commitment to the process by attending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Consultation must be complementary to other direct and indirect </a:t>
            </a:r>
            <a:r>
              <a:rPr lang="en-US" sz="1600" dirty="0" err="1" smtClean="0"/>
              <a:t>organisational</a:t>
            </a:r>
            <a:r>
              <a:rPr lang="en-US" sz="1600" dirty="0" smtClean="0"/>
              <a:t> involvement and negotiation practices;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Worker representatives must have the capacity to build capability, with the support, but independent of management, including training, time off and the ability to communicate with their constituents 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Trust must be generated between the parties, up to a level of trust that allows </a:t>
            </a:r>
            <a:r>
              <a:rPr lang="en-US" sz="1600" dirty="0" err="1" smtClean="0"/>
              <a:t>conﬁdential</a:t>
            </a:r>
            <a:r>
              <a:rPr lang="en-US" sz="1600" dirty="0" smtClean="0"/>
              <a:t> information to be shared.</a:t>
            </a:r>
          </a:p>
          <a:p>
            <a:pPr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Prerequisites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existence of a real social dialogue assumes the existence of strong, representative and independent social players</a:t>
            </a:r>
          </a:p>
          <a:p>
            <a:pPr lvl="1"/>
            <a:r>
              <a:rPr lang="en-US" dirty="0" smtClean="0"/>
              <a:t>principles of freedom of association, collective autonomy and self protection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Prerequisites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existence of a real social dialogue assumes the existence of strong, representative and independent social players</a:t>
            </a:r>
          </a:p>
          <a:p>
            <a:pPr lvl="1"/>
            <a:r>
              <a:rPr lang="en-US" dirty="0" smtClean="0"/>
              <a:t>principles of freedom of association, collective autonomy and self protection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is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forms of interaction between the players, apart from outright </a:t>
            </a:r>
            <a:r>
              <a:rPr lang="en-US" dirty="0" err="1" smtClean="0"/>
              <a:t>conﬂict</a:t>
            </a:r>
            <a:endParaRPr lang="en-US" dirty="0" smtClean="0"/>
          </a:p>
          <a:p>
            <a:pPr lvl="1"/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Consultation</a:t>
            </a:r>
          </a:p>
          <a:p>
            <a:pPr lvl="1"/>
            <a:r>
              <a:rPr lang="en-US" dirty="0" smtClean="0"/>
              <a:t>Collective bargaining</a:t>
            </a:r>
          </a:p>
          <a:p>
            <a:pPr lvl="1"/>
            <a:r>
              <a:rPr lang="en-US" dirty="0" smtClean="0"/>
              <a:t>Dialogue between both sides of industry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dialogue includes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Collective bargaining; </a:t>
            </a:r>
          </a:p>
          <a:p>
            <a:r>
              <a:rPr lang="en-US" dirty="0" smtClean="0"/>
              <a:t>Information and consultation mechanisms </a:t>
            </a:r>
          </a:p>
          <a:p>
            <a:pPr lvl="1"/>
            <a:r>
              <a:rPr lang="en-US" dirty="0" smtClean="0"/>
              <a:t>Institutionalized or otherwise; </a:t>
            </a:r>
          </a:p>
          <a:p>
            <a:r>
              <a:rPr lang="en-US" dirty="0" err="1" smtClean="0"/>
              <a:t>Labour</a:t>
            </a:r>
            <a:r>
              <a:rPr lang="en-US" dirty="0" smtClean="0"/>
              <a:t> dispute settlement methods </a:t>
            </a:r>
          </a:p>
          <a:p>
            <a:pPr lvl="1"/>
            <a:r>
              <a:rPr lang="en-US" dirty="0" smtClean="0"/>
              <a:t>Participatory or voluntary; </a:t>
            </a:r>
          </a:p>
          <a:p>
            <a:r>
              <a:rPr lang="en-US" dirty="0" smtClean="0"/>
              <a:t>Participation in the enterprise or in industry or national bodies</a:t>
            </a:r>
          </a:p>
          <a:p>
            <a:pPr lvl="1"/>
            <a:r>
              <a:rPr lang="en-US" dirty="0" smtClean="0"/>
              <a:t>Organized or unorganized</a:t>
            </a:r>
          </a:p>
          <a:p>
            <a:r>
              <a:rPr lang="en-US" dirty="0" smtClean="0"/>
              <a:t>Participation in dialogue between both sides of industry, including social pacts or framework agreements</a:t>
            </a:r>
          </a:p>
          <a:p>
            <a:pPr lvl="1"/>
            <a:r>
              <a:rPr lang="en-US" dirty="0" smtClean="0"/>
              <a:t>Bipartite or tripartite. </a:t>
            </a:r>
          </a:p>
          <a:p>
            <a:r>
              <a:rPr lang="en-US" dirty="0" smtClean="0"/>
              <a:t>The social dialogue includes all bodies in which the players interact, regardless of whether they become bogged down along the way or they produce an outcome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Forms of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Social dialogue covers the institutions just mentioned: information and consultation; collective bargaining; dialogue between </a:t>
            </a:r>
            <a:r>
              <a:rPr lang="en-US" dirty="0" err="1" smtClean="0"/>
              <a:t>labour</a:t>
            </a:r>
            <a:r>
              <a:rPr lang="en-US" dirty="0" smtClean="0"/>
              <a:t> and management; and participation and voluntary and participatory methods of dispute settlement.</a:t>
            </a:r>
          </a:p>
          <a:p>
            <a:r>
              <a:rPr lang="en-US" dirty="0" smtClean="0"/>
              <a:t>Formal or informal methods of social dialogue</a:t>
            </a:r>
          </a:p>
          <a:p>
            <a:r>
              <a:rPr lang="en-US" dirty="0" smtClean="0"/>
              <a:t>Organized or unorganized forms of social dialogue</a:t>
            </a:r>
            <a:endParaRPr lang="da-DK" dirty="0" smtClean="0"/>
          </a:p>
          <a:p>
            <a:r>
              <a:rPr lang="en-US" dirty="0" smtClean="0"/>
              <a:t>Permanent or ongoing, or even intermittent, occasional or sporadic</a:t>
            </a:r>
          </a:p>
          <a:p>
            <a:r>
              <a:rPr lang="en-US" dirty="0" smtClean="0"/>
              <a:t>Centralized or high-level social dialogue is that which occurs at the national level (countrywide), or at an even higher level (international); </a:t>
            </a:r>
          </a:p>
          <a:p>
            <a:r>
              <a:rPr lang="en-US" dirty="0" smtClean="0"/>
              <a:t>Mid-range or relatively centralized social dialogue is that which takes place by branch or sector of </a:t>
            </a:r>
            <a:r>
              <a:rPr lang="en-US" dirty="0" err="1" smtClean="0"/>
              <a:t>activ</a:t>
            </a:r>
            <a:r>
              <a:rPr lang="en-US" dirty="0" smtClean="0"/>
              <a:t> </a:t>
            </a:r>
            <a:r>
              <a:rPr lang="en-US" dirty="0" err="1" smtClean="0"/>
              <a:t>ity</a:t>
            </a:r>
            <a:r>
              <a:rPr lang="en-US" dirty="0" smtClean="0"/>
              <a:t> (</a:t>
            </a:r>
            <a:r>
              <a:rPr lang="en-US" dirty="0" err="1" smtClean="0"/>
              <a:t>e.G.</a:t>
            </a:r>
            <a:r>
              <a:rPr lang="en-US" dirty="0" smtClean="0"/>
              <a:t>, Metalworking, construction, textiles, petrochemicals, trade, </a:t>
            </a:r>
            <a:r>
              <a:rPr lang="en-US" dirty="0" err="1" smtClean="0"/>
              <a:t>ﬁnance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Decentralized dialogue occurs at the lower level, </a:t>
            </a:r>
            <a:r>
              <a:rPr lang="en-US" dirty="0" err="1" smtClean="0"/>
              <a:t>i.E.</a:t>
            </a:r>
            <a:r>
              <a:rPr lang="en-US" dirty="0" smtClean="0"/>
              <a:t> That of the enterprise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14480" y="642924"/>
          <a:ext cx="5572164" cy="442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5357818" y="785800"/>
            <a:ext cx="3392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err="1" smtClean="0"/>
              <a:t>Pyramid</a:t>
            </a:r>
            <a:r>
              <a:rPr lang="da-DK" sz="2800" dirty="0" smtClean="0"/>
              <a:t> of </a:t>
            </a:r>
            <a:r>
              <a:rPr lang="da-DK" sz="2800" dirty="0" err="1" smtClean="0"/>
              <a:t>dialogue</a:t>
            </a: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1.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Information Sharing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Parties share information and provide updates on change. </a:t>
            </a:r>
          </a:p>
          <a:p>
            <a:r>
              <a:rPr lang="en-US" dirty="0" smtClean="0"/>
              <a:t>Building trust</a:t>
            </a:r>
          </a:p>
          <a:p>
            <a:r>
              <a:rPr lang="en-US" dirty="0" smtClean="0"/>
              <a:t>Developing a collective understanding of critical issues</a:t>
            </a:r>
          </a:p>
          <a:p>
            <a:r>
              <a:rPr lang="en-US" dirty="0" smtClean="0"/>
              <a:t>Promoting transparency.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2. 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Consultative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Consultation between parties which is designed to generate issue based problem solving. </a:t>
            </a:r>
          </a:p>
          <a:p>
            <a:r>
              <a:rPr lang="en-US" dirty="0" smtClean="0"/>
              <a:t>Allows parties to be </a:t>
            </a:r>
          </a:p>
          <a:p>
            <a:pPr lvl="1"/>
            <a:r>
              <a:rPr lang="en-US" dirty="0" smtClean="0"/>
              <a:t>Made aware of and </a:t>
            </a:r>
          </a:p>
          <a:p>
            <a:pPr lvl="1"/>
            <a:r>
              <a:rPr lang="en-US" dirty="0" smtClean="0"/>
              <a:t>Create more effective policy/legislative change</a:t>
            </a:r>
          </a:p>
          <a:p>
            <a:r>
              <a:rPr lang="en-US" dirty="0" smtClean="0"/>
              <a:t>Increasing consensus around proposals</a:t>
            </a:r>
          </a:p>
          <a:p>
            <a:r>
              <a:rPr lang="en-US" dirty="0" smtClean="0"/>
              <a:t>Enhancing sustainability.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3.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Negotiation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Builds upon the previous arrangement</a:t>
            </a:r>
          </a:p>
          <a:p>
            <a:r>
              <a:rPr lang="en-US" dirty="0" smtClean="0"/>
              <a:t>Increase the input from each party</a:t>
            </a:r>
          </a:p>
          <a:p>
            <a:r>
              <a:rPr lang="en-US" dirty="0" smtClean="0"/>
              <a:t>Concrete aim to </a:t>
            </a:r>
            <a:r>
              <a:rPr lang="en-US" dirty="0" err="1" smtClean="0"/>
              <a:t>ﬁnd</a:t>
            </a:r>
            <a:r>
              <a:rPr lang="en-US" dirty="0" smtClean="0"/>
              <a:t> solutions.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4. Joint-decision Making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Incorporates all the previous stages</a:t>
            </a:r>
          </a:p>
          <a:p>
            <a:r>
              <a:rPr lang="en-US" dirty="0" smtClean="0"/>
              <a:t>Create a formal decision-making platform</a:t>
            </a:r>
          </a:p>
          <a:p>
            <a:r>
              <a:rPr lang="en-US" dirty="0" err="1" smtClean="0"/>
              <a:t>Aaim</a:t>
            </a:r>
            <a:r>
              <a:rPr lang="en-US" dirty="0" smtClean="0"/>
              <a:t> of creating lasting, binding change such as change in legislation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2CC293-9BF5-422A-B917-0E1548719A0A}"/>
</file>

<file path=customXml/itemProps2.xml><?xml version="1.0" encoding="utf-8"?>
<ds:datastoreItem xmlns:ds="http://schemas.openxmlformats.org/officeDocument/2006/customXml" ds:itemID="{15DB1C1A-FFB9-4291-9E0D-17F1DD36052F}"/>
</file>

<file path=customXml/itemProps3.xml><?xml version="1.0" encoding="utf-8"?>
<ds:datastoreItem xmlns:ds="http://schemas.openxmlformats.org/officeDocument/2006/customXml" ds:itemID="{57816D91-D73A-4E0A-BAF3-4D107C4FF36B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2650</TotalTime>
  <Words>607</Words>
  <Application>Microsoft Office PowerPoint</Application>
  <PresentationFormat>Skærmshow (16:9)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13</vt:i4>
      </vt:variant>
    </vt:vector>
  </HeadingPairs>
  <TitlesOfParts>
    <vt:vector size="14" baseType="lpstr">
      <vt:lpstr>SD Consortium</vt:lpstr>
      <vt:lpstr>In the beginning  was Social Dialogue </vt:lpstr>
      <vt:lpstr>What is Social Dialogue</vt:lpstr>
      <vt:lpstr>Social dialogue includes</vt:lpstr>
      <vt:lpstr>Forms of Social dialogue</vt:lpstr>
      <vt:lpstr>Dias nummer 5</vt:lpstr>
      <vt:lpstr>Pyramid of dialogue 1. Information Sharing mechanism </vt:lpstr>
      <vt:lpstr>Pyramid of dialogue 2.  Consultative Mechanism </vt:lpstr>
      <vt:lpstr>Pyramid of dialogue 3. Negotiation Mechanism </vt:lpstr>
      <vt:lpstr>Pyramid of dialogue 4. Joint-decision Making </vt:lpstr>
      <vt:lpstr>Broader dimension</vt:lpstr>
      <vt:lpstr>Necessary for effective social dialogue</vt:lpstr>
      <vt:lpstr>Prerequisites</vt:lpstr>
      <vt:lpstr>Prerequisites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Social Dialogue</dc:title>
  <dc:creator>Jens Bundvad</dc:creator>
  <cp:lastModifiedBy>Jens Bundvad</cp:lastModifiedBy>
  <cp:revision>20</cp:revision>
  <dcterms:created xsi:type="dcterms:W3CDTF">2019-08-05T15:11:13Z</dcterms:created>
  <dcterms:modified xsi:type="dcterms:W3CDTF">2019-08-31T15:07:56Z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