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diagrams/data1.xml" ContentType="application/vnd.openxmlformats-officedocument.drawingml.diagramData+xml"/>
  <Override PartName="/ppt/diagrams/data3.xml" ContentType="application/vnd.openxmlformats-officedocument.drawingml.diagramData+xml"/>
  <Override PartName="/ppt/diagrams/data2.xml" ContentType="application/vnd.openxmlformats-officedocument.drawingml.diagramData+xml"/>
  <Override PartName="/ppt/presentation.xml" ContentType="application/vnd.openxmlformats-officedocument.presentationml.presentation.main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1.xml" ContentType="application/vnd.openxmlformats-officedocument.presentationml.slide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colors3.xml" ContentType="application/vnd.openxmlformats-officedocument.drawingml.diagramColors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theme/theme1.xml" ContentType="application/vnd.openxmlformats-officedocument.theme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layout2.xml" ContentType="application/vnd.openxmlformats-officedocument.drawingml.diagramLayout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89" r:id="rId4"/>
    <p:sldId id="260" r:id="rId5"/>
    <p:sldId id="261" r:id="rId6"/>
    <p:sldId id="290" r:id="rId7"/>
    <p:sldId id="292" r:id="rId8"/>
    <p:sldId id="262" r:id="rId9"/>
    <p:sldId id="266" r:id="rId10"/>
    <p:sldId id="264" r:id="rId11"/>
    <p:sldId id="267" r:id="rId12"/>
  </p:sldIdLst>
  <p:sldSz cx="9144000" cy="5143500" type="screen16x9"/>
  <p:notesSz cx="7104063" cy="10234613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4600" autoAdjust="0"/>
    <p:restoredTop sz="86427" autoAdjust="0"/>
  </p:normalViewPr>
  <p:slideViewPr>
    <p:cSldViewPr>
      <p:cViewPr varScale="1">
        <p:scale>
          <a:sx n="147" d="100"/>
          <a:sy n="147" d="100"/>
        </p:scale>
        <p:origin x="-331" y="-8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43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11EA79-98C0-4ED1-8DE5-1C81A97C198C}" type="doc">
      <dgm:prSet loTypeId="urn:microsoft.com/office/officeart/2005/8/layout/process1" loCatId="process" qsTypeId="urn:microsoft.com/office/officeart/2005/8/quickstyle/simple1" qsCatId="simple" csTypeId="urn:microsoft.com/office/officeart/2005/8/colors/accent0_3" csCatId="mainScheme" phldr="1"/>
      <dgm:spPr/>
    </dgm:pt>
    <dgm:pt modelId="{DCEC8ABF-AC4E-4610-B949-1AD59368FE7B}">
      <dgm:prSet phldrT="[Tekst]"/>
      <dgm:spPr/>
      <dgm:t>
        <a:bodyPr/>
        <a:lstStyle/>
        <a:p>
          <a:pPr algn="ctr"/>
          <a:r>
            <a:rPr lang="da-DK" dirty="0" smtClean="0"/>
            <a:t>“</a:t>
          </a:r>
          <a:r>
            <a:rPr lang="da-DK" dirty="0" err="1" smtClean="0"/>
            <a:t>Sustainable</a:t>
          </a:r>
          <a:r>
            <a:rPr lang="da-DK" dirty="0" smtClean="0"/>
            <a:t> </a:t>
          </a:r>
          <a:r>
            <a:rPr lang="da-DK" dirty="0" err="1" smtClean="0"/>
            <a:t>Development</a:t>
          </a:r>
          <a:r>
            <a:rPr lang="da-DK" dirty="0" smtClean="0"/>
            <a:t> is </a:t>
          </a:r>
          <a:r>
            <a:rPr lang="da-DK" dirty="0" err="1" smtClean="0"/>
            <a:t>development</a:t>
          </a:r>
          <a:r>
            <a:rPr lang="da-DK" dirty="0" smtClean="0"/>
            <a:t> </a:t>
          </a:r>
          <a:r>
            <a:rPr lang="da-DK" dirty="0" err="1" smtClean="0"/>
            <a:t>that</a:t>
          </a:r>
          <a:r>
            <a:rPr lang="da-DK" dirty="0" smtClean="0"/>
            <a:t> </a:t>
          </a:r>
          <a:r>
            <a:rPr lang="da-DK" dirty="0" err="1" smtClean="0"/>
            <a:t>meets</a:t>
          </a:r>
          <a:r>
            <a:rPr lang="da-DK" dirty="0" smtClean="0"/>
            <a:t> </a:t>
          </a:r>
          <a:r>
            <a:rPr lang="en-US" dirty="0" smtClean="0"/>
            <a:t>the needs of the present </a:t>
          </a:r>
          <a:r>
            <a:rPr lang="da-DK" dirty="0" err="1" smtClean="0"/>
            <a:t>without</a:t>
          </a:r>
          <a:r>
            <a:rPr lang="da-DK" dirty="0" smtClean="0"/>
            <a:t> </a:t>
          </a:r>
          <a:r>
            <a:rPr lang="da-DK" dirty="0" err="1" smtClean="0"/>
            <a:t>compromising</a:t>
          </a:r>
          <a:r>
            <a:rPr lang="da-DK" dirty="0" smtClean="0"/>
            <a:t> the </a:t>
          </a:r>
          <a:r>
            <a:rPr lang="da-DK" dirty="0" err="1" smtClean="0"/>
            <a:t>ability</a:t>
          </a:r>
          <a:r>
            <a:rPr lang="da-DK" dirty="0" smtClean="0"/>
            <a:t> of future generations to </a:t>
          </a:r>
          <a:r>
            <a:rPr lang="da-DK" dirty="0" err="1" smtClean="0"/>
            <a:t>meet</a:t>
          </a:r>
          <a:r>
            <a:rPr lang="da-DK" dirty="0" smtClean="0"/>
            <a:t> </a:t>
          </a:r>
          <a:r>
            <a:rPr lang="da-DK" dirty="0" err="1" smtClean="0"/>
            <a:t>their</a:t>
          </a:r>
          <a:r>
            <a:rPr lang="da-DK" dirty="0" smtClean="0"/>
            <a:t> </a:t>
          </a:r>
          <a:r>
            <a:rPr lang="da-DK" dirty="0" err="1" smtClean="0"/>
            <a:t>own</a:t>
          </a:r>
          <a:r>
            <a:rPr lang="da-DK" dirty="0" smtClean="0"/>
            <a:t> </a:t>
          </a:r>
          <a:r>
            <a:rPr lang="da-DK" dirty="0" err="1" smtClean="0"/>
            <a:t>needs</a:t>
          </a:r>
          <a:r>
            <a:rPr lang="da-DK" dirty="0" smtClean="0"/>
            <a:t>”</a:t>
          </a:r>
          <a:endParaRPr lang="da-DK" dirty="0"/>
        </a:p>
      </dgm:t>
    </dgm:pt>
    <dgm:pt modelId="{632F641F-C2D2-4B4A-B457-BE578BE087F4}" type="parTrans" cxnId="{678179B0-D55F-4E74-9009-0851267E280C}">
      <dgm:prSet/>
      <dgm:spPr/>
      <dgm:t>
        <a:bodyPr/>
        <a:lstStyle/>
        <a:p>
          <a:endParaRPr lang="da-DK"/>
        </a:p>
      </dgm:t>
    </dgm:pt>
    <dgm:pt modelId="{9FF3BBD8-E9FC-450C-A9CB-E6043B552537}" type="sibTrans" cxnId="{678179B0-D55F-4E74-9009-0851267E280C}">
      <dgm:prSet/>
      <dgm:spPr/>
      <dgm:t>
        <a:bodyPr/>
        <a:lstStyle/>
        <a:p>
          <a:endParaRPr lang="da-DK"/>
        </a:p>
      </dgm:t>
    </dgm:pt>
    <dgm:pt modelId="{994BC536-5317-4F0D-B08E-42529ECEC8E9}">
      <dgm:prSet phldrT="[Tekst]"/>
      <dgm:spPr/>
      <dgm:t>
        <a:bodyPr/>
        <a:lstStyle/>
        <a:p>
          <a:pPr algn="r"/>
          <a:r>
            <a:rPr lang="da-DK" dirty="0" smtClean="0"/>
            <a:t>1987 World </a:t>
          </a:r>
          <a:r>
            <a:rPr lang="en-US" dirty="0" smtClean="0"/>
            <a:t>Commission on Environment and Development (the </a:t>
          </a:r>
          <a:r>
            <a:rPr lang="en-US" dirty="0" err="1" smtClean="0"/>
            <a:t>Brundtland</a:t>
          </a:r>
          <a:r>
            <a:rPr lang="en-US" dirty="0" smtClean="0"/>
            <a:t> Commission)</a:t>
          </a:r>
          <a:endParaRPr lang="da-DK" dirty="0"/>
        </a:p>
      </dgm:t>
    </dgm:pt>
    <dgm:pt modelId="{29BF6BAE-9390-44A8-AE31-CC4C28DD9083}" type="parTrans" cxnId="{7A7CBBE9-C7D7-45B1-A6EF-D4A0EE73FF8A}">
      <dgm:prSet/>
      <dgm:spPr/>
      <dgm:t>
        <a:bodyPr/>
        <a:lstStyle/>
        <a:p>
          <a:endParaRPr lang="da-DK"/>
        </a:p>
      </dgm:t>
    </dgm:pt>
    <dgm:pt modelId="{DB06335E-312C-440B-A1C1-ACAEB40B57C8}" type="sibTrans" cxnId="{7A7CBBE9-C7D7-45B1-A6EF-D4A0EE73FF8A}">
      <dgm:prSet/>
      <dgm:spPr/>
      <dgm:t>
        <a:bodyPr/>
        <a:lstStyle/>
        <a:p>
          <a:endParaRPr lang="da-DK"/>
        </a:p>
      </dgm:t>
    </dgm:pt>
    <dgm:pt modelId="{0249EE4E-FE45-4310-A4ED-27E274F426BD}" type="pres">
      <dgm:prSet presAssocID="{DC11EA79-98C0-4ED1-8DE5-1C81A97C198C}" presName="Name0" presStyleCnt="0">
        <dgm:presLayoutVars>
          <dgm:dir/>
          <dgm:resizeHandles val="exact"/>
        </dgm:presLayoutVars>
      </dgm:prSet>
      <dgm:spPr/>
    </dgm:pt>
    <dgm:pt modelId="{65A3497A-B121-465D-AE6B-58A8E39411A6}" type="pres">
      <dgm:prSet presAssocID="{DCEC8ABF-AC4E-4610-B949-1AD59368FE7B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</dgm:ptLst>
  <dgm:cxnLst>
    <dgm:cxn modelId="{7A7CBBE9-C7D7-45B1-A6EF-D4A0EE73FF8A}" srcId="{DCEC8ABF-AC4E-4610-B949-1AD59368FE7B}" destId="{994BC536-5317-4F0D-B08E-42529ECEC8E9}" srcOrd="0" destOrd="0" parTransId="{29BF6BAE-9390-44A8-AE31-CC4C28DD9083}" sibTransId="{DB06335E-312C-440B-A1C1-ACAEB40B57C8}"/>
    <dgm:cxn modelId="{9E06F2FD-F31E-4FD0-BA60-BB904B01C5EE}" type="presOf" srcId="{DCEC8ABF-AC4E-4610-B949-1AD59368FE7B}" destId="{65A3497A-B121-465D-AE6B-58A8E39411A6}" srcOrd="0" destOrd="0" presId="urn:microsoft.com/office/officeart/2005/8/layout/process1"/>
    <dgm:cxn modelId="{0265FD0C-A8FC-4288-A1C5-0BF6BC088A61}" type="presOf" srcId="{DC11EA79-98C0-4ED1-8DE5-1C81A97C198C}" destId="{0249EE4E-FE45-4310-A4ED-27E274F426BD}" srcOrd="0" destOrd="0" presId="urn:microsoft.com/office/officeart/2005/8/layout/process1"/>
    <dgm:cxn modelId="{FFB57227-6AC9-4583-936A-F2BD47875A59}" type="presOf" srcId="{994BC536-5317-4F0D-B08E-42529ECEC8E9}" destId="{65A3497A-B121-465D-AE6B-58A8E39411A6}" srcOrd="0" destOrd="1" presId="urn:microsoft.com/office/officeart/2005/8/layout/process1"/>
    <dgm:cxn modelId="{678179B0-D55F-4E74-9009-0851267E280C}" srcId="{DC11EA79-98C0-4ED1-8DE5-1C81A97C198C}" destId="{DCEC8ABF-AC4E-4610-B949-1AD59368FE7B}" srcOrd="0" destOrd="0" parTransId="{632F641F-C2D2-4B4A-B457-BE578BE087F4}" sibTransId="{9FF3BBD8-E9FC-450C-A9CB-E6043B552537}"/>
    <dgm:cxn modelId="{E60B97D4-77DD-4301-B287-3491242AEC50}" type="presParOf" srcId="{0249EE4E-FE45-4310-A4ED-27E274F426BD}" destId="{65A3497A-B121-465D-AE6B-58A8E39411A6}" srcOrd="0" destOrd="0" presId="urn:microsoft.com/office/officeart/2005/8/layout/process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983168B-6929-44ED-823B-6534327F3673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570FB13F-9787-4DFD-BC93-07D76421B6E2}">
      <dgm:prSet phldrT="[Tekst]" custT="1"/>
      <dgm:spPr>
        <a:solidFill>
          <a:srgbClr val="FF0000">
            <a:alpha val="50000"/>
          </a:srgbClr>
        </a:solidFill>
      </dgm:spPr>
      <dgm:t>
        <a:bodyPr anchor="t" anchorCtr="0"/>
        <a:lstStyle/>
        <a:p>
          <a:r>
            <a:rPr lang="da-DK" sz="1600" dirty="0" smtClean="0">
              <a:solidFill>
                <a:schemeClr val="tx1"/>
              </a:solidFill>
            </a:rPr>
            <a:t>Society</a:t>
          </a:r>
          <a:endParaRPr lang="da-DK" sz="1600" dirty="0">
            <a:solidFill>
              <a:schemeClr val="tx1"/>
            </a:solidFill>
          </a:endParaRPr>
        </a:p>
      </dgm:t>
    </dgm:pt>
    <dgm:pt modelId="{6EF98410-92E8-48E5-A2A4-2FA981DCB984}" type="parTrans" cxnId="{54AEDCDC-2347-425C-A1A9-7BE5248B4F59}">
      <dgm:prSet/>
      <dgm:spPr/>
      <dgm:t>
        <a:bodyPr/>
        <a:lstStyle/>
        <a:p>
          <a:endParaRPr lang="da-DK">
            <a:solidFill>
              <a:schemeClr val="tx1"/>
            </a:solidFill>
          </a:endParaRPr>
        </a:p>
      </dgm:t>
    </dgm:pt>
    <dgm:pt modelId="{7214B5F5-FA9C-4791-85F9-B029F28EA023}" type="sibTrans" cxnId="{54AEDCDC-2347-425C-A1A9-7BE5248B4F59}">
      <dgm:prSet/>
      <dgm:spPr/>
      <dgm:t>
        <a:bodyPr/>
        <a:lstStyle/>
        <a:p>
          <a:endParaRPr lang="da-DK">
            <a:solidFill>
              <a:schemeClr val="tx1"/>
            </a:solidFill>
          </a:endParaRPr>
        </a:p>
      </dgm:t>
    </dgm:pt>
    <dgm:pt modelId="{65A4A53F-6E40-4CA7-82EF-C04E352580D0}">
      <dgm:prSet phldrT="[Tekst]" custT="1"/>
      <dgm:spPr>
        <a:solidFill>
          <a:srgbClr val="0070C0">
            <a:alpha val="50000"/>
          </a:srgbClr>
        </a:solidFill>
      </dgm:spPr>
      <dgm:t>
        <a:bodyPr anchor="b" anchorCtr="0"/>
        <a:lstStyle/>
        <a:p>
          <a:pPr algn="r"/>
          <a:r>
            <a:rPr lang="da-DK" sz="1600" dirty="0" err="1" smtClean="0">
              <a:solidFill>
                <a:schemeClr val="tx1"/>
              </a:solidFill>
            </a:rPr>
            <a:t>Economy</a:t>
          </a:r>
          <a:endParaRPr lang="da-DK" sz="1600" dirty="0">
            <a:solidFill>
              <a:schemeClr val="tx1"/>
            </a:solidFill>
          </a:endParaRPr>
        </a:p>
      </dgm:t>
    </dgm:pt>
    <dgm:pt modelId="{FD56675B-8F2B-412F-AC6A-47BD0874CC7E}" type="parTrans" cxnId="{E33B7512-D5E2-4B39-8C72-4DB3D363A5C0}">
      <dgm:prSet/>
      <dgm:spPr/>
      <dgm:t>
        <a:bodyPr/>
        <a:lstStyle/>
        <a:p>
          <a:endParaRPr lang="da-DK">
            <a:solidFill>
              <a:schemeClr val="tx1"/>
            </a:solidFill>
          </a:endParaRPr>
        </a:p>
      </dgm:t>
    </dgm:pt>
    <dgm:pt modelId="{FB7A5456-01D9-4AA2-8F94-8666A271050A}" type="sibTrans" cxnId="{E33B7512-D5E2-4B39-8C72-4DB3D363A5C0}">
      <dgm:prSet/>
      <dgm:spPr/>
      <dgm:t>
        <a:bodyPr/>
        <a:lstStyle/>
        <a:p>
          <a:endParaRPr lang="da-DK">
            <a:solidFill>
              <a:schemeClr val="tx1"/>
            </a:solidFill>
          </a:endParaRPr>
        </a:p>
      </dgm:t>
    </dgm:pt>
    <dgm:pt modelId="{40234F1E-412D-4B20-B5A2-A287B8A93A78}">
      <dgm:prSet phldrT="[Tekst]" custT="1"/>
      <dgm:spPr>
        <a:solidFill>
          <a:srgbClr val="00B050">
            <a:alpha val="50000"/>
          </a:srgbClr>
        </a:solidFill>
      </dgm:spPr>
      <dgm:t>
        <a:bodyPr anchor="b" anchorCtr="0"/>
        <a:lstStyle/>
        <a:p>
          <a:pPr algn="l"/>
          <a:r>
            <a:rPr lang="da-DK" sz="1600" dirty="0" err="1" smtClean="0">
              <a:solidFill>
                <a:schemeClr val="tx1"/>
              </a:solidFill>
            </a:rPr>
            <a:t>Environment</a:t>
          </a:r>
          <a:endParaRPr lang="da-DK" sz="1600" dirty="0">
            <a:solidFill>
              <a:schemeClr val="tx1"/>
            </a:solidFill>
          </a:endParaRPr>
        </a:p>
      </dgm:t>
    </dgm:pt>
    <dgm:pt modelId="{C20ABB41-9395-4B22-B7E5-C4D49E4E0686}" type="parTrans" cxnId="{F84D3C88-71EC-4D22-909C-050DB3E07E6B}">
      <dgm:prSet/>
      <dgm:spPr/>
      <dgm:t>
        <a:bodyPr/>
        <a:lstStyle/>
        <a:p>
          <a:endParaRPr lang="da-DK">
            <a:solidFill>
              <a:schemeClr val="tx1"/>
            </a:solidFill>
          </a:endParaRPr>
        </a:p>
      </dgm:t>
    </dgm:pt>
    <dgm:pt modelId="{44872462-C5F0-4EE8-B2B9-4F4D86BA501C}" type="sibTrans" cxnId="{F84D3C88-71EC-4D22-909C-050DB3E07E6B}">
      <dgm:prSet/>
      <dgm:spPr/>
      <dgm:t>
        <a:bodyPr/>
        <a:lstStyle/>
        <a:p>
          <a:endParaRPr lang="da-DK">
            <a:solidFill>
              <a:schemeClr val="tx1"/>
            </a:solidFill>
          </a:endParaRPr>
        </a:p>
      </dgm:t>
    </dgm:pt>
    <dgm:pt modelId="{42645026-8172-47D1-A82B-1BF0E79882AF}" type="pres">
      <dgm:prSet presAssocID="{A983168B-6929-44ED-823B-6534327F3673}" presName="compositeShape" presStyleCnt="0">
        <dgm:presLayoutVars>
          <dgm:chMax val="7"/>
          <dgm:dir/>
          <dgm:resizeHandles val="exact"/>
        </dgm:presLayoutVars>
      </dgm:prSet>
      <dgm:spPr/>
    </dgm:pt>
    <dgm:pt modelId="{A48BABC0-E07A-4432-89C9-614A6B90ED77}" type="pres">
      <dgm:prSet presAssocID="{570FB13F-9787-4DFD-BC93-07D76421B6E2}" presName="circ1" presStyleLbl="vennNode1" presStyleIdx="0" presStyleCnt="3" custLinFactNeighborX="-866" custLinFactNeighborY="15457"/>
      <dgm:spPr/>
      <dgm:t>
        <a:bodyPr/>
        <a:lstStyle/>
        <a:p>
          <a:endParaRPr lang="da-DK"/>
        </a:p>
      </dgm:t>
    </dgm:pt>
    <dgm:pt modelId="{171A613A-3A4C-401D-9A0C-05866BD1C976}" type="pres">
      <dgm:prSet presAssocID="{570FB13F-9787-4DFD-BC93-07D76421B6E2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F603E4F0-EA42-40EF-BF57-9EC50648BDBA}" type="pres">
      <dgm:prSet presAssocID="{65A4A53F-6E40-4CA7-82EF-C04E352580D0}" presName="circ2" presStyleLbl="vennNode1" presStyleIdx="1" presStyleCnt="3" custLinFactNeighborX="-7154" custLinFactNeighborY="2068"/>
      <dgm:spPr/>
      <dgm:t>
        <a:bodyPr/>
        <a:lstStyle/>
        <a:p>
          <a:endParaRPr lang="da-DK"/>
        </a:p>
      </dgm:t>
    </dgm:pt>
    <dgm:pt modelId="{B319ED5B-5C1D-4E22-A2D0-93B049779E71}" type="pres">
      <dgm:prSet presAssocID="{65A4A53F-6E40-4CA7-82EF-C04E352580D0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9FFB710C-0ED4-40C2-8035-F2A736F42A8C}" type="pres">
      <dgm:prSet presAssocID="{40234F1E-412D-4B20-B5A2-A287B8A93A78}" presName="circ3" presStyleLbl="vennNode1" presStyleIdx="2" presStyleCnt="3" custLinFactNeighborX="10662" custLinFactNeighborY="2068"/>
      <dgm:spPr/>
      <dgm:t>
        <a:bodyPr/>
        <a:lstStyle/>
        <a:p>
          <a:endParaRPr lang="da-DK"/>
        </a:p>
      </dgm:t>
    </dgm:pt>
    <dgm:pt modelId="{DDE8B644-7E3F-4E0C-9768-A16EAB4A3A60}" type="pres">
      <dgm:prSet presAssocID="{40234F1E-412D-4B20-B5A2-A287B8A93A78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a-DK"/>
        </a:p>
      </dgm:t>
    </dgm:pt>
  </dgm:ptLst>
  <dgm:cxnLst>
    <dgm:cxn modelId="{F84D3C88-71EC-4D22-909C-050DB3E07E6B}" srcId="{A983168B-6929-44ED-823B-6534327F3673}" destId="{40234F1E-412D-4B20-B5A2-A287B8A93A78}" srcOrd="2" destOrd="0" parTransId="{C20ABB41-9395-4B22-B7E5-C4D49E4E0686}" sibTransId="{44872462-C5F0-4EE8-B2B9-4F4D86BA501C}"/>
    <dgm:cxn modelId="{83A3BFDF-226A-42EE-A197-5E1F9EA6DCCD}" type="presOf" srcId="{570FB13F-9787-4DFD-BC93-07D76421B6E2}" destId="{A48BABC0-E07A-4432-89C9-614A6B90ED77}" srcOrd="0" destOrd="0" presId="urn:microsoft.com/office/officeart/2005/8/layout/venn1"/>
    <dgm:cxn modelId="{C35E7A69-7CC6-4530-B81A-E48368565827}" type="presOf" srcId="{65A4A53F-6E40-4CA7-82EF-C04E352580D0}" destId="{B319ED5B-5C1D-4E22-A2D0-93B049779E71}" srcOrd="1" destOrd="0" presId="urn:microsoft.com/office/officeart/2005/8/layout/venn1"/>
    <dgm:cxn modelId="{57E30653-3B48-4B88-8217-E3072936786F}" type="presOf" srcId="{40234F1E-412D-4B20-B5A2-A287B8A93A78}" destId="{9FFB710C-0ED4-40C2-8035-F2A736F42A8C}" srcOrd="0" destOrd="0" presId="urn:microsoft.com/office/officeart/2005/8/layout/venn1"/>
    <dgm:cxn modelId="{E33B7512-D5E2-4B39-8C72-4DB3D363A5C0}" srcId="{A983168B-6929-44ED-823B-6534327F3673}" destId="{65A4A53F-6E40-4CA7-82EF-C04E352580D0}" srcOrd="1" destOrd="0" parTransId="{FD56675B-8F2B-412F-AC6A-47BD0874CC7E}" sibTransId="{FB7A5456-01D9-4AA2-8F94-8666A271050A}"/>
    <dgm:cxn modelId="{7CF1E122-B899-4F38-AF91-5396A48B37D5}" type="presOf" srcId="{570FB13F-9787-4DFD-BC93-07D76421B6E2}" destId="{171A613A-3A4C-401D-9A0C-05866BD1C976}" srcOrd="1" destOrd="0" presId="urn:microsoft.com/office/officeart/2005/8/layout/venn1"/>
    <dgm:cxn modelId="{01361177-5ED9-48B7-BFB5-E1507E508D7F}" type="presOf" srcId="{40234F1E-412D-4B20-B5A2-A287B8A93A78}" destId="{DDE8B644-7E3F-4E0C-9768-A16EAB4A3A60}" srcOrd="1" destOrd="0" presId="urn:microsoft.com/office/officeart/2005/8/layout/venn1"/>
    <dgm:cxn modelId="{B93F9175-B424-49E3-9C4E-AFB137F15344}" type="presOf" srcId="{65A4A53F-6E40-4CA7-82EF-C04E352580D0}" destId="{F603E4F0-EA42-40EF-BF57-9EC50648BDBA}" srcOrd="0" destOrd="0" presId="urn:microsoft.com/office/officeart/2005/8/layout/venn1"/>
    <dgm:cxn modelId="{C683676C-3D23-4CF8-A7FE-7C85CA6BB959}" type="presOf" srcId="{A983168B-6929-44ED-823B-6534327F3673}" destId="{42645026-8172-47D1-A82B-1BF0E79882AF}" srcOrd="0" destOrd="0" presId="urn:microsoft.com/office/officeart/2005/8/layout/venn1"/>
    <dgm:cxn modelId="{54AEDCDC-2347-425C-A1A9-7BE5248B4F59}" srcId="{A983168B-6929-44ED-823B-6534327F3673}" destId="{570FB13F-9787-4DFD-BC93-07D76421B6E2}" srcOrd="0" destOrd="0" parTransId="{6EF98410-92E8-48E5-A2A4-2FA981DCB984}" sibTransId="{7214B5F5-FA9C-4791-85F9-B029F28EA023}"/>
    <dgm:cxn modelId="{56CEF62F-7339-4D64-AD03-4816ACBDF7A7}" type="presParOf" srcId="{42645026-8172-47D1-A82B-1BF0E79882AF}" destId="{A48BABC0-E07A-4432-89C9-614A6B90ED77}" srcOrd="0" destOrd="0" presId="urn:microsoft.com/office/officeart/2005/8/layout/venn1"/>
    <dgm:cxn modelId="{5C493C18-E58F-485F-B977-9F9B608BAA3E}" type="presParOf" srcId="{42645026-8172-47D1-A82B-1BF0E79882AF}" destId="{171A613A-3A4C-401D-9A0C-05866BD1C976}" srcOrd="1" destOrd="0" presId="urn:microsoft.com/office/officeart/2005/8/layout/venn1"/>
    <dgm:cxn modelId="{DF73165C-79AC-4126-9C6C-6E101B3D8180}" type="presParOf" srcId="{42645026-8172-47D1-A82B-1BF0E79882AF}" destId="{F603E4F0-EA42-40EF-BF57-9EC50648BDBA}" srcOrd="2" destOrd="0" presId="urn:microsoft.com/office/officeart/2005/8/layout/venn1"/>
    <dgm:cxn modelId="{BE376473-5147-48E1-B306-74BDDC3AC33A}" type="presParOf" srcId="{42645026-8172-47D1-A82B-1BF0E79882AF}" destId="{B319ED5B-5C1D-4E22-A2D0-93B049779E71}" srcOrd="3" destOrd="0" presId="urn:microsoft.com/office/officeart/2005/8/layout/venn1"/>
    <dgm:cxn modelId="{025003A2-112D-48B3-8B27-35B4A8E4A3FC}" type="presParOf" srcId="{42645026-8172-47D1-A82B-1BF0E79882AF}" destId="{9FFB710C-0ED4-40C2-8035-F2A736F42A8C}" srcOrd="4" destOrd="0" presId="urn:microsoft.com/office/officeart/2005/8/layout/venn1"/>
    <dgm:cxn modelId="{22075842-DAE9-464A-B684-85DD15138CFC}" type="presParOf" srcId="{42645026-8172-47D1-A82B-1BF0E79882AF}" destId="{DDE8B644-7E3F-4E0C-9768-A16EAB4A3A60}" srcOrd="5" destOrd="0" presId="urn:microsoft.com/office/officeart/2005/8/layout/venn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983168B-6929-44ED-823B-6534327F3673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570FB13F-9787-4DFD-BC93-07D76421B6E2}">
      <dgm:prSet phldrT="[Tekst]" custT="1"/>
      <dgm:spPr>
        <a:solidFill>
          <a:srgbClr val="FF0000">
            <a:alpha val="50000"/>
          </a:srgbClr>
        </a:solidFill>
      </dgm:spPr>
      <dgm:t>
        <a:bodyPr anchor="t" anchorCtr="0"/>
        <a:lstStyle/>
        <a:p>
          <a:r>
            <a:rPr lang="da-DK" sz="1600" dirty="0" err="1" smtClean="0"/>
            <a:t>People</a:t>
          </a:r>
          <a:r>
            <a:rPr lang="da-DK" sz="1600" dirty="0" smtClean="0"/>
            <a:t/>
          </a:r>
          <a:br>
            <a:rPr lang="da-DK" sz="1600" dirty="0" smtClean="0"/>
          </a:br>
          <a:r>
            <a:rPr lang="da-DK" sz="1100" dirty="0" smtClean="0"/>
            <a:t>Social Performance</a:t>
          </a:r>
          <a:endParaRPr lang="da-DK" sz="1600" dirty="0"/>
        </a:p>
      </dgm:t>
    </dgm:pt>
    <dgm:pt modelId="{6EF98410-92E8-48E5-A2A4-2FA981DCB984}" type="parTrans" cxnId="{54AEDCDC-2347-425C-A1A9-7BE5248B4F59}">
      <dgm:prSet/>
      <dgm:spPr/>
      <dgm:t>
        <a:bodyPr/>
        <a:lstStyle/>
        <a:p>
          <a:endParaRPr lang="da-DK"/>
        </a:p>
      </dgm:t>
    </dgm:pt>
    <dgm:pt modelId="{7214B5F5-FA9C-4791-85F9-B029F28EA023}" type="sibTrans" cxnId="{54AEDCDC-2347-425C-A1A9-7BE5248B4F59}">
      <dgm:prSet/>
      <dgm:spPr/>
      <dgm:t>
        <a:bodyPr/>
        <a:lstStyle/>
        <a:p>
          <a:endParaRPr lang="da-DK"/>
        </a:p>
      </dgm:t>
    </dgm:pt>
    <dgm:pt modelId="{65A4A53F-6E40-4CA7-82EF-C04E352580D0}">
      <dgm:prSet phldrT="[Tekst]" custT="1"/>
      <dgm:spPr>
        <a:solidFill>
          <a:srgbClr val="0070C0">
            <a:alpha val="50000"/>
          </a:srgbClr>
        </a:solidFill>
      </dgm:spPr>
      <dgm:t>
        <a:bodyPr/>
        <a:lstStyle/>
        <a:p>
          <a:pPr algn="r"/>
          <a:r>
            <a:rPr lang="da-DK" sz="1600" dirty="0" smtClean="0"/>
            <a:t>Profit</a:t>
          </a:r>
          <a:br>
            <a:rPr lang="da-DK" sz="1600" dirty="0" smtClean="0"/>
          </a:br>
          <a:r>
            <a:rPr lang="da-DK" sz="1100" dirty="0" err="1" smtClean="0"/>
            <a:t>Economic</a:t>
          </a:r>
          <a:r>
            <a:rPr lang="da-DK" sz="1100" dirty="0" smtClean="0"/>
            <a:t> Performance</a:t>
          </a:r>
          <a:endParaRPr lang="da-DK" sz="1600" dirty="0"/>
        </a:p>
      </dgm:t>
    </dgm:pt>
    <dgm:pt modelId="{FD56675B-8F2B-412F-AC6A-47BD0874CC7E}" type="parTrans" cxnId="{E33B7512-D5E2-4B39-8C72-4DB3D363A5C0}">
      <dgm:prSet/>
      <dgm:spPr/>
      <dgm:t>
        <a:bodyPr/>
        <a:lstStyle/>
        <a:p>
          <a:endParaRPr lang="da-DK"/>
        </a:p>
      </dgm:t>
    </dgm:pt>
    <dgm:pt modelId="{FB7A5456-01D9-4AA2-8F94-8666A271050A}" type="sibTrans" cxnId="{E33B7512-D5E2-4B39-8C72-4DB3D363A5C0}">
      <dgm:prSet/>
      <dgm:spPr/>
      <dgm:t>
        <a:bodyPr/>
        <a:lstStyle/>
        <a:p>
          <a:endParaRPr lang="da-DK"/>
        </a:p>
      </dgm:t>
    </dgm:pt>
    <dgm:pt modelId="{40234F1E-412D-4B20-B5A2-A287B8A93A78}">
      <dgm:prSet phldrT="[Tekst]" custT="1"/>
      <dgm:spPr>
        <a:solidFill>
          <a:srgbClr val="00B050">
            <a:alpha val="50000"/>
          </a:srgbClr>
        </a:solidFill>
      </dgm:spPr>
      <dgm:t>
        <a:bodyPr/>
        <a:lstStyle/>
        <a:p>
          <a:pPr algn="l"/>
          <a:r>
            <a:rPr lang="da-DK" sz="1600" dirty="0" smtClean="0"/>
            <a:t>Planet</a:t>
          </a:r>
          <a:br>
            <a:rPr lang="da-DK" sz="1600" dirty="0" smtClean="0"/>
          </a:br>
          <a:r>
            <a:rPr lang="da-DK" sz="1100" dirty="0" err="1" smtClean="0"/>
            <a:t>Environmental</a:t>
          </a:r>
          <a:r>
            <a:rPr lang="da-DK" sz="1100" dirty="0" smtClean="0"/>
            <a:t> Performance</a:t>
          </a:r>
          <a:endParaRPr lang="da-DK" sz="1600" dirty="0"/>
        </a:p>
      </dgm:t>
    </dgm:pt>
    <dgm:pt modelId="{C20ABB41-9395-4B22-B7E5-C4D49E4E0686}" type="parTrans" cxnId="{F84D3C88-71EC-4D22-909C-050DB3E07E6B}">
      <dgm:prSet/>
      <dgm:spPr/>
      <dgm:t>
        <a:bodyPr/>
        <a:lstStyle/>
        <a:p>
          <a:endParaRPr lang="da-DK"/>
        </a:p>
      </dgm:t>
    </dgm:pt>
    <dgm:pt modelId="{44872462-C5F0-4EE8-B2B9-4F4D86BA501C}" type="sibTrans" cxnId="{F84D3C88-71EC-4D22-909C-050DB3E07E6B}">
      <dgm:prSet/>
      <dgm:spPr/>
      <dgm:t>
        <a:bodyPr/>
        <a:lstStyle/>
        <a:p>
          <a:endParaRPr lang="da-DK"/>
        </a:p>
      </dgm:t>
    </dgm:pt>
    <dgm:pt modelId="{42645026-8172-47D1-A82B-1BF0E79882AF}" type="pres">
      <dgm:prSet presAssocID="{A983168B-6929-44ED-823B-6534327F3673}" presName="compositeShape" presStyleCnt="0">
        <dgm:presLayoutVars>
          <dgm:chMax val="7"/>
          <dgm:dir/>
          <dgm:resizeHandles val="exact"/>
        </dgm:presLayoutVars>
      </dgm:prSet>
      <dgm:spPr/>
    </dgm:pt>
    <dgm:pt modelId="{A48BABC0-E07A-4432-89C9-614A6B90ED77}" type="pres">
      <dgm:prSet presAssocID="{570FB13F-9787-4DFD-BC93-07D76421B6E2}" presName="circ1" presStyleLbl="vennNode1" presStyleIdx="0" presStyleCnt="3" custLinFactNeighborX="-866" custLinFactNeighborY="15457"/>
      <dgm:spPr/>
      <dgm:t>
        <a:bodyPr/>
        <a:lstStyle/>
        <a:p>
          <a:endParaRPr lang="da-DK"/>
        </a:p>
      </dgm:t>
    </dgm:pt>
    <dgm:pt modelId="{171A613A-3A4C-401D-9A0C-05866BD1C976}" type="pres">
      <dgm:prSet presAssocID="{570FB13F-9787-4DFD-BC93-07D76421B6E2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F603E4F0-EA42-40EF-BF57-9EC50648BDBA}" type="pres">
      <dgm:prSet presAssocID="{65A4A53F-6E40-4CA7-82EF-C04E352580D0}" presName="circ2" presStyleLbl="vennNode1" presStyleIdx="1" presStyleCnt="3" custLinFactNeighborX="-7154" custLinFactNeighborY="2068"/>
      <dgm:spPr/>
      <dgm:t>
        <a:bodyPr/>
        <a:lstStyle/>
        <a:p>
          <a:endParaRPr lang="da-DK"/>
        </a:p>
      </dgm:t>
    </dgm:pt>
    <dgm:pt modelId="{B319ED5B-5C1D-4E22-A2D0-93B049779E71}" type="pres">
      <dgm:prSet presAssocID="{65A4A53F-6E40-4CA7-82EF-C04E352580D0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9FFB710C-0ED4-40C2-8035-F2A736F42A8C}" type="pres">
      <dgm:prSet presAssocID="{40234F1E-412D-4B20-B5A2-A287B8A93A78}" presName="circ3" presStyleLbl="vennNode1" presStyleIdx="2" presStyleCnt="3" custLinFactNeighborX="10662" custLinFactNeighborY="2068"/>
      <dgm:spPr/>
      <dgm:t>
        <a:bodyPr/>
        <a:lstStyle/>
        <a:p>
          <a:endParaRPr lang="da-DK"/>
        </a:p>
      </dgm:t>
    </dgm:pt>
    <dgm:pt modelId="{DDE8B644-7E3F-4E0C-9768-A16EAB4A3A60}" type="pres">
      <dgm:prSet presAssocID="{40234F1E-412D-4B20-B5A2-A287B8A93A78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a-DK"/>
        </a:p>
      </dgm:t>
    </dgm:pt>
  </dgm:ptLst>
  <dgm:cxnLst>
    <dgm:cxn modelId="{F84D3C88-71EC-4D22-909C-050DB3E07E6B}" srcId="{A983168B-6929-44ED-823B-6534327F3673}" destId="{40234F1E-412D-4B20-B5A2-A287B8A93A78}" srcOrd="2" destOrd="0" parTransId="{C20ABB41-9395-4B22-B7E5-C4D49E4E0686}" sibTransId="{44872462-C5F0-4EE8-B2B9-4F4D86BA501C}"/>
    <dgm:cxn modelId="{417B7605-2FF0-48FB-8809-A3B66CF4ED37}" type="presOf" srcId="{40234F1E-412D-4B20-B5A2-A287B8A93A78}" destId="{DDE8B644-7E3F-4E0C-9768-A16EAB4A3A60}" srcOrd="1" destOrd="0" presId="urn:microsoft.com/office/officeart/2005/8/layout/venn1"/>
    <dgm:cxn modelId="{AFEA75CB-6A0E-44EE-822C-E785BAF4FCC2}" type="presOf" srcId="{A983168B-6929-44ED-823B-6534327F3673}" destId="{42645026-8172-47D1-A82B-1BF0E79882AF}" srcOrd="0" destOrd="0" presId="urn:microsoft.com/office/officeart/2005/8/layout/venn1"/>
    <dgm:cxn modelId="{6F15A3C1-D2EF-460E-9E72-87723F11C007}" type="presOf" srcId="{570FB13F-9787-4DFD-BC93-07D76421B6E2}" destId="{171A613A-3A4C-401D-9A0C-05866BD1C976}" srcOrd="1" destOrd="0" presId="urn:microsoft.com/office/officeart/2005/8/layout/venn1"/>
    <dgm:cxn modelId="{1C06BF49-4631-4078-BF87-09604D1AD533}" type="presOf" srcId="{65A4A53F-6E40-4CA7-82EF-C04E352580D0}" destId="{F603E4F0-EA42-40EF-BF57-9EC50648BDBA}" srcOrd="0" destOrd="0" presId="urn:microsoft.com/office/officeart/2005/8/layout/venn1"/>
    <dgm:cxn modelId="{7BEE43FF-B361-4595-AD15-AFCE72B9D97E}" type="presOf" srcId="{570FB13F-9787-4DFD-BC93-07D76421B6E2}" destId="{A48BABC0-E07A-4432-89C9-614A6B90ED77}" srcOrd="0" destOrd="0" presId="urn:microsoft.com/office/officeart/2005/8/layout/venn1"/>
    <dgm:cxn modelId="{7BFB7174-02BF-447E-8DAA-CE9FAC671248}" type="presOf" srcId="{40234F1E-412D-4B20-B5A2-A287B8A93A78}" destId="{9FFB710C-0ED4-40C2-8035-F2A736F42A8C}" srcOrd="0" destOrd="0" presId="urn:microsoft.com/office/officeart/2005/8/layout/venn1"/>
    <dgm:cxn modelId="{E33B7512-D5E2-4B39-8C72-4DB3D363A5C0}" srcId="{A983168B-6929-44ED-823B-6534327F3673}" destId="{65A4A53F-6E40-4CA7-82EF-C04E352580D0}" srcOrd="1" destOrd="0" parTransId="{FD56675B-8F2B-412F-AC6A-47BD0874CC7E}" sibTransId="{FB7A5456-01D9-4AA2-8F94-8666A271050A}"/>
    <dgm:cxn modelId="{C066AAA7-6E6F-40BD-B695-9E2479604481}" type="presOf" srcId="{65A4A53F-6E40-4CA7-82EF-C04E352580D0}" destId="{B319ED5B-5C1D-4E22-A2D0-93B049779E71}" srcOrd="1" destOrd="0" presId="urn:microsoft.com/office/officeart/2005/8/layout/venn1"/>
    <dgm:cxn modelId="{54AEDCDC-2347-425C-A1A9-7BE5248B4F59}" srcId="{A983168B-6929-44ED-823B-6534327F3673}" destId="{570FB13F-9787-4DFD-BC93-07D76421B6E2}" srcOrd="0" destOrd="0" parTransId="{6EF98410-92E8-48E5-A2A4-2FA981DCB984}" sibTransId="{7214B5F5-FA9C-4791-85F9-B029F28EA023}"/>
    <dgm:cxn modelId="{90E836E9-F7C9-44DD-9C28-A91F8AA8603D}" type="presParOf" srcId="{42645026-8172-47D1-A82B-1BF0E79882AF}" destId="{A48BABC0-E07A-4432-89C9-614A6B90ED77}" srcOrd="0" destOrd="0" presId="urn:microsoft.com/office/officeart/2005/8/layout/venn1"/>
    <dgm:cxn modelId="{7F5AC3DE-27BA-4D97-B88D-32BFC1A9690B}" type="presParOf" srcId="{42645026-8172-47D1-A82B-1BF0E79882AF}" destId="{171A613A-3A4C-401D-9A0C-05866BD1C976}" srcOrd="1" destOrd="0" presId="urn:microsoft.com/office/officeart/2005/8/layout/venn1"/>
    <dgm:cxn modelId="{A82C12EA-A995-4F08-82C0-1C0CD0DB70A1}" type="presParOf" srcId="{42645026-8172-47D1-A82B-1BF0E79882AF}" destId="{F603E4F0-EA42-40EF-BF57-9EC50648BDBA}" srcOrd="2" destOrd="0" presId="urn:microsoft.com/office/officeart/2005/8/layout/venn1"/>
    <dgm:cxn modelId="{BD610ACD-81DA-4750-A5F6-7447EBE3039E}" type="presParOf" srcId="{42645026-8172-47D1-A82B-1BF0E79882AF}" destId="{B319ED5B-5C1D-4E22-A2D0-93B049779E71}" srcOrd="3" destOrd="0" presId="urn:microsoft.com/office/officeart/2005/8/layout/venn1"/>
    <dgm:cxn modelId="{9B53BDA1-D119-4E82-B958-05D4F564C711}" type="presParOf" srcId="{42645026-8172-47D1-A82B-1BF0E79882AF}" destId="{9FFB710C-0ED4-40C2-8035-F2A736F42A8C}" srcOrd="4" destOrd="0" presId="urn:microsoft.com/office/officeart/2005/8/layout/venn1"/>
    <dgm:cxn modelId="{6C6E8C68-425F-46C3-B9A1-0750A7B60952}" type="presParOf" srcId="{42645026-8172-47D1-A82B-1BF0E79882AF}" destId="{DDE8B644-7E3F-4E0C-9768-A16EAB4A3A60}" srcOrd="5" destOrd="0" presId="urn:microsoft.com/office/officeart/2005/8/layout/venn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A0C5A-46A0-4EBA-9D4A-8938E885BD85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C2D23-BE3E-478C-A7CC-748C1174470B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11" name="Rektangel 10"/>
          <p:cNvSpPr/>
          <p:nvPr/>
        </p:nvSpPr>
        <p:spPr>
          <a:xfrm>
            <a:off x="-71470" y="0"/>
            <a:ext cx="9286940" cy="5214956"/>
          </a:xfrm>
          <a:prstGeom prst="rect">
            <a:avLst/>
          </a:prstGeom>
          <a:solidFill>
            <a:srgbClr val="008C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grpSp>
        <p:nvGrpSpPr>
          <p:cNvPr id="7" name="Gruppe 14"/>
          <p:cNvGrpSpPr/>
          <p:nvPr/>
        </p:nvGrpSpPr>
        <p:grpSpPr>
          <a:xfrm>
            <a:off x="3643307" y="4214824"/>
            <a:ext cx="1857387" cy="428610"/>
            <a:chOff x="142845" y="1"/>
            <a:chExt cx="1857387" cy="428610"/>
          </a:xfrm>
        </p:grpSpPr>
        <p:pic>
          <p:nvPicPr>
            <p:cNvPr id="12" name="Picture 2" descr="F:\Dropbox\JB - LO-FTF\Activity Concept Catalogue\Design elements\#F-Cyan 2000x2000.png"/>
            <p:cNvPicPr>
              <a:picLocks noChangeAspect="1" noChangeArrowheads="1"/>
            </p:cNvPicPr>
            <p:nvPr userDrawn="1"/>
          </p:nvPicPr>
          <p:blipFill>
            <a:blip r:embed="rId2"/>
            <a:srcRect l="8534" t="17067" r="8976" b="18931"/>
            <a:stretch>
              <a:fillRect/>
            </a:stretch>
          </p:blipFill>
          <p:spPr bwMode="auto">
            <a:xfrm>
              <a:off x="1571604" y="71420"/>
              <a:ext cx="428628" cy="332556"/>
            </a:xfrm>
            <a:prstGeom prst="rect">
              <a:avLst/>
            </a:prstGeom>
            <a:noFill/>
          </p:spPr>
        </p:pic>
        <p:pic>
          <p:nvPicPr>
            <p:cNvPr id="13" name="Picture 3" descr="F:\Dropbox\JB - LO-FTF\Activity Concept Catalogue\Design elements\DI-Cyan 2000x2000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 l="7018" t="26669" r="7360" b="27011"/>
            <a:stretch>
              <a:fillRect/>
            </a:stretch>
          </p:blipFill>
          <p:spPr bwMode="auto">
            <a:xfrm>
              <a:off x="785786" y="71420"/>
              <a:ext cx="571504" cy="309174"/>
            </a:xfrm>
            <a:prstGeom prst="rect">
              <a:avLst/>
            </a:prstGeom>
            <a:noFill/>
          </p:spPr>
        </p:pic>
        <p:pic>
          <p:nvPicPr>
            <p:cNvPr id="14" name="Picture 4" descr="F:\Dropbox\JB - LO-FTF\Activity Concept Catalogue\Design elements\DTDF Cyan.png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2845" y="1"/>
              <a:ext cx="428610" cy="42861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8D7CD-0ECA-49C4-AC59-AFC112365F21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C2D23-BE3E-478C-A7CC-748C1174470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611998"/>
            <a:ext cx="2057400" cy="4388644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611998"/>
            <a:ext cx="6019800" cy="4388644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8D7CD-0ECA-49C4-AC59-AFC112365F21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C2D23-BE3E-478C-A7CC-748C1174470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8D7CD-0ECA-49C4-AC59-AFC112365F21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C2D23-BE3E-478C-A7CC-748C1174470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8D7CD-0ECA-49C4-AC59-AFC112365F21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C2D23-BE3E-478C-A7CC-748C1174470B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7" name="Rektangel 6"/>
          <p:cNvSpPr/>
          <p:nvPr/>
        </p:nvSpPr>
        <p:spPr>
          <a:xfrm>
            <a:off x="-71470" y="0"/>
            <a:ext cx="9358378" cy="52149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>
              <a:solidFill>
                <a:srgbClr val="008CD7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>
                <a:solidFill>
                  <a:srgbClr val="00598A"/>
                </a:solidFill>
              </a:defRPr>
            </a:lvl1pPr>
          </a:lstStyle>
          <a:p>
            <a:r>
              <a:rPr lang="da-DK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8CD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534732"/>
            <a:ext cx="4038600" cy="33944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534732"/>
            <a:ext cx="4038600" cy="33944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8D7CD-0ECA-49C4-AC59-AFC112365F21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C2D23-BE3E-478C-A7CC-748C1174470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485917"/>
            <a:ext cx="4040188" cy="47982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1965738"/>
            <a:ext cx="4040188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6" y="1485917"/>
            <a:ext cx="4041775" cy="47982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6" y="1965738"/>
            <a:ext cx="4041775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8D7CD-0ECA-49C4-AC59-AFC112365F21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C2D23-BE3E-478C-A7CC-748C1174470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8D7CD-0ECA-49C4-AC59-AFC112365F21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C2D23-BE3E-478C-A7CC-748C1174470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8D7CD-0ECA-49C4-AC59-AFC112365F21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C2D23-BE3E-478C-A7CC-748C1174470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610806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610807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1" y="1482345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8D7CD-0ECA-49C4-AC59-AFC112365F21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C2D23-BE3E-478C-A7CC-748C1174470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900504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75963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a-DK" smtClean="0"/>
              <a:t>Klik på ikonet for at tilføje et billede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4325557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8D7CD-0ECA-49C4-AC59-AFC112365F21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C2D23-BE3E-478C-A7CC-748C1174470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28596" y="57148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a-DK" dirty="0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28596" y="1534732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dirty="0" smtClean="0"/>
              <a:t>Klik for at redigere typografi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7" name="Rektangel 6"/>
          <p:cNvSpPr/>
          <p:nvPr/>
        </p:nvSpPr>
        <p:spPr>
          <a:xfrm>
            <a:off x="0" y="0"/>
            <a:ext cx="9144000" cy="571486"/>
          </a:xfrm>
          <a:prstGeom prst="rect">
            <a:avLst/>
          </a:prstGeom>
          <a:gradFill>
            <a:gsLst>
              <a:gs pos="0">
                <a:srgbClr val="008CD7"/>
              </a:gs>
              <a:gs pos="39999">
                <a:srgbClr val="008CD7"/>
              </a:gs>
              <a:gs pos="70000">
                <a:srgbClr val="008CD7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pic>
        <p:nvPicPr>
          <p:cNvPr id="8" name="Picture 2" descr="F:\Dropbox\JB - LO-FTF\Activity Concept Catalogue\Design elements\#F-Cyan 2000x2000.png"/>
          <p:cNvPicPr>
            <a:picLocks noChangeAspect="1" noChangeArrowheads="1"/>
          </p:cNvPicPr>
          <p:nvPr/>
        </p:nvPicPr>
        <p:blipFill>
          <a:blip r:embed="rId13"/>
          <a:srcRect l="8534" t="17067" r="8976" b="18931"/>
          <a:stretch>
            <a:fillRect/>
          </a:stretch>
        </p:blipFill>
        <p:spPr bwMode="auto">
          <a:xfrm>
            <a:off x="1571604" y="71420"/>
            <a:ext cx="428628" cy="332556"/>
          </a:xfrm>
          <a:prstGeom prst="rect">
            <a:avLst/>
          </a:prstGeom>
          <a:noFill/>
        </p:spPr>
      </p:pic>
      <p:pic>
        <p:nvPicPr>
          <p:cNvPr id="9" name="Picture 3" descr="F:\Dropbox\JB - LO-FTF\Activity Concept Catalogue\Design elements\DI-Cyan 2000x2000.png"/>
          <p:cNvPicPr>
            <a:picLocks noChangeAspect="1" noChangeArrowheads="1"/>
          </p:cNvPicPr>
          <p:nvPr/>
        </p:nvPicPr>
        <p:blipFill>
          <a:blip r:embed="rId14" cstate="print"/>
          <a:srcRect l="7018" t="26669" r="7360" b="27011"/>
          <a:stretch>
            <a:fillRect/>
          </a:stretch>
        </p:blipFill>
        <p:spPr bwMode="auto">
          <a:xfrm>
            <a:off x="785786" y="71420"/>
            <a:ext cx="571504" cy="309174"/>
          </a:xfrm>
          <a:prstGeom prst="rect">
            <a:avLst/>
          </a:prstGeom>
          <a:noFill/>
        </p:spPr>
      </p:pic>
      <p:pic>
        <p:nvPicPr>
          <p:cNvPr id="10" name="Picture 4" descr="F:\Dropbox\JB - LO-FTF\Activity Concept Catalogue\Design elements\DTDF Cyan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42845" y="1"/>
            <a:ext cx="428610" cy="428610"/>
          </a:xfrm>
          <a:prstGeom prst="rect">
            <a:avLst/>
          </a:prstGeom>
          <a:noFill/>
        </p:spPr>
      </p:pic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8358214" y="142858"/>
            <a:ext cx="704840" cy="214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E9AC2D23-BE3E-478C-A7CC-748C1174470B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2357422" y="142858"/>
            <a:ext cx="4214842" cy="214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6643702" y="154748"/>
            <a:ext cx="1643074" cy="202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9028D7CD-0ECA-49C4-AC59-AFC112365F21}" type="datetimeFigureOut">
              <a:rPr lang="da-DK" smtClean="0"/>
              <a:pPr/>
              <a:t>31-08-2019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smtClean="0"/>
              <a:t>CSR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smtClean="0"/>
              <a:t>introduction</a:t>
            </a:r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Three</a:t>
            </a:r>
            <a:r>
              <a:rPr lang="da-DK" dirty="0" smtClean="0"/>
              <a:t> </a:t>
            </a:r>
            <a:r>
              <a:rPr lang="da-DK" dirty="0" err="1" smtClean="0"/>
              <a:t>foundations</a:t>
            </a:r>
            <a:r>
              <a:rPr lang="da-DK" dirty="0" smtClean="0"/>
              <a:t> for </a:t>
            </a:r>
            <a:r>
              <a:rPr lang="da-DK" dirty="0" err="1" smtClean="0"/>
              <a:t>Triple</a:t>
            </a:r>
            <a:r>
              <a:rPr lang="da-DK" dirty="0" smtClean="0"/>
              <a:t> </a:t>
            </a:r>
            <a:r>
              <a:rPr lang="da-DK" dirty="0" err="1" smtClean="0"/>
              <a:t>Bottom</a:t>
            </a:r>
            <a:r>
              <a:rPr lang="da-DK" dirty="0" smtClean="0"/>
              <a:t> Line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a-DK" dirty="0" err="1" smtClean="0"/>
              <a:t>Environmental</a:t>
            </a:r>
            <a:r>
              <a:rPr lang="da-DK" dirty="0" smtClean="0"/>
              <a:t> standards</a:t>
            </a:r>
          </a:p>
          <a:p>
            <a:pPr lvl="1"/>
            <a:r>
              <a:rPr lang="da-DK" dirty="0" smtClean="0"/>
              <a:t>Rio </a:t>
            </a:r>
            <a:r>
              <a:rPr lang="da-DK" dirty="0" err="1" smtClean="0"/>
              <a:t>declaration</a:t>
            </a:r>
            <a:r>
              <a:rPr lang="da-DK" dirty="0" smtClean="0"/>
              <a:t> (1992)</a:t>
            </a:r>
          </a:p>
          <a:p>
            <a:pPr lvl="1"/>
            <a:r>
              <a:rPr lang="da-DK" dirty="0" smtClean="0"/>
              <a:t>Kyoto </a:t>
            </a:r>
            <a:r>
              <a:rPr lang="da-DK" dirty="0" err="1" smtClean="0"/>
              <a:t>Protocol</a:t>
            </a:r>
            <a:r>
              <a:rPr lang="da-DK" dirty="0" smtClean="0"/>
              <a:t> (1997)</a:t>
            </a:r>
          </a:p>
          <a:p>
            <a:pPr lvl="1"/>
            <a:r>
              <a:rPr lang="da-DK" dirty="0" smtClean="0"/>
              <a:t>Johannesburg </a:t>
            </a:r>
            <a:r>
              <a:rPr lang="en-US" dirty="0" smtClean="0"/>
              <a:t>Declaration on Sustainable Development (2002)</a:t>
            </a:r>
            <a:endParaRPr lang="da-DK" dirty="0" smtClean="0"/>
          </a:p>
          <a:p>
            <a:pPr lvl="1"/>
            <a:r>
              <a:rPr lang="da-DK" dirty="0" smtClean="0"/>
              <a:t>Paris Agreement (2015)</a:t>
            </a:r>
          </a:p>
          <a:p>
            <a:r>
              <a:rPr lang="da-DK" dirty="0" err="1" smtClean="0"/>
              <a:t>Economic</a:t>
            </a:r>
            <a:r>
              <a:rPr lang="da-DK" dirty="0" smtClean="0"/>
              <a:t> Standards</a:t>
            </a:r>
          </a:p>
          <a:p>
            <a:pPr lvl="1"/>
            <a:r>
              <a:rPr lang="da-DK" dirty="0" smtClean="0"/>
              <a:t>UN </a:t>
            </a:r>
            <a:r>
              <a:rPr lang="da-DK" dirty="0" err="1" smtClean="0"/>
              <a:t>convention</a:t>
            </a:r>
            <a:r>
              <a:rPr lang="da-DK" dirty="0" smtClean="0"/>
              <a:t> </a:t>
            </a:r>
            <a:r>
              <a:rPr lang="da-DK" dirty="0" err="1" smtClean="0"/>
              <a:t>on</a:t>
            </a:r>
            <a:r>
              <a:rPr lang="da-DK" dirty="0" smtClean="0"/>
              <a:t> </a:t>
            </a:r>
            <a:r>
              <a:rPr lang="da-DK" dirty="0" err="1" smtClean="0"/>
              <a:t>Anti-Corruption</a:t>
            </a:r>
            <a:r>
              <a:rPr lang="da-DK" dirty="0" smtClean="0"/>
              <a:t> (1996)</a:t>
            </a:r>
          </a:p>
          <a:p>
            <a:r>
              <a:rPr lang="da-DK" dirty="0" smtClean="0"/>
              <a:t>Social Standards</a:t>
            </a:r>
          </a:p>
          <a:p>
            <a:pPr lvl="1"/>
            <a:r>
              <a:rPr lang="da-DK" dirty="0" smtClean="0"/>
              <a:t>Universal </a:t>
            </a:r>
            <a:r>
              <a:rPr lang="da-DK" dirty="0" err="1" smtClean="0"/>
              <a:t>Declaration</a:t>
            </a:r>
            <a:r>
              <a:rPr lang="da-DK" dirty="0" smtClean="0"/>
              <a:t> of Human Rights (1948)</a:t>
            </a:r>
          </a:p>
          <a:p>
            <a:pPr lvl="1"/>
            <a:r>
              <a:rPr lang="da-DK" dirty="0" smtClean="0"/>
              <a:t>ILO </a:t>
            </a:r>
            <a:r>
              <a:rPr lang="da-DK" dirty="0" err="1" smtClean="0"/>
              <a:t>Core</a:t>
            </a:r>
            <a:r>
              <a:rPr lang="da-DK" dirty="0" smtClean="0"/>
              <a:t> </a:t>
            </a:r>
            <a:r>
              <a:rPr lang="da-DK" dirty="0" err="1" smtClean="0"/>
              <a:t>Conventions</a:t>
            </a:r>
            <a:r>
              <a:rPr lang="da-DK" dirty="0" smtClean="0"/>
              <a:t> (1953-2005)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ILO </a:t>
            </a:r>
            <a:r>
              <a:rPr lang="da-DK" dirty="0" err="1" smtClean="0"/>
              <a:t>Core</a:t>
            </a:r>
            <a:r>
              <a:rPr lang="da-DK" dirty="0" smtClean="0"/>
              <a:t> </a:t>
            </a:r>
            <a:r>
              <a:rPr lang="da-DK" dirty="0" err="1" smtClean="0"/>
              <a:t>conventions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Freedom to join a union, bargain collectively and take action </a:t>
            </a:r>
          </a:p>
          <a:p>
            <a:pPr lvl="1"/>
            <a:r>
              <a:rPr lang="en-US" dirty="0" smtClean="0"/>
              <a:t>Freedom of Association and Protection of the Right to </a:t>
            </a:r>
            <a:r>
              <a:rPr lang="en-US" dirty="0" err="1" smtClean="0"/>
              <a:t>Organise</a:t>
            </a:r>
            <a:r>
              <a:rPr lang="en-US" dirty="0" smtClean="0"/>
              <a:t> (Convention 87, 1948)</a:t>
            </a:r>
          </a:p>
          <a:p>
            <a:pPr lvl="1"/>
            <a:r>
              <a:rPr lang="en-US" dirty="0" smtClean="0"/>
              <a:t>Right to </a:t>
            </a:r>
            <a:r>
              <a:rPr lang="en-US" dirty="0" err="1" smtClean="0"/>
              <a:t>Organise</a:t>
            </a:r>
            <a:r>
              <a:rPr lang="en-US" dirty="0" smtClean="0"/>
              <a:t> and Collective Bargaining (Convention 98, 1951)</a:t>
            </a:r>
          </a:p>
          <a:p>
            <a:r>
              <a:rPr lang="en-US" dirty="0" smtClean="0"/>
              <a:t>Abolition of forced </a:t>
            </a:r>
            <a:r>
              <a:rPr lang="en-US" dirty="0" err="1" smtClean="0"/>
              <a:t>labour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Forced </a:t>
            </a:r>
            <a:r>
              <a:rPr lang="en-US" dirty="0" err="1" smtClean="0"/>
              <a:t>Labour</a:t>
            </a:r>
            <a:r>
              <a:rPr lang="en-US" dirty="0" smtClean="0"/>
              <a:t> (Convention 29, 1930)</a:t>
            </a:r>
          </a:p>
          <a:p>
            <a:pPr lvl="1"/>
            <a:r>
              <a:rPr lang="en-US" dirty="0" smtClean="0"/>
              <a:t>Abolition of Forced </a:t>
            </a:r>
            <a:r>
              <a:rPr lang="en-US" dirty="0" err="1" smtClean="0"/>
              <a:t>Labour</a:t>
            </a:r>
            <a:r>
              <a:rPr lang="en-US" dirty="0" smtClean="0"/>
              <a:t> (Convention 105, 1957)</a:t>
            </a:r>
          </a:p>
          <a:p>
            <a:r>
              <a:rPr lang="en-US" dirty="0" smtClean="0"/>
              <a:t>Abolition of </a:t>
            </a:r>
            <a:r>
              <a:rPr lang="en-US" dirty="0" err="1" smtClean="0"/>
              <a:t>labour</a:t>
            </a:r>
            <a:r>
              <a:rPr lang="en-US" dirty="0" smtClean="0"/>
              <a:t> by children before the end of compulsory school </a:t>
            </a:r>
          </a:p>
          <a:p>
            <a:pPr lvl="1"/>
            <a:r>
              <a:rPr lang="en-US" dirty="0" smtClean="0"/>
              <a:t>Minimum Age (Convention 138, 1973)</a:t>
            </a:r>
          </a:p>
          <a:p>
            <a:pPr lvl="1"/>
            <a:r>
              <a:rPr lang="en-US" dirty="0" smtClean="0"/>
              <a:t>Worst Forms of Child </a:t>
            </a:r>
            <a:r>
              <a:rPr lang="en-US" dirty="0" err="1" smtClean="0"/>
              <a:t>Labour</a:t>
            </a:r>
            <a:r>
              <a:rPr lang="en-US" dirty="0" smtClean="0"/>
              <a:t> (Convention 182, 1999)</a:t>
            </a:r>
          </a:p>
          <a:p>
            <a:r>
              <a:rPr lang="en-US" dirty="0" smtClean="0"/>
              <a:t>No discrimination at work </a:t>
            </a:r>
          </a:p>
          <a:p>
            <a:pPr lvl="1"/>
            <a:r>
              <a:rPr lang="en-US" dirty="0" smtClean="0"/>
              <a:t>Equal Remuneration (Convention 100, 1951)</a:t>
            </a:r>
          </a:p>
          <a:p>
            <a:pPr lvl="1"/>
            <a:r>
              <a:rPr lang="en-US" dirty="0" smtClean="0"/>
              <a:t>Discrimination (Employment and Occupation) (Convention 111, 1958)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CSR is not </a:t>
            </a:r>
            <a:r>
              <a:rPr lang="da-DK" dirty="0" err="1" smtClean="0"/>
              <a:t>charity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 act of kindness, or a </a:t>
            </a:r>
            <a:r>
              <a:rPr lang="da-DK" dirty="0" err="1" smtClean="0"/>
              <a:t>philanthropic</a:t>
            </a:r>
            <a:r>
              <a:rPr lang="da-DK" dirty="0" smtClean="0"/>
              <a:t> </a:t>
            </a:r>
            <a:r>
              <a:rPr lang="da-DK" dirty="0" err="1" smtClean="0"/>
              <a:t>act</a:t>
            </a:r>
            <a:r>
              <a:rPr lang="da-DK" dirty="0" smtClean="0"/>
              <a:t> of a </a:t>
            </a:r>
            <a:r>
              <a:rPr lang="da-DK" dirty="0" err="1" smtClean="0"/>
              <a:t>corporation</a:t>
            </a:r>
            <a:endParaRPr lang="da-DK" dirty="0" smtClean="0"/>
          </a:p>
          <a:p>
            <a:r>
              <a:rPr lang="da-DK" dirty="0" smtClean="0"/>
              <a:t>Donations given to </a:t>
            </a:r>
            <a:r>
              <a:rPr lang="da-DK" dirty="0" err="1" smtClean="0"/>
              <a:t>poor</a:t>
            </a:r>
            <a:r>
              <a:rPr lang="da-DK" dirty="0" smtClean="0"/>
              <a:t> </a:t>
            </a:r>
            <a:r>
              <a:rPr lang="da-DK" dirty="0" err="1" smtClean="0"/>
              <a:t>communities</a:t>
            </a:r>
            <a:r>
              <a:rPr lang="da-DK" dirty="0" smtClean="0"/>
              <a:t>, </a:t>
            </a:r>
            <a:r>
              <a:rPr lang="da-DK" dirty="0" err="1" smtClean="0"/>
              <a:t>orphanages</a:t>
            </a:r>
            <a:r>
              <a:rPr lang="da-DK" dirty="0" smtClean="0"/>
              <a:t>, and </a:t>
            </a:r>
            <a:r>
              <a:rPr lang="en-US" dirty="0" smtClean="0"/>
              <a:t>to other vulnerable sectors of </a:t>
            </a:r>
            <a:r>
              <a:rPr lang="da-DK" dirty="0" smtClean="0"/>
              <a:t>society</a:t>
            </a:r>
          </a:p>
          <a:p>
            <a:r>
              <a:rPr lang="da-DK" dirty="0" err="1" smtClean="0"/>
              <a:t>Corporate</a:t>
            </a:r>
            <a:r>
              <a:rPr lang="da-DK" dirty="0" smtClean="0"/>
              <a:t> </a:t>
            </a:r>
            <a:r>
              <a:rPr lang="da-DK" dirty="0" err="1" smtClean="0"/>
              <a:t>and/or</a:t>
            </a:r>
            <a:r>
              <a:rPr lang="da-DK" dirty="0" smtClean="0"/>
              <a:t> </a:t>
            </a:r>
            <a:r>
              <a:rPr lang="da-DK" dirty="0" err="1" smtClean="0"/>
              <a:t>government</a:t>
            </a:r>
            <a:r>
              <a:rPr lang="da-DK" dirty="0" smtClean="0"/>
              <a:t> </a:t>
            </a:r>
            <a:r>
              <a:rPr lang="da-DK" dirty="0" err="1" smtClean="0"/>
              <a:t>pro-people</a:t>
            </a:r>
            <a:r>
              <a:rPr lang="da-DK" dirty="0" smtClean="0"/>
              <a:t> </a:t>
            </a:r>
            <a:r>
              <a:rPr lang="en-US" dirty="0" smtClean="0"/>
              <a:t>policies such as “</a:t>
            </a:r>
            <a:r>
              <a:rPr lang="en-US" i="1" dirty="0" smtClean="0"/>
              <a:t>the inclusion of people with disabilities in the </a:t>
            </a:r>
            <a:r>
              <a:rPr lang="en-US" i="1" dirty="0" err="1" smtClean="0"/>
              <a:t>labour</a:t>
            </a:r>
            <a:r>
              <a:rPr lang="en-US" i="1" dirty="0" smtClean="0"/>
              <a:t> </a:t>
            </a:r>
            <a:r>
              <a:rPr lang="da-DK" i="1" dirty="0" err="1" smtClean="0"/>
              <a:t>market</a:t>
            </a:r>
            <a:r>
              <a:rPr lang="da-DK" dirty="0" smtClean="0"/>
              <a:t>”</a:t>
            </a:r>
          </a:p>
          <a:p>
            <a:r>
              <a:rPr lang="da-DK" dirty="0" smtClean="0"/>
              <a:t>ALL NICE – BUT CSR IS MORE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Sustainable</a:t>
            </a:r>
            <a:r>
              <a:rPr lang="da-DK" dirty="0" smtClean="0"/>
              <a:t> </a:t>
            </a:r>
            <a:r>
              <a:rPr lang="da-DK" dirty="0" err="1" smtClean="0"/>
              <a:t>development</a:t>
            </a:r>
            <a:r>
              <a:rPr lang="da-DK" dirty="0" smtClean="0"/>
              <a:t> definition</a:t>
            </a:r>
            <a:endParaRPr lang="da-DK" dirty="0"/>
          </a:p>
        </p:txBody>
      </p:sp>
      <p:graphicFrame>
        <p:nvGraphicFramePr>
          <p:cNvPr id="6" name="Pladsholder til indhold 5"/>
          <p:cNvGraphicFramePr>
            <a:graphicFrameLocks noGrp="1"/>
          </p:cNvGraphicFramePr>
          <p:nvPr>
            <p:ph idx="1"/>
          </p:nvPr>
        </p:nvGraphicFramePr>
        <p:xfrm>
          <a:off x="857224" y="1714494"/>
          <a:ext cx="7286647" cy="27146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Sustainable</a:t>
            </a:r>
            <a:r>
              <a:rPr lang="da-DK" dirty="0" smtClean="0"/>
              <a:t> </a:t>
            </a:r>
            <a:r>
              <a:rPr lang="da-DK" dirty="0" err="1" smtClean="0"/>
              <a:t>development</a:t>
            </a:r>
            <a:endParaRPr lang="da-DK" dirty="0"/>
          </a:p>
        </p:txBody>
      </p:sp>
      <p:graphicFrame>
        <p:nvGraphicFramePr>
          <p:cNvPr id="4" name="Pladsholder til indhold 3"/>
          <p:cNvGraphicFramePr>
            <a:graphicFrameLocks noGrp="1"/>
          </p:cNvGraphicFramePr>
          <p:nvPr>
            <p:ph idx="1"/>
          </p:nvPr>
        </p:nvGraphicFramePr>
        <p:xfrm>
          <a:off x="2428860" y="1428742"/>
          <a:ext cx="3929090" cy="3394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kstboks 6"/>
          <p:cNvSpPr txBox="1"/>
          <p:nvPr/>
        </p:nvSpPr>
        <p:spPr>
          <a:xfrm>
            <a:off x="3929058" y="3357568"/>
            <a:ext cx="101662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a-DK" sz="1050" b="1" dirty="0" err="1" smtClean="0">
                <a:solidFill>
                  <a:schemeClr val="bg1"/>
                </a:solidFill>
              </a:rPr>
              <a:t>Sustainable</a:t>
            </a:r>
            <a:r>
              <a:rPr lang="da-DK" sz="1050" b="1" dirty="0" smtClean="0">
                <a:solidFill>
                  <a:schemeClr val="bg1"/>
                </a:solidFill>
              </a:rPr>
              <a:t/>
            </a:r>
            <a:br>
              <a:rPr lang="da-DK" sz="1050" b="1" dirty="0" smtClean="0">
                <a:solidFill>
                  <a:schemeClr val="bg1"/>
                </a:solidFill>
              </a:rPr>
            </a:br>
            <a:r>
              <a:rPr lang="da-DK" sz="1050" b="1" dirty="0" err="1" smtClean="0">
                <a:solidFill>
                  <a:schemeClr val="bg1"/>
                </a:solidFill>
              </a:rPr>
              <a:t>Development</a:t>
            </a:r>
            <a:endParaRPr lang="da-DK" sz="105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CSR is</a:t>
            </a:r>
            <a:endParaRPr lang="da-DK" dirty="0"/>
          </a:p>
        </p:txBody>
      </p:sp>
      <p:sp>
        <p:nvSpPr>
          <p:cNvPr id="15" name="Pladsholder til indhold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“. . . </a:t>
            </a:r>
            <a:r>
              <a:rPr lang="da-DK" dirty="0" err="1" smtClean="0"/>
              <a:t>How</a:t>
            </a:r>
            <a:r>
              <a:rPr lang="da-DK" dirty="0" smtClean="0"/>
              <a:t> </a:t>
            </a:r>
            <a:r>
              <a:rPr lang="da-DK" dirty="0" err="1" smtClean="0"/>
              <a:t>corporations</a:t>
            </a:r>
            <a:r>
              <a:rPr lang="da-DK" dirty="0" smtClean="0"/>
              <a:t> </a:t>
            </a:r>
            <a:r>
              <a:rPr lang="da-DK" dirty="0" err="1" smtClean="0"/>
              <a:t>take</a:t>
            </a:r>
            <a:r>
              <a:rPr lang="da-DK" dirty="0" smtClean="0"/>
              <a:t> </a:t>
            </a:r>
            <a:r>
              <a:rPr lang="da-DK" dirty="0" err="1" smtClean="0"/>
              <a:t>responsibility</a:t>
            </a:r>
            <a:r>
              <a:rPr lang="da-DK" dirty="0" smtClean="0"/>
              <a:t> for </a:t>
            </a:r>
            <a:r>
              <a:rPr lang="da-DK" dirty="0" err="1" smtClean="0"/>
              <a:t>contributing</a:t>
            </a:r>
            <a:r>
              <a:rPr lang="da-DK" dirty="0" smtClean="0"/>
              <a:t> </a:t>
            </a:r>
            <a:r>
              <a:rPr lang="da-DK" dirty="0" err="1" smtClean="0"/>
              <a:t>while</a:t>
            </a:r>
            <a:r>
              <a:rPr lang="da-DK" dirty="0" smtClean="0"/>
              <a:t> </a:t>
            </a:r>
            <a:r>
              <a:rPr lang="en-US" dirty="0" smtClean="0"/>
              <a:t>not becoming a barrier to </a:t>
            </a:r>
            <a:r>
              <a:rPr lang="da-DK" dirty="0" err="1" smtClean="0"/>
              <a:t>sustainable</a:t>
            </a:r>
            <a:r>
              <a:rPr lang="da-DK" dirty="0" smtClean="0"/>
              <a:t> social, </a:t>
            </a:r>
            <a:r>
              <a:rPr lang="da-DK" dirty="0" err="1" smtClean="0"/>
              <a:t>environmental</a:t>
            </a:r>
            <a:r>
              <a:rPr lang="da-DK" dirty="0" smtClean="0"/>
              <a:t> and </a:t>
            </a:r>
            <a:r>
              <a:rPr lang="da-DK" dirty="0" err="1" smtClean="0"/>
              <a:t>economic</a:t>
            </a:r>
            <a:r>
              <a:rPr lang="da-DK" dirty="0" smtClean="0"/>
              <a:t> </a:t>
            </a:r>
            <a:r>
              <a:rPr lang="da-DK" dirty="0" err="1" smtClean="0"/>
              <a:t>development</a:t>
            </a:r>
            <a:r>
              <a:rPr lang="da-DK" dirty="0" smtClean="0"/>
              <a:t>.”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From </a:t>
            </a:r>
            <a:r>
              <a:rPr lang="da-DK" dirty="0" err="1" smtClean="0"/>
              <a:t>voluntary</a:t>
            </a:r>
            <a:r>
              <a:rPr lang="da-DK" dirty="0" smtClean="0"/>
              <a:t> to more </a:t>
            </a:r>
            <a:r>
              <a:rPr lang="da-DK" dirty="0" err="1" smtClean="0"/>
              <a:t>demanding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28596" y="1534732"/>
            <a:ext cx="8286808" cy="3394472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European Union (EU)</a:t>
            </a:r>
            <a:endParaRPr lang="da-DK" sz="2000" b="1" dirty="0" smtClean="0"/>
          </a:p>
          <a:p>
            <a:pPr lvl="1"/>
            <a:r>
              <a:rPr lang="en-US" sz="1800" dirty="0" smtClean="0"/>
              <a:t>"The </a:t>
            </a:r>
            <a:r>
              <a:rPr lang="en-US" sz="1800" dirty="0" smtClean="0"/>
              <a:t>responsibility of enterprises for their impacts on society should have in place a process to integrate social, environmental, ethical human rights and consumer concerns into their business operations and core strategy in close collaboration with their </a:t>
            </a:r>
            <a:r>
              <a:rPr lang="en-US" sz="1800" dirty="0" smtClean="0"/>
              <a:t>stakeholders“</a:t>
            </a:r>
          </a:p>
          <a:p>
            <a:r>
              <a:rPr lang="en-US" sz="2000" b="1" dirty="0" err="1" smtClean="0"/>
              <a:t>Organisation</a:t>
            </a:r>
            <a:r>
              <a:rPr lang="en-US" sz="2000" b="1" dirty="0" smtClean="0"/>
              <a:t> of Economic Co-operation and Development </a:t>
            </a:r>
            <a:r>
              <a:rPr lang="en-US" sz="2000" b="1" dirty="0" smtClean="0"/>
              <a:t>(OECD)</a:t>
            </a:r>
            <a:endParaRPr lang="da-DK" sz="2000" b="1" dirty="0" smtClean="0"/>
          </a:p>
          <a:p>
            <a:pPr lvl="1"/>
            <a:r>
              <a:rPr lang="en-US" sz="1800" dirty="0" smtClean="0"/>
              <a:t>“</a:t>
            </a:r>
            <a:r>
              <a:rPr lang="en-US" sz="1800" dirty="0" smtClean="0"/>
              <a:t>Enterprises should contribute to economic, environmental and social progress with a view to achieving sustainable development</a:t>
            </a:r>
            <a:r>
              <a:rPr lang="en-US" sz="1800" dirty="0" smtClean="0"/>
              <a:t>”.</a:t>
            </a:r>
            <a:endParaRPr lang="da-DK" sz="1800" dirty="0" smtClean="0"/>
          </a:p>
          <a:p>
            <a:endParaRPr lang="da-DK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CSR </a:t>
            </a:r>
            <a:r>
              <a:rPr lang="da-DK" dirty="0" err="1" smtClean="0"/>
              <a:t>comes</a:t>
            </a:r>
            <a:r>
              <a:rPr lang="da-DK" dirty="0" smtClean="0"/>
              <a:t> </a:t>
            </a:r>
            <a:r>
              <a:rPr lang="da-DK" dirty="0" err="1" smtClean="0"/>
              <a:t>down</a:t>
            </a:r>
            <a:r>
              <a:rPr lang="da-DK" dirty="0" smtClean="0"/>
              <a:t> the </a:t>
            </a:r>
            <a:r>
              <a:rPr lang="da-DK" dirty="0" err="1" smtClean="0"/>
              <a:t>value</a:t>
            </a:r>
            <a:r>
              <a:rPr lang="da-DK" dirty="0" smtClean="0"/>
              <a:t> </a:t>
            </a:r>
            <a:r>
              <a:rPr lang="da-DK" dirty="0" err="1" smtClean="0"/>
              <a:t>chain</a:t>
            </a:r>
            <a:endParaRPr lang="da-DK" dirty="0"/>
          </a:p>
        </p:txBody>
      </p:sp>
      <p:pic>
        <p:nvPicPr>
          <p:cNvPr id="13315" name="Picture 3" descr="F:\Dropbox\JB - LO-FTF\Activity Concept Catalogue\Billeder\Value Chain-for 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1714494"/>
            <a:ext cx="9000000" cy="2686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Principle</a:t>
            </a:r>
            <a:r>
              <a:rPr lang="da-DK" dirty="0" smtClean="0"/>
              <a:t> </a:t>
            </a:r>
            <a:r>
              <a:rPr lang="da-DK" dirty="0" err="1" smtClean="0"/>
              <a:t>based</a:t>
            </a:r>
            <a:r>
              <a:rPr lang="da-DK" dirty="0" smtClean="0"/>
              <a:t> CSR</a:t>
            </a:r>
            <a:br>
              <a:rPr lang="da-DK" dirty="0" smtClean="0"/>
            </a:br>
            <a:r>
              <a:rPr lang="da-DK" sz="2400" dirty="0" smtClean="0"/>
              <a:t>Fundamental </a:t>
            </a:r>
            <a:r>
              <a:rPr lang="da-DK" sz="2400" dirty="0" err="1" smtClean="0"/>
              <a:t>concepts</a:t>
            </a:r>
            <a:endParaRPr lang="da-DK" sz="2400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That there should be continuing </a:t>
            </a:r>
            <a:r>
              <a:rPr lang="da-DK" dirty="0" err="1" smtClean="0"/>
              <a:t>commitment</a:t>
            </a:r>
            <a:r>
              <a:rPr lang="da-DK" dirty="0" smtClean="0"/>
              <a:t> by </a:t>
            </a:r>
            <a:r>
              <a:rPr lang="da-DK" dirty="0" err="1" smtClean="0"/>
              <a:t>corporations</a:t>
            </a:r>
            <a:r>
              <a:rPr lang="da-DK" dirty="0" smtClean="0"/>
              <a:t> to </a:t>
            </a:r>
            <a:r>
              <a:rPr lang="da-DK" dirty="0" err="1" smtClean="0"/>
              <a:t>behave</a:t>
            </a:r>
            <a:r>
              <a:rPr lang="da-DK" dirty="0" smtClean="0"/>
              <a:t> </a:t>
            </a:r>
            <a:r>
              <a:rPr lang="da-DK" dirty="0" err="1" smtClean="0"/>
              <a:t>responsibly</a:t>
            </a:r>
            <a:endParaRPr lang="da-DK" dirty="0" smtClean="0"/>
          </a:p>
          <a:p>
            <a:r>
              <a:rPr lang="en-US" dirty="0" smtClean="0"/>
              <a:t>That business should contribute to </a:t>
            </a:r>
            <a:r>
              <a:rPr lang="da-DK" dirty="0" err="1" smtClean="0"/>
              <a:t>sustainable</a:t>
            </a:r>
            <a:r>
              <a:rPr lang="da-DK" dirty="0" smtClean="0"/>
              <a:t> </a:t>
            </a:r>
            <a:r>
              <a:rPr lang="da-DK" dirty="0" err="1" smtClean="0"/>
              <a:t>economic</a:t>
            </a:r>
            <a:r>
              <a:rPr lang="da-DK" dirty="0" smtClean="0"/>
              <a:t> </a:t>
            </a:r>
            <a:r>
              <a:rPr lang="da-DK" dirty="0" err="1" smtClean="0"/>
              <a:t>development</a:t>
            </a:r>
            <a:endParaRPr lang="da-DK" dirty="0" smtClean="0"/>
          </a:p>
          <a:p>
            <a:r>
              <a:rPr lang="en-US" dirty="0" smtClean="0"/>
              <a:t>That business needs to improve the quality of life of the workforce and </a:t>
            </a:r>
            <a:r>
              <a:rPr lang="da-DK" dirty="0" err="1" smtClean="0"/>
              <a:t>their</a:t>
            </a:r>
            <a:r>
              <a:rPr lang="da-DK" dirty="0" smtClean="0"/>
              <a:t> families</a:t>
            </a:r>
          </a:p>
          <a:p>
            <a:r>
              <a:rPr lang="en-US" dirty="0" smtClean="0"/>
              <a:t>That business takes responsibility in the improvement of the quality of life of the community and of the </a:t>
            </a:r>
            <a:r>
              <a:rPr lang="da-DK" dirty="0" smtClean="0"/>
              <a:t>society at large.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Triple</a:t>
            </a:r>
            <a:r>
              <a:rPr lang="da-DK" dirty="0" smtClean="0"/>
              <a:t> </a:t>
            </a:r>
            <a:r>
              <a:rPr lang="da-DK" dirty="0" err="1" smtClean="0"/>
              <a:t>Bottom</a:t>
            </a:r>
            <a:r>
              <a:rPr lang="da-DK" dirty="0" smtClean="0"/>
              <a:t> Line</a:t>
            </a:r>
            <a:br>
              <a:rPr lang="da-DK" dirty="0" smtClean="0"/>
            </a:br>
            <a:r>
              <a:rPr lang="da-DK" sz="2000" dirty="0" smtClean="0"/>
              <a:t>CSR as business </a:t>
            </a:r>
            <a:r>
              <a:rPr lang="da-DK" sz="2000" dirty="0" err="1" smtClean="0"/>
              <a:t>strategy</a:t>
            </a:r>
            <a:endParaRPr lang="da-DK" dirty="0"/>
          </a:p>
        </p:txBody>
      </p:sp>
      <p:graphicFrame>
        <p:nvGraphicFramePr>
          <p:cNvPr id="4" name="Pladsholder til indhold 3"/>
          <p:cNvGraphicFramePr>
            <a:graphicFrameLocks noGrp="1"/>
          </p:cNvGraphicFramePr>
          <p:nvPr>
            <p:ph idx="1"/>
          </p:nvPr>
        </p:nvGraphicFramePr>
        <p:xfrm>
          <a:off x="2428860" y="1428742"/>
          <a:ext cx="3929090" cy="3394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kstboks 6"/>
          <p:cNvSpPr txBox="1"/>
          <p:nvPr/>
        </p:nvSpPr>
        <p:spPr>
          <a:xfrm>
            <a:off x="3929058" y="3500444"/>
            <a:ext cx="103265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a-DK" sz="1050" b="1" dirty="0" err="1" smtClean="0">
                <a:solidFill>
                  <a:schemeClr val="bg1"/>
                </a:solidFill>
              </a:rPr>
              <a:t>Sustainability</a:t>
            </a:r>
            <a:endParaRPr lang="da-DK" sz="105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D Consortium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verdådig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4" ma:contentTypeDescription="Opret et nyt dokument." ma:contentTypeScope="" ma:versionID="704adfbed89f60c772d05e2399fbe0d0">
  <xsd:schema xmlns:xsd="http://www.w3.org/2001/XMLSchema" xmlns:xs="http://www.w3.org/2001/XMLSchema" xmlns:p="http://schemas.microsoft.com/office/2006/metadata/properties" xmlns:ns2="657f2235-9ab7-41c6-8404-d6c7c0b84593" targetNamespace="http://schemas.microsoft.com/office/2006/metadata/properties" ma:root="true" ma:fieldsID="f4b96c8a4fd273e0a9ae991773bb8662" ns2:_="">
    <xsd:import namespace="657f2235-9ab7-41c6-8404-d6c7c0b8459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7f2235-9ab7-41c6-8404-d6c7c0b845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564B7FD-EFB6-4585-81AC-66C352D92ADE}"/>
</file>

<file path=customXml/itemProps2.xml><?xml version="1.0" encoding="utf-8"?>
<ds:datastoreItem xmlns:ds="http://schemas.openxmlformats.org/officeDocument/2006/customXml" ds:itemID="{6083D1A4-B3F1-4542-9FEC-1A51AFE1F84E}"/>
</file>

<file path=customXml/itemProps3.xml><?xml version="1.0" encoding="utf-8"?>
<ds:datastoreItem xmlns:ds="http://schemas.openxmlformats.org/officeDocument/2006/customXml" ds:itemID="{AEBD2238-529D-4780-A3A6-63AF402C2029}"/>
</file>

<file path=docProps/app.xml><?xml version="1.0" encoding="utf-8"?>
<Properties xmlns="http://schemas.openxmlformats.org/officeDocument/2006/extended-properties" xmlns:vt="http://schemas.openxmlformats.org/officeDocument/2006/docPropsVTypes">
  <Template>SD Consortium</Template>
  <TotalTime>4594</TotalTime>
  <Words>456</Words>
  <Application>Microsoft Office PowerPoint</Application>
  <PresentationFormat>Skærmshow (16:9)</PresentationFormat>
  <Paragraphs>57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11</vt:i4>
      </vt:variant>
    </vt:vector>
  </HeadingPairs>
  <TitlesOfParts>
    <vt:vector size="12" baseType="lpstr">
      <vt:lpstr>SD Consortium</vt:lpstr>
      <vt:lpstr>CSR</vt:lpstr>
      <vt:lpstr>CSR is not charity</vt:lpstr>
      <vt:lpstr>Sustainable development definition</vt:lpstr>
      <vt:lpstr>Sustainable development</vt:lpstr>
      <vt:lpstr>CSR is</vt:lpstr>
      <vt:lpstr>From voluntary to more demanding</vt:lpstr>
      <vt:lpstr>CSR comes down the value chain</vt:lpstr>
      <vt:lpstr>Principle based CSR Fundamental concepts</vt:lpstr>
      <vt:lpstr>Triple Bottom Line CSR as business strategy</vt:lpstr>
      <vt:lpstr>Three foundations for Triple Bottom Line</vt:lpstr>
      <vt:lpstr>ILO Core conventions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CSR</dc:title>
  <dc:creator>Jens Bundvad</dc:creator>
  <cp:lastModifiedBy>Jens Bundvad</cp:lastModifiedBy>
  <cp:revision>56</cp:revision>
  <dcterms:created xsi:type="dcterms:W3CDTF">2019-08-01T12:22:18Z</dcterms:created>
  <dcterms:modified xsi:type="dcterms:W3CDTF">2019-08-31T08:02:35Z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0x01010007270EE79A760F45A45B3BED0EC22C2C</vt:lpwstr>
  </property>
</Properties>
</file>