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9" r:id="rId7"/>
    <p:sldId id="265" r:id="rId8"/>
    <p:sldId id="263" r:id="rId9"/>
    <p:sldId id="266" r:id="rId10"/>
    <p:sldId id="268" r:id="rId11"/>
    <p:sldId id="267" r:id="rId12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171" d="100"/>
          <a:sy n="171" d="100"/>
        </p:scale>
        <p:origin x="-298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2C11822-0557-4695-AEEE-0410459BCE61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AC9FCC3-5709-40BF-8797-7E341AED1291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Business case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>
                <a:solidFill>
                  <a:prstClr val="black"/>
                </a:solidFill>
              </a:rPr>
              <a:t>Social </a:t>
            </a:r>
            <a:r>
              <a:rPr lang="da-DK" sz="2000" dirty="0" err="1" smtClean="0">
                <a:solidFill>
                  <a:prstClr val="black"/>
                </a:solidFill>
              </a:rPr>
              <a:t>dialogue</a:t>
            </a:r>
            <a:r>
              <a:rPr lang="da-DK" dirty="0" smtClean="0">
                <a:solidFill>
                  <a:prstClr val="black"/>
                </a:solidFill>
              </a:rPr>
              <a:t/>
            </a:r>
            <a:br>
              <a:rPr lang="da-DK" dirty="0" smtClean="0">
                <a:solidFill>
                  <a:prstClr val="black"/>
                </a:solidFill>
              </a:rPr>
            </a:br>
            <a:r>
              <a:rPr lang="da-DK" dirty="0" smtClean="0">
                <a:solidFill>
                  <a:prstClr val="black"/>
                </a:solidFill>
              </a:rPr>
              <a:t>National </a:t>
            </a:r>
            <a:r>
              <a:rPr lang="da-DK" dirty="0" err="1" smtClean="0">
                <a:solidFill>
                  <a:prstClr val="black"/>
                </a:solidFill>
              </a:rPr>
              <a:t>level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428625" y="1535113"/>
          <a:ext cx="8286779" cy="323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0772"/>
                <a:gridCol w="3496007"/>
              </a:tblGrid>
              <a:tr h="464400"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Benefits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err="1" smtClean="0"/>
                        <a:t>Costs</a:t>
                      </a:r>
                      <a:r>
                        <a:rPr lang="da-DK" dirty="0" smtClean="0"/>
                        <a:t>, </a:t>
                      </a:r>
                      <a:r>
                        <a:rPr lang="da-DK" dirty="0" err="1" smtClean="0"/>
                        <a:t>Risks</a:t>
                      </a:r>
                      <a:r>
                        <a:rPr lang="da-DK" dirty="0" smtClean="0"/>
                        <a:t>, Problems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Enabling sustainable business development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Help countries responding to external shocks and crisis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 the implementation of reforms </a:t>
                      </a:r>
                    </a:p>
                    <a:p>
                      <a:pPr lvl="1"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Generating consensual solutions</a:t>
                      </a:r>
                    </a:p>
                    <a:p>
                      <a:pPr lvl="1"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Legitimacy of policies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Help stabilize industrial relations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Promote social peace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 economic and political stability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 democratic transitions.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Provide a source of coordination of bargaining.</a:t>
                      </a:r>
                      <a:endParaRPr lang="da-D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a-DK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managerial</a:t>
                      </a:r>
                      <a:r>
                        <a:rPr lang="da-DK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prerogative</a:t>
                      </a:r>
                      <a:endParaRPr lang="da-DK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Enabling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a-DK" sz="1600" dirty="0" err="1" smtClean="0">
                <a:solidFill>
                  <a:schemeClr val="dk1"/>
                </a:solidFill>
              </a:rPr>
              <a:t>Good</a:t>
            </a:r>
            <a:r>
              <a:rPr lang="da-DK" sz="1600" dirty="0" smtClean="0">
                <a:solidFill>
                  <a:schemeClr val="dk1"/>
                </a:solidFill>
              </a:rPr>
              <a:t> management-union relations</a:t>
            </a:r>
          </a:p>
          <a:p>
            <a:r>
              <a:rPr lang="da-DK" sz="1600" dirty="0" err="1" smtClean="0">
                <a:solidFill>
                  <a:schemeClr val="dk1"/>
                </a:solidFill>
              </a:rPr>
              <a:t>Supportive</a:t>
            </a:r>
            <a:r>
              <a:rPr lang="da-DK" sz="1600" dirty="0" smtClean="0">
                <a:solidFill>
                  <a:schemeClr val="dk1"/>
                </a:solidFill>
              </a:rPr>
              <a:t> legal and </a:t>
            </a:r>
            <a:r>
              <a:rPr lang="da-DK" sz="1600" dirty="0" err="1" smtClean="0">
                <a:solidFill>
                  <a:schemeClr val="dk1"/>
                </a:solidFill>
              </a:rPr>
              <a:t>institutional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environment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including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dispute</a:t>
            </a:r>
            <a:r>
              <a:rPr lang="da-DK" sz="1600" dirty="0" smtClean="0">
                <a:solidFill>
                  <a:schemeClr val="dk1"/>
                </a:solidFill>
              </a:rPr>
              <a:t> resolution</a:t>
            </a:r>
          </a:p>
          <a:p>
            <a:r>
              <a:rPr lang="da-DK" sz="1600" dirty="0" err="1" smtClean="0">
                <a:solidFill>
                  <a:schemeClr val="dk1"/>
                </a:solidFill>
              </a:rPr>
              <a:t>Supportive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structures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that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enable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effective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worker</a:t>
            </a:r>
            <a:r>
              <a:rPr lang="da-DK" sz="1600" dirty="0" smtClean="0">
                <a:solidFill>
                  <a:schemeClr val="dk1"/>
                </a:solidFill>
              </a:rPr>
              <a:t> participation</a:t>
            </a:r>
          </a:p>
          <a:p>
            <a:r>
              <a:rPr lang="en-US" sz="1600" dirty="0" smtClean="0">
                <a:solidFill>
                  <a:schemeClr val="dk1"/>
                </a:solidFill>
              </a:rPr>
              <a:t>Unity of union structures or </a:t>
            </a:r>
            <a:r>
              <a:rPr lang="da-DK" sz="1600" dirty="0" err="1" smtClean="0">
                <a:solidFill>
                  <a:schemeClr val="dk1"/>
                </a:solidFill>
              </a:rPr>
              <a:t>coordination</a:t>
            </a:r>
            <a:r>
              <a:rPr lang="da-DK" sz="1600" dirty="0" smtClean="0">
                <a:solidFill>
                  <a:schemeClr val="dk1"/>
                </a:solidFill>
              </a:rPr>
              <a:t> of </a:t>
            </a:r>
            <a:r>
              <a:rPr lang="da-DK" sz="1600" dirty="0" err="1" smtClean="0">
                <a:solidFill>
                  <a:schemeClr val="dk1"/>
                </a:solidFill>
              </a:rPr>
              <a:t>bargaining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priority</a:t>
            </a:r>
            <a:r>
              <a:rPr lang="da-DK" sz="1600" dirty="0" smtClean="0">
                <a:solidFill>
                  <a:schemeClr val="dk1"/>
                </a:solidFill>
              </a:rPr>
              <a:t> </a:t>
            </a:r>
            <a:r>
              <a:rPr lang="da-DK" sz="1600" dirty="0" err="1" smtClean="0">
                <a:solidFill>
                  <a:schemeClr val="dk1"/>
                </a:solidFill>
              </a:rPr>
              <a:t>between</a:t>
            </a:r>
            <a:r>
              <a:rPr lang="da-DK" sz="1600" dirty="0" smtClean="0">
                <a:solidFill>
                  <a:schemeClr val="dk1"/>
                </a:solidFill>
              </a:rPr>
              <a:t> unions</a:t>
            </a:r>
          </a:p>
          <a:p>
            <a:r>
              <a:rPr lang="en-US" sz="1600" dirty="0" smtClean="0">
                <a:solidFill>
                  <a:schemeClr val="dk1"/>
                </a:solidFill>
              </a:rPr>
              <a:t>Mechanisms and processes for effective coordination of bargaining</a:t>
            </a:r>
          </a:p>
          <a:p>
            <a:r>
              <a:rPr lang="en-US" sz="1600" dirty="0" smtClean="0">
                <a:solidFill>
                  <a:schemeClr val="dk1"/>
                </a:solidFill>
              </a:rPr>
              <a:t>Coordination of agendas of trade unions and/or employers’ organizations enables joint policy advocacy</a:t>
            </a:r>
          </a:p>
          <a:p>
            <a:r>
              <a:rPr lang="en-US" sz="1600" dirty="0" smtClean="0">
                <a:solidFill>
                  <a:schemeClr val="dk1"/>
                </a:solidFill>
              </a:rPr>
              <a:t>Enabling conditions in supply chains, including purchasing practices of buyer firms</a:t>
            </a:r>
          </a:p>
          <a:p>
            <a:r>
              <a:rPr lang="en-US" sz="1600" dirty="0" smtClean="0">
                <a:solidFill>
                  <a:schemeClr val="dk1"/>
                </a:solidFill>
              </a:rPr>
              <a:t>Support for capacity building of management and trade union representatives</a:t>
            </a:r>
          </a:p>
          <a:p>
            <a:r>
              <a:rPr lang="en-US" sz="1600" dirty="0" smtClean="0">
                <a:solidFill>
                  <a:schemeClr val="dk1"/>
                </a:solidFill>
              </a:rPr>
              <a:t>Legal framework protecting freedom of association and the effective recognition of the right to collective bargaining</a:t>
            </a:r>
          </a:p>
          <a:p>
            <a:r>
              <a:rPr lang="en-US" sz="1600" dirty="0" smtClean="0">
                <a:solidFill>
                  <a:schemeClr val="dk1"/>
                </a:solidFill>
              </a:rPr>
              <a:t>Effective enforcement of </a:t>
            </a:r>
            <a:r>
              <a:rPr lang="en-US" sz="1600" dirty="0" err="1" smtClean="0">
                <a:solidFill>
                  <a:schemeClr val="dk1"/>
                </a:solidFill>
              </a:rPr>
              <a:t>labour</a:t>
            </a:r>
            <a:r>
              <a:rPr lang="en-US" sz="1600" dirty="0" smtClean="0">
                <a:solidFill>
                  <a:schemeClr val="dk1"/>
                </a:solidFill>
              </a:rPr>
              <a:t> standards</a:t>
            </a:r>
            <a:endParaRPr lang="da-DK" sz="1600" dirty="0" smtClean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does social dialogue do?</a:t>
            </a:r>
            <a:endParaRPr lang="da-DK" dirty="0"/>
          </a:p>
        </p:txBody>
      </p:sp>
      <p:sp>
        <p:nvSpPr>
          <p:cNvPr id="8" name="Pladsholder til indhold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Effective social dialogue establishes formal/informal processes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Lessen the capital-</a:t>
            </a:r>
            <a:r>
              <a:rPr lang="en-US" dirty="0" err="1" smtClean="0"/>
              <a:t>labour</a:t>
            </a:r>
            <a:r>
              <a:rPr lang="en-US" dirty="0" smtClean="0"/>
              <a:t> power imbalance in the </a:t>
            </a:r>
            <a:r>
              <a:rPr lang="en-US" dirty="0" err="1" smtClean="0"/>
              <a:t>labour</a:t>
            </a:r>
            <a:r>
              <a:rPr lang="en-US" dirty="0" smtClean="0"/>
              <a:t> market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Enable parties to build consensus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Smooth business decision-making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Prevent disputes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Resolve them through accepted dispute resolution mechanisms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Social dialogue promotes collective learning which can help address and resolve collective action problems.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Social dialogue is two-pronged versatile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It can involve novel networks of collaboration, for example with diverse government agencies, civil society </a:t>
            </a:r>
            <a:r>
              <a:rPr lang="en-US" dirty="0" err="1" smtClean="0"/>
              <a:t>organisations</a:t>
            </a:r>
            <a:r>
              <a:rPr lang="en-US" dirty="0" smtClean="0"/>
              <a:t>, regional and local government bodies, and training bodies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Social dialogue embodies the potential for social actors to build long-term trusting relations.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For </a:t>
            </a:r>
            <a:r>
              <a:rPr lang="da-DK" dirty="0" err="1" smtClean="0"/>
              <a:t>analysis</a:t>
            </a:r>
            <a:r>
              <a:rPr lang="da-DK" dirty="0" smtClean="0"/>
              <a:t>: </a:t>
            </a:r>
            <a:r>
              <a:rPr lang="da-DK" dirty="0" err="1" smtClean="0"/>
              <a:t>Two</a:t>
            </a:r>
            <a:r>
              <a:rPr lang="da-DK" dirty="0" smtClean="0"/>
              <a:t> kinds of </a:t>
            </a:r>
            <a:r>
              <a:rPr lang="da-DK" dirty="0" err="1" smtClean="0"/>
              <a:t>growth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Conventional business growth</a:t>
            </a:r>
          </a:p>
          <a:p>
            <a:pPr lvl="1"/>
            <a:r>
              <a:rPr lang="en-US" dirty="0" smtClean="0"/>
              <a:t>Cost reduction</a:t>
            </a:r>
          </a:p>
          <a:p>
            <a:pPr lvl="1"/>
            <a:r>
              <a:rPr lang="en-US" dirty="0" smtClean="0"/>
              <a:t>Short-term profit </a:t>
            </a:r>
            <a:r>
              <a:rPr lang="en-US" dirty="0" err="1" smtClean="0"/>
              <a:t>maximisation</a:t>
            </a:r>
            <a:endParaRPr lang="en-US" dirty="0" smtClean="0"/>
          </a:p>
          <a:p>
            <a:pPr lvl="1"/>
            <a:r>
              <a:rPr lang="en-US" dirty="0" smtClean="0"/>
              <a:t>S</a:t>
            </a:r>
            <a:r>
              <a:rPr lang="da-DK" dirty="0" err="1" smtClean="0"/>
              <a:t>calable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 </a:t>
            </a:r>
            <a:r>
              <a:rPr lang="da-DK" dirty="0" err="1" smtClean="0"/>
              <a:t>activity</a:t>
            </a:r>
            <a:r>
              <a:rPr lang="da-DK" dirty="0" smtClean="0"/>
              <a:t>;</a:t>
            </a:r>
          </a:p>
          <a:p>
            <a:r>
              <a:rPr lang="en-US" dirty="0" smtClean="0"/>
              <a:t>Inclusive business growth</a:t>
            </a:r>
          </a:p>
          <a:p>
            <a:pPr lvl="1"/>
            <a:r>
              <a:rPr lang="en-US" dirty="0" smtClean="0"/>
              <a:t>Innovation (product and process)</a:t>
            </a:r>
          </a:p>
          <a:p>
            <a:pPr lvl="1"/>
            <a:r>
              <a:rPr lang="en-US" dirty="0" smtClean="0"/>
              <a:t>Human development (regarding welfare, wage and skill) Distributed gains from business growth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Potential </a:t>
            </a:r>
            <a:r>
              <a:rPr lang="da-DK" dirty="0" err="1" smtClean="0"/>
              <a:t>cost</a:t>
            </a:r>
            <a:r>
              <a:rPr lang="da-DK" dirty="0" smtClean="0"/>
              <a:t> of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1800" b="1" dirty="0" err="1" smtClean="0"/>
              <a:t>Conventional</a:t>
            </a:r>
            <a:r>
              <a:rPr lang="da-DK" sz="1800" b="1" dirty="0" smtClean="0"/>
              <a:t> business </a:t>
            </a:r>
            <a:r>
              <a:rPr lang="da-DK" sz="1800" b="1" dirty="0" err="1" smtClean="0"/>
              <a:t>growth</a:t>
            </a:r>
            <a:endParaRPr lang="da-DK" sz="1800" b="1" dirty="0" smtClean="0"/>
          </a:p>
          <a:p>
            <a:r>
              <a:rPr lang="en-US" sz="1800" dirty="0" smtClean="0"/>
              <a:t>Restricts capacity to reduce wage and </a:t>
            </a:r>
            <a:r>
              <a:rPr lang="da-DK" sz="1800" dirty="0" err="1" smtClean="0"/>
              <a:t>non-wage</a:t>
            </a:r>
            <a:r>
              <a:rPr lang="da-DK" sz="1800" dirty="0" smtClean="0"/>
              <a:t> </a:t>
            </a:r>
            <a:r>
              <a:rPr lang="da-DK" sz="1800" dirty="0" err="1" smtClean="0"/>
              <a:t>costs</a:t>
            </a:r>
            <a:endParaRPr lang="da-DK" sz="1800" dirty="0" smtClean="0"/>
          </a:p>
          <a:p>
            <a:r>
              <a:rPr lang="en-US" sz="1800" dirty="0" smtClean="0"/>
              <a:t>Restricts hire and fire decisions</a:t>
            </a:r>
          </a:p>
          <a:p>
            <a:r>
              <a:rPr lang="da-DK" sz="1800" dirty="0" err="1" smtClean="0"/>
              <a:t>Slows</a:t>
            </a:r>
            <a:r>
              <a:rPr lang="da-DK" sz="1800" dirty="0" smtClean="0"/>
              <a:t> </a:t>
            </a:r>
            <a:r>
              <a:rPr lang="da-DK" sz="1800" dirty="0" err="1" smtClean="0"/>
              <a:t>market</a:t>
            </a:r>
            <a:r>
              <a:rPr lang="da-DK" sz="1800" dirty="0" smtClean="0"/>
              <a:t> </a:t>
            </a:r>
            <a:r>
              <a:rPr lang="da-DK" sz="1800" dirty="0" err="1" smtClean="0"/>
              <a:t>adjustment</a:t>
            </a:r>
            <a:r>
              <a:rPr lang="da-DK" sz="1800" dirty="0" smtClean="0"/>
              <a:t> decisions(</a:t>
            </a:r>
            <a:r>
              <a:rPr lang="da-DK" sz="1800" dirty="0" err="1" smtClean="0"/>
              <a:t>e.g</a:t>
            </a:r>
            <a:r>
              <a:rPr lang="da-DK" sz="1800" dirty="0" smtClean="0"/>
              <a:t>. </a:t>
            </a:r>
            <a:r>
              <a:rPr lang="da-DK" sz="1800" dirty="0" err="1" smtClean="0"/>
              <a:t>acquisitions</a:t>
            </a:r>
            <a:r>
              <a:rPr lang="da-DK" sz="1800" dirty="0" smtClean="0"/>
              <a:t>, outsourcing, </a:t>
            </a:r>
            <a:r>
              <a:rPr lang="da-DK" sz="1800" dirty="0" err="1" smtClean="0"/>
              <a:t>mergers</a:t>
            </a:r>
            <a:r>
              <a:rPr lang="da-DK" sz="1800" dirty="0" smtClean="0"/>
              <a:t>, </a:t>
            </a:r>
            <a:r>
              <a:rPr lang="da-DK" sz="1800" dirty="0" err="1" smtClean="0"/>
              <a:t>downsizing</a:t>
            </a:r>
            <a:r>
              <a:rPr lang="da-DK" sz="1800" dirty="0" smtClean="0"/>
              <a:t>)</a:t>
            </a:r>
          </a:p>
          <a:p>
            <a:pPr>
              <a:buNone/>
            </a:pPr>
            <a:r>
              <a:rPr lang="da-DK" sz="1800" b="1" dirty="0" err="1" smtClean="0"/>
              <a:t>Inclusive</a:t>
            </a:r>
            <a:r>
              <a:rPr lang="da-DK" sz="1800" b="1" dirty="0" smtClean="0"/>
              <a:t> business </a:t>
            </a:r>
            <a:r>
              <a:rPr lang="da-DK" sz="1800" b="1" dirty="0" err="1" smtClean="0"/>
              <a:t>growth</a:t>
            </a:r>
            <a:endParaRPr lang="da-DK" sz="1800" b="1" dirty="0" smtClean="0"/>
          </a:p>
          <a:p>
            <a:r>
              <a:rPr lang="da-DK" sz="1800" dirty="0" err="1" smtClean="0"/>
              <a:t>Consensual</a:t>
            </a:r>
            <a:r>
              <a:rPr lang="da-DK" sz="1800" dirty="0" smtClean="0"/>
              <a:t> </a:t>
            </a:r>
            <a:r>
              <a:rPr lang="da-DK" sz="1800" dirty="0" err="1" smtClean="0"/>
              <a:t>decision-making</a:t>
            </a:r>
            <a:r>
              <a:rPr lang="da-DK" sz="1800" dirty="0" smtClean="0"/>
              <a:t> </a:t>
            </a:r>
            <a:r>
              <a:rPr lang="da-DK" sz="1800" dirty="0" err="1" smtClean="0"/>
              <a:t>slows</a:t>
            </a:r>
            <a:r>
              <a:rPr lang="da-DK" sz="1800" dirty="0" smtClean="0"/>
              <a:t> </a:t>
            </a:r>
            <a:r>
              <a:rPr lang="da-DK" sz="1800" dirty="0" err="1" smtClean="0"/>
              <a:t>market</a:t>
            </a:r>
            <a:r>
              <a:rPr lang="da-DK" sz="1800" dirty="0" smtClean="0"/>
              <a:t> </a:t>
            </a:r>
            <a:r>
              <a:rPr lang="da-DK" sz="1800" dirty="0" err="1" smtClean="0"/>
              <a:t>adjustment</a:t>
            </a:r>
            <a:r>
              <a:rPr lang="da-DK" sz="1800" dirty="0" smtClean="0"/>
              <a:t> decisions</a:t>
            </a:r>
          </a:p>
          <a:p>
            <a:r>
              <a:rPr lang="en-US" sz="1800" dirty="0" smtClean="0"/>
              <a:t>Protects insiders at expense of </a:t>
            </a:r>
            <a:r>
              <a:rPr lang="da-DK" sz="1800" dirty="0" err="1" smtClean="0"/>
              <a:t>labour</a:t>
            </a:r>
            <a:r>
              <a:rPr lang="da-DK" sz="1800" dirty="0" smtClean="0"/>
              <a:t> </a:t>
            </a:r>
            <a:r>
              <a:rPr lang="da-DK" sz="1800" dirty="0" err="1" smtClean="0"/>
              <a:t>market</a:t>
            </a:r>
            <a:r>
              <a:rPr lang="da-DK" sz="1800" dirty="0" smtClean="0"/>
              <a:t> outsiders (in </a:t>
            </a:r>
            <a:r>
              <a:rPr lang="da-DK" sz="1800" dirty="0" err="1" smtClean="0"/>
              <a:t>segmented</a:t>
            </a:r>
            <a:r>
              <a:rPr lang="da-DK" sz="1800" dirty="0" smtClean="0"/>
              <a:t> </a:t>
            </a:r>
            <a:r>
              <a:rPr lang="da-DK" sz="1800" dirty="0" err="1" smtClean="0"/>
              <a:t>labour</a:t>
            </a:r>
            <a:r>
              <a:rPr lang="da-DK" sz="1800" dirty="0" smtClean="0"/>
              <a:t> </a:t>
            </a:r>
            <a:r>
              <a:rPr lang="da-DK" sz="1800" dirty="0" err="1" smtClean="0"/>
              <a:t>markets</a:t>
            </a:r>
            <a:r>
              <a:rPr lang="da-DK" sz="1800" dirty="0" smtClean="0"/>
              <a:t>), </a:t>
            </a:r>
            <a:r>
              <a:rPr lang="da-DK" sz="1800" dirty="0" err="1" smtClean="0"/>
              <a:t>raising</a:t>
            </a:r>
            <a:r>
              <a:rPr lang="da-DK" sz="1800" dirty="0" smtClean="0"/>
              <a:t> </a:t>
            </a:r>
            <a:r>
              <a:rPr lang="da-DK" sz="1800" dirty="0" err="1" smtClean="0"/>
              <a:t>wage</a:t>
            </a:r>
            <a:r>
              <a:rPr lang="da-DK" sz="1800" dirty="0" smtClean="0"/>
              <a:t> </a:t>
            </a:r>
            <a:r>
              <a:rPr lang="da-DK" sz="1800" dirty="0" err="1" smtClean="0"/>
              <a:t>costs</a:t>
            </a:r>
            <a:endParaRPr lang="da-DK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b="1" dirty="0" err="1" smtClean="0"/>
              <a:t>Conventional</a:t>
            </a:r>
            <a:r>
              <a:rPr lang="da-DK" sz="2000" b="1" dirty="0" smtClean="0"/>
              <a:t> business </a:t>
            </a:r>
            <a:r>
              <a:rPr lang="da-DK" sz="2000" b="1" dirty="0" err="1" smtClean="0"/>
              <a:t>growth</a:t>
            </a:r>
            <a:r>
              <a:rPr lang="da-DK" sz="2000" b="1" dirty="0" smtClean="0"/>
              <a:t> </a:t>
            </a:r>
            <a:br>
              <a:rPr lang="da-DK" sz="2000" b="1" dirty="0" smtClean="0"/>
            </a:br>
            <a:r>
              <a:rPr lang="da-DK" dirty="0" smtClean="0"/>
              <a:t>Potential </a:t>
            </a:r>
            <a:r>
              <a:rPr lang="da-DK" dirty="0" err="1" smtClean="0"/>
              <a:t>benefits</a:t>
            </a:r>
            <a:r>
              <a:rPr lang="da-DK" dirty="0" smtClean="0"/>
              <a:t> of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Raises productivity via more cost </a:t>
            </a:r>
            <a:r>
              <a:rPr lang="da-DK" sz="2000" dirty="0" err="1" smtClean="0"/>
              <a:t>effective</a:t>
            </a:r>
            <a:r>
              <a:rPr lang="da-DK" sz="2000" dirty="0" smtClean="0"/>
              <a:t> </a:t>
            </a:r>
            <a:r>
              <a:rPr lang="da-DK" sz="2000" dirty="0" err="1" smtClean="0"/>
              <a:t>utilisation</a:t>
            </a:r>
            <a:r>
              <a:rPr lang="da-DK" sz="2000" dirty="0" smtClean="0"/>
              <a:t> of </a:t>
            </a:r>
            <a:r>
              <a:rPr lang="da-DK" sz="2000" dirty="0" err="1" smtClean="0"/>
              <a:t>labour</a:t>
            </a:r>
            <a:endParaRPr lang="da-DK" sz="2000" dirty="0" smtClean="0"/>
          </a:p>
          <a:p>
            <a:r>
              <a:rPr lang="da-DK" sz="2000" dirty="0" err="1" smtClean="0"/>
              <a:t>Consensual</a:t>
            </a:r>
            <a:r>
              <a:rPr lang="da-DK" sz="2000" dirty="0" smtClean="0"/>
              <a:t> </a:t>
            </a:r>
            <a:r>
              <a:rPr lang="da-DK" sz="2000" dirty="0" err="1" smtClean="0"/>
              <a:t>valuation</a:t>
            </a:r>
            <a:r>
              <a:rPr lang="da-DK" sz="2000" dirty="0" smtClean="0"/>
              <a:t> of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improves</a:t>
            </a:r>
            <a:r>
              <a:rPr lang="da-DK" sz="2000" dirty="0" smtClean="0"/>
              <a:t> </a:t>
            </a:r>
            <a:r>
              <a:rPr lang="da-DK" sz="2000" dirty="0" err="1" smtClean="0"/>
              <a:t>recruitment</a:t>
            </a:r>
            <a:r>
              <a:rPr lang="da-DK" sz="2000" dirty="0" smtClean="0"/>
              <a:t> &amp; retention </a:t>
            </a:r>
            <a:r>
              <a:rPr lang="da-DK" sz="2000" dirty="0" err="1" smtClean="0"/>
              <a:t>success</a:t>
            </a:r>
            <a:endParaRPr lang="da-DK" sz="2000" dirty="0" smtClean="0"/>
          </a:p>
          <a:p>
            <a:r>
              <a:rPr lang="en-US" sz="2000" dirty="0" smtClean="0"/>
              <a:t>Trusting relations reduce risks of </a:t>
            </a:r>
            <a:r>
              <a:rPr lang="da-DK" sz="2000" dirty="0" err="1" smtClean="0"/>
              <a:t>industrial</a:t>
            </a:r>
            <a:r>
              <a:rPr lang="da-DK" sz="2000" dirty="0" smtClean="0"/>
              <a:t> relations </a:t>
            </a:r>
            <a:r>
              <a:rPr lang="da-DK" sz="2000" dirty="0" err="1" smtClean="0"/>
              <a:t>conflict</a:t>
            </a:r>
            <a:r>
              <a:rPr lang="da-DK" sz="2000" dirty="0" smtClean="0"/>
              <a:t> &amp; </a:t>
            </a:r>
            <a:r>
              <a:rPr lang="da-DK" sz="2000" dirty="0" err="1" smtClean="0"/>
              <a:t>establish</a:t>
            </a:r>
            <a:r>
              <a:rPr lang="da-DK" sz="2000" dirty="0" smtClean="0"/>
              <a:t> </a:t>
            </a:r>
            <a:r>
              <a:rPr lang="da-DK" sz="2000" dirty="0" err="1" smtClean="0"/>
              <a:t>stability</a:t>
            </a:r>
            <a:r>
              <a:rPr lang="da-DK" sz="2000" dirty="0" smtClean="0"/>
              <a:t> for </a:t>
            </a:r>
            <a:r>
              <a:rPr lang="da-DK" sz="2000" dirty="0" err="1" smtClean="0"/>
              <a:t>investment</a:t>
            </a:r>
            <a:endParaRPr lang="da-DK" sz="2000" dirty="0" smtClean="0"/>
          </a:p>
          <a:p>
            <a:r>
              <a:rPr lang="da-DK" sz="2000" dirty="0" err="1" smtClean="0"/>
              <a:t>Monitoring</a:t>
            </a:r>
            <a:r>
              <a:rPr lang="da-DK" sz="2000" dirty="0" smtClean="0"/>
              <a:t> of legal </a:t>
            </a:r>
            <a:r>
              <a:rPr lang="da-DK" sz="2000" dirty="0" err="1" smtClean="0"/>
              <a:t>compliance</a:t>
            </a:r>
            <a:r>
              <a:rPr lang="da-DK" sz="2000" dirty="0" smtClean="0"/>
              <a:t> </a:t>
            </a:r>
            <a:r>
              <a:rPr lang="da-DK" sz="2000" dirty="0" err="1" smtClean="0"/>
              <a:t>reduces</a:t>
            </a:r>
            <a:r>
              <a:rPr lang="da-DK" sz="2000" dirty="0" smtClean="0"/>
              <a:t> </a:t>
            </a:r>
            <a:r>
              <a:rPr lang="da-DK" sz="2000" dirty="0" err="1" smtClean="0"/>
              <a:t>risks</a:t>
            </a:r>
            <a:r>
              <a:rPr lang="da-DK" sz="2000" dirty="0" smtClean="0"/>
              <a:t> to brand/reputation</a:t>
            </a:r>
          </a:p>
          <a:p>
            <a:r>
              <a:rPr lang="da-DK" sz="2000" dirty="0" err="1" smtClean="0"/>
              <a:t>Better</a:t>
            </a:r>
            <a:r>
              <a:rPr lang="da-DK" sz="2000" dirty="0" smtClean="0"/>
              <a:t> information flows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b="1" dirty="0" err="1" smtClean="0"/>
              <a:t>Inclusive</a:t>
            </a:r>
            <a:r>
              <a:rPr lang="da-DK" sz="2000" b="1" dirty="0" smtClean="0"/>
              <a:t> business </a:t>
            </a:r>
            <a:r>
              <a:rPr lang="da-DK" sz="2000" b="1" dirty="0" err="1" smtClean="0"/>
              <a:t>growth</a:t>
            </a:r>
            <a:r>
              <a:rPr lang="da-DK" sz="2000" b="1" dirty="0" smtClean="0"/>
              <a:t/>
            </a:r>
            <a:br>
              <a:rPr lang="da-DK" sz="2000" b="1" dirty="0" smtClean="0"/>
            </a:br>
            <a:r>
              <a:rPr lang="da-DK" dirty="0" smtClean="0"/>
              <a:t>Potential </a:t>
            </a:r>
            <a:r>
              <a:rPr lang="da-DK" dirty="0" err="1" smtClean="0"/>
              <a:t>benefits</a:t>
            </a:r>
            <a:r>
              <a:rPr lang="da-DK" dirty="0" smtClean="0"/>
              <a:t> of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000" dirty="0" smtClean="0"/>
              <a:t>Mutual </a:t>
            </a:r>
            <a:r>
              <a:rPr lang="da-DK" sz="2000" dirty="0" err="1" smtClean="0"/>
              <a:t>long-term</a:t>
            </a:r>
            <a:r>
              <a:rPr lang="da-DK" sz="2000" dirty="0" smtClean="0"/>
              <a:t> </a:t>
            </a:r>
            <a:r>
              <a:rPr lang="da-DK" sz="2000" dirty="0" err="1" smtClean="0"/>
              <a:t>commitments</a:t>
            </a:r>
            <a:r>
              <a:rPr lang="da-DK" sz="2000" dirty="0" smtClean="0"/>
              <a:t> to </a:t>
            </a:r>
            <a:r>
              <a:rPr lang="en-US" sz="2000" dirty="0" smtClean="0"/>
              <a:t>skill investment and retention of </a:t>
            </a:r>
            <a:r>
              <a:rPr lang="da-DK" sz="2000" dirty="0" err="1" smtClean="0"/>
              <a:t>skills</a:t>
            </a:r>
            <a:endParaRPr lang="da-DK" sz="2000" dirty="0" smtClean="0"/>
          </a:p>
          <a:p>
            <a:r>
              <a:rPr lang="da-DK" sz="2000" dirty="0" smtClean="0"/>
              <a:t>Stable </a:t>
            </a:r>
            <a:r>
              <a:rPr lang="da-DK" sz="2000" dirty="0" err="1" smtClean="0"/>
              <a:t>environment</a:t>
            </a:r>
            <a:r>
              <a:rPr lang="da-DK" sz="2000" dirty="0" smtClean="0"/>
              <a:t> for innovation and </a:t>
            </a:r>
            <a:r>
              <a:rPr lang="da-DK" sz="2000" dirty="0" err="1" smtClean="0"/>
              <a:t>product/process</a:t>
            </a:r>
            <a:r>
              <a:rPr lang="da-DK" sz="2000" dirty="0" smtClean="0"/>
              <a:t> </a:t>
            </a:r>
            <a:r>
              <a:rPr lang="da-DK" sz="2000" dirty="0" err="1" smtClean="0"/>
              <a:t>development</a:t>
            </a:r>
            <a:r>
              <a:rPr lang="da-DK" sz="2000" dirty="0" smtClean="0"/>
              <a:t> </a:t>
            </a:r>
            <a:r>
              <a:rPr lang="da-DK" sz="2000" dirty="0" err="1" smtClean="0"/>
              <a:t>planning</a:t>
            </a:r>
            <a:endParaRPr lang="da-DK" sz="2000" dirty="0" smtClean="0"/>
          </a:p>
          <a:p>
            <a:r>
              <a:rPr lang="da-DK" sz="2000" dirty="0" smtClean="0"/>
              <a:t>Promotes </a:t>
            </a:r>
            <a:r>
              <a:rPr lang="da-DK" sz="2000" dirty="0" err="1" smtClean="0"/>
              <a:t>inclusive</a:t>
            </a:r>
            <a:r>
              <a:rPr lang="da-DK" sz="2000" dirty="0" smtClean="0"/>
              <a:t> transitions from </a:t>
            </a:r>
            <a:r>
              <a:rPr lang="en-US" sz="2000" dirty="0" smtClean="0"/>
              <a:t>unprotected to protected forms of </a:t>
            </a:r>
            <a:r>
              <a:rPr lang="da-DK" sz="2000" dirty="0" err="1" smtClean="0"/>
              <a:t>employment</a:t>
            </a:r>
            <a:endParaRPr lang="da-DK" sz="2000" dirty="0" smtClean="0"/>
          </a:p>
          <a:p>
            <a:r>
              <a:rPr lang="da-DK" sz="2000" dirty="0" err="1" smtClean="0"/>
              <a:t>Strengthened</a:t>
            </a:r>
            <a:r>
              <a:rPr lang="da-DK" sz="2000" dirty="0" smtClean="0"/>
              <a:t> </a:t>
            </a:r>
            <a:r>
              <a:rPr lang="da-DK" sz="2000" dirty="0" err="1" smtClean="0"/>
              <a:t>worker</a:t>
            </a:r>
            <a:r>
              <a:rPr lang="da-DK" sz="2000" dirty="0" smtClean="0"/>
              <a:t> participation &amp; </a:t>
            </a:r>
            <a:r>
              <a:rPr lang="da-DK" sz="2000" dirty="0" err="1" smtClean="0"/>
              <a:t>effective</a:t>
            </a:r>
            <a:r>
              <a:rPr lang="da-DK" sz="2000" dirty="0" smtClean="0"/>
              <a:t> </a:t>
            </a:r>
            <a:r>
              <a:rPr lang="da-DK" sz="2000" dirty="0" err="1" smtClean="0"/>
              <a:t>voice</a:t>
            </a:r>
            <a:endParaRPr lang="da-DK" sz="2000" dirty="0" smtClean="0"/>
          </a:p>
          <a:p>
            <a:r>
              <a:rPr lang="da-DK" sz="2000" dirty="0" smtClean="0"/>
              <a:t>Promotes </a:t>
            </a:r>
            <a:r>
              <a:rPr lang="da-DK" sz="2000" dirty="0" err="1" smtClean="0"/>
              <a:t>worker</a:t>
            </a:r>
            <a:r>
              <a:rPr lang="da-DK" sz="2000" dirty="0" smtClean="0"/>
              <a:t> </a:t>
            </a:r>
            <a:r>
              <a:rPr lang="da-DK" sz="2000" dirty="0" err="1" smtClean="0"/>
              <a:t>entitlements</a:t>
            </a:r>
            <a:r>
              <a:rPr lang="da-DK" sz="2000" dirty="0" smtClean="0"/>
              <a:t> to </a:t>
            </a:r>
            <a:r>
              <a:rPr lang="en-US" sz="2000" dirty="0" smtClean="0"/>
              <a:t>social protection and wages that support decent standard of living</a:t>
            </a:r>
            <a:endParaRPr lang="da-DK" sz="2000" dirty="0" smtClean="0"/>
          </a:p>
          <a:p>
            <a:endParaRPr lang="da-DK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Social </a:t>
            </a:r>
            <a:r>
              <a:rPr lang="da-DK" sz="2000" dirty="0" err="1" smtClean="0"/>
              <a:t>dialogue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Company </a:t>
            </a:r>
            <a:r>
              <a:rPr lang="da-DK" dirty="0" err="1" smtClean="0"/>
              <a:t>level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428625" y="1535112"/>
          <a:ext cx="7858151" cy="2823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879"/>
                <a:gridCol w="3143272"/>
              </a:tblGrid>
              <a:tr h="465134">
                <a:tc>
                  <a:txBody>
                    <a:bodyPr/>
                    <a:lstStyle/>
                    <a:p>
                      <a:r>
                        <a:rPr lang="da-DK" sz="2000" dirty="0" err="1" smtClean="0"/>
                        <a:t>Benefits</a:t>
                      </a:r>
                      <a:endParaRPr lang="da-DK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2000" dirty="0" err="1" smtClean="0"/>
                        <a:t>Costs</a:t>
                      </a:r>
                      <a:r>
                        <a:rPr lang="da-DK" sz="2000" dirty="0" smtClean="0"/>
                        <a:t>, </a:t>
                      </a:r>
                      <a:r>
                        <a:rPr lang="da-DK" sz="2000" dirty="0" err="1" smtClean="0"/>
                        <a:t>Risks</a:t>
                      </a:r>
                      <a:r>
                        <a:rPr lang="da-DK" sz="2000" dirty="0" smtClean="0"/>
                        <a:t>, Problems</a:t>
                      </a:r>
                      <a:endParaRPr lang="da-DK" sz="2000" dirty="0"/>
                    </a:p>
                  </a:txBody>
                  <a:tcPr/>
                </a:tc>
              </a:tr>
              <a:tr h="235844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Higher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productivity</a:t>
                      </a:r>
                      <a:endParaRPr lang="da-DK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Lower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employee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turnover</a:t>
                      </a:r>
                      <a:endParaRPr lang="da-DK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Higher trust and worker commitment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Potential for better decision making 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long-term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business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growth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sustainability</a:t>
                      </a:r>
                      <a:endParaRPr lang="da-DK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Management of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workplace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conflict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resolution of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disputes</a:t>
                      </a:r>
                      <a:endParaRPr lang="da-DK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Profitability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reduced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due to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wage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markup</a:t>
                      </a:r>
                      <a:endParaRPr lang="da-DK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Limits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managerial</a:t>
                      </a: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da-DK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prerogative</a:t>
                      </a:r>
                      <a:endParaRPr lang="da-DK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Social </a:t>
            </a:r>
            <a:r>
              <a:rPr lang="da-DK" sz="2000" dirty="0" err="1" smtClean="0"/>
              <a:t>Dialogue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en-US" dirty="0" smtClean="0"/>
              <a:t> Supply chain management level</a:t>
            </a:r>
            <a:endParaRPr lang="da-DK" dirty="0"/>
          </a:p>
        </p:txBody>
      </p:sp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</p:nvPr>
        </p:nvGraphicFramePr>
        <p:xfrm>
          <a:off x="428625" y="1535113"/>
          <a:ext cx="8215341" cy="329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9472"/>
                <a:gridCol w="3465869"/>
              </a:tblGrid>
              <a:tr h="464400">
                <a:tc>
                  <a:txBody>
                    <a:bodyPr/>
                    <a:lstStyle/>
                    <a:p>
                      <a:r>
                        <a:rPr lang="da-DK" sz="2000" dirty="0" err="1" smtClean="0"/>
                        <a:t>Benfits</a:t>
                      </a:r>
                      <a:endParaRPr lang="da-DK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2000" dirty="0" err="1" smtClean="0"/>
                        <a:t>Costs</a:t>
                      </a:r>
                      <a:r>
                        <a:rPr lang="da-DK" sz="2000" dirty="0" smtClean="0"/>
                        <a:t>, </a:t>
                      </a:r>
                      <a:r>
                        <a:rPr lang="da-DK" sz="2000" dirty="0" err="1" smtClean="0"/>
                        <a:t>Risks</a:t>
                      </a:r>
                      <a:r>
                        <a:rPr lang="da-DK" sz="2000" dirty="0" smtClean="0"/>
                        <a:t>, Problems</a:t>
                      </a:r>
                      <a:endParaRPr lang="da-DK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Higher productivity through better employee morale and work effort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Greater stability in contractual relations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Achieving project and budget targets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Minimising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industrial disputes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Skills development and upgrading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Reduces risk and reputational damage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Optimises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supply chain management including social and production standards</a:t>
                      </a:r>
                      <a:endParaRPr lang="da-DK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Time delay in managerial decision making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Identifying legitimate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representatives of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interest groups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Identifying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mechanisms for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balancing competing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interests between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different interest groups</a:t>
                      </a:r>
                      <a:endParaRPr lang="da-DK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>
                <a:solidFill>
                  <a:prstClr val="black"/>
                </a:solidFill>
              </a:rPr>
              <a:t>Social </a:t>
            </a:r>
            <a:r>
              <a:rPr lang="da-DK" sz="2000" dirty="0" err="1" smtClean="0">
                <a:solidFill>
                  <a:prstClr val="black"/>
                </a:solidFill>
              </a:rPr>
              <a:t>dialogue</a:t>
            </a:r>
            <a:r>
              <a:rPr lang="da-DK" dirty="0" smtClean="0">
                <a:solidFill>
                  <a:prstClr val="black"/>
                </a:solidFill>
              </a:rPr>
              <a:t/>
            </a:r>
            <a:br>
              <a:rPr lang="da-DK" dirty="0" smtClean="0">
                <a:solidFill>
                  <a:prstClr val="black"/>
                </a:solidFill>
              </a:rPr>
            </a:br>
            <a:r>
              <a:rPr lang="da-DK" dirty="0" err="1" smtClean="0">
                <a:solidFill>
                  <a:prstClr val="black"/>
                </a:solidFill>
              </a:rPr>
              <a:t>Sector</a:t>
            </a:r>
            <a:r>
              <a:rPr lang="da-DK" dirty="0" smtClean="0">
                <a:solidFill>
                  <a:prstClr val="black"/>
                </a:solidFill>
              </a:rPr>
              <a:t> </a:t>
            </a:r>
            <a:r>
              <a:rPr lang="da-DK" dirty="0" err="1" smtClean="0">
                <a:solidFill>
                  <a:prstClr val="black"/>
                </a:solidFill>
              </a:rPr>
              <a:t>level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428625" y="1535113"/>
          <a:ext cx="8215341" cy="348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9957"/>
                <a:gridCol w="2875384"/>
              </a:tblGrid>
              <a:tr h="464400">
                <a:tc>
                  <a:txBody>
                    <a:bodyPr/>
                    <a:lstStyle/>
                    <a:p>
                      <a:r>
                        <a:rPr lang="da-DK" sz="2000" dirty="0" err="1" smtClean="0"/>
                        <a:t>Benefits</a:t>
                      </a:r>
                      <a:endParaRPr lang="da-DK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2000" dirty="0" err="1" smtClean="0"/>
                        <a:t>Costs</a:t>
                      </a:r>
                      <a:r>
                        <a:rPr lang="da-DK" sz="2000" dirty="0" smtClean="0"/>
                        <a:t>, </a:t>
                      </a:r>
                      <a:r>
                        <a:rPr lang="da-DK" sz="2000" dirty="0" err="1" smtClean="0"/>
                        <a:t>Risks</a:t>
                      </a:r>
                      <a:r>
                        <a:rPr lang="da-DK" sz="2000" dirty="0" smtClean="0"/>
                        <a:t>, Problems</a:t>
                      </a:r>
                      <a:endParaRPr lang="da-DK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Tailoring regulations to industry requirement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 skills development and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Enabling industry policy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Facilitates social and technological upgrading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Reduction in industrial disputes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Well-coordinated sectoral wage bargaining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Inclusive and sustainable economic growth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Promote firms’ productivity growth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Reduced wage competition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Reduced risks of excessively low pay and unsafe working conditions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 help firms responding to crisis</a:t>
                      </a:r>
                      <a:endParaRPr lang="da-D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a-DK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Limits </a:t>
                      </a:r>
                      <a:r>
                        <a:rPr lang="da-DK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managerial</a:t>
                      </a:r>
                      <a:r>
                        <a:rPr lang="da-DK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da-DK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prerogative</a:t>
                      </a:r>
                      <a:endParaRPr lang="da-DK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185B26-BF99-41B0-8C30-233053F1CD5C}"/>
</file>

<file path=customXml/itemProps2.xml><?xml version="1.0" encoding="utf-8"?>
<ds:datastoreItem xmlns:ds="http://schemas.openxmlformats.org/officeDocument/2006/customXml" ds:itemID="{2D46C5E6-276C-4145-9E1A-9416CC10B276}"/>
</file>

<file path=customXml/itemProps3.xml><?xml version="1.0" encoding="utf-8"?>
<ds:datastoreItem xmlns:ds="http://schemas.openxmlformats.org/officeDocument/2006/customXml" ds:itemID="{C7C4286C-0F03-4927-9E9A-290CB567E6CF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164</TotalTime>
  <Words>681</Words>
  <Application>Microsoft Office PowerPoint</Application>
  <PresentationFormat>Skærmshow (16:9)</PresentationFormat>
  <Paragraphs>110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11</vt:i4>
      </vt:variant>
    </vt:vector>
  </HeadingPairs>
  <TitlesOfParts>
    <vt:vector size="12" baseType="lpstr">
      <vt:lpstr>SD Consortium</vt:lpstr>
      <vt:lpstr>Social dialogue</vt:lpstr>
      <vt:lpstr>What does social dialogue do?</vt:lpstr>
      <vt:lpstr>For analysis: Two kinds of growth</vt:lpstr>
      <vt:lpstr>Potential cost of social dialogue</vt:lpstr>
      <vt:lpstr>Conventional business growth  Potential benefits of social dialogue</vt:lpstr>
      <vt:lpstr>Inclusive business growth Potential benefits of social dialogue</vt:lpstr>
      <vt:lpstr>Social dialogue Company level</vt:lpstr>
      <vt:lpstr>Social Dialogue  Supply chain management level</vt:lpstr>
      <vt:lpstr>Social dialogue Sector level</vt:lpstr>
      <vt:lpstr>Social dialogue National level</vt:lpstr>
      <vt:lpstr>Enabling conditions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dialogue</dc:title>
  <dc:creator>Jens Bundvad</dc:creator>
  <cp:lastModifiedBy>Jens Bundvad</cp:lastModifiedBy>
  <cp:revision>28</cp:revision>
  <dcterms:created xsi:type="dcterms:W3CDTF">2019-08-26T11:36:51Z</dcterms:created>
  <dcterms:modified xsi:type="dcterms:W3CDTF">2019-08-31T14:22:35Z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