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3.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2.xml" ContentType="application/vnd.openxmlformats-officedocument.presentationml.slide+xml"/>
  <Override PartName="/ppt/slides/slide8.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84" r:id="rId3"/>
    <p:sldId id="283" r:id="rId4"/>
    <p:sldId id="285" r:id="rId5"/>
    <p:sldId id="302" r:id="rId6"/>
    <p:sldId id="303" r:id="rId7"/>
    <p:sldId id="304" r:id="rId8"/>
    <p:sldId id="305" r:id="rId9"/>
    <p:sldId id="319" r:id="rId10"/>
    <p:sldId id="308" r:id="rId11"/>
    <p:sldId id="309" r:id="rId12"/>
    <p:sldId id="310" r:id="rId13"/>
    <p:sldId id="296" r:id="rId14"/>
    <p:sldId id="311" r:id="rId15"/>
    <p:sldId id="312" r:id="rId16"/>
    <p:sldId id="313" r:id="rId17"/>
    <p:sldId id="295" r:id="rId18"/>
    <p:sldId id="297" r:id="rId19"/>
    <p:sldId id="286" r:id="rId20"/>
    <p:sldId id="314" r:id="rId21"/>
    <p:sldId id="315" r:id="rId22"/>
    <p:sldId id="316" r:id="rId23"/>
    <p:sldId id="317" r:id="rId24"/>
    <p:sldId id="301" r:id="rId25"/>
    <p:sldId id="282" r:id="rId26"/>
    <p:sldId id="288" r:id="rId27"/>
    <p:sldId id="289" r:id="rId28"/>
  </p:sldIdLst>
  <p:sldSz cx="9144000" cy="5143500" type="screen16x9"/>
  <p:notesSz cx="6864350" cy="9996488"/>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586" autoAdjust="0"/>
    <p:restoredTop sz="86405" autoAdjust="0"/>
  </p:normalViewPr>
  <p:slideViewPr>
    <p:cSldViewPr>
      <p:cViewPr>
        <p:scale>
          <a:sx n="125" d="100"/>
          <a:sy n="125" d="100"/>
        </p:scale>
        <p:origin x="-82" y="-10"/>
      </p:cViewPr>
      <p:guideLst>
        <p:guide orient="horz" pos="1620"/>
        <p:guide pos="2880"/>
      </p:guideLst>
    </p:cSldViewPr>
  </p:slideViewPr>
  <p:outlineViewPr>
    <p:cViewPr>
      <p:scale>
        <a:sx n="33" d="100"/>
        <a:sy n="33" d="100"/>
      </p:scale>
      <p:origin x="0" y="6816"/>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4552" cy="499824"/>
          </a:xfrm>
          <a:prstGeom prst="rect">
            <a:avLst/>
          </a:prstGeom>
        </p:spPr>
        <p:txBody>
          <a:bodyPr vert="horz" lIns="96341" tIns="48171" rIns="96341" bIns="48171" rtlCol="0"/>
          <a:lstStyle>
            <a:lvl1pPr algn="l">
              <a:defRPr sz="1300"/>
            </a:lvl1pPr>
          </a:lstStyle>
          <a:p>
            <a:endParaRPr lang="da-DK"/>
          </a:p>
        </p:txBody>
      </p:sp>
      <p:sp>
        <p:nvSpPr>
          <p:cNvPr id="3" name="Pladsholder til dato 2"/>
          <p:cNvSpPr>
            <a:spLocks noGrp="1"/>
          </p:cNvSpPr>
          <p:nvPr>
            <p:ph type="dt" idx="1"/>
          </p:nvPr>
        </p:nvSpPr>
        <p:spPr>
          <a:xfrm>
            <a:off x="3888210" y="0"/>
            <a:ext cx="2974552" cy="499824"/>
          </a:xfrm>
          <a:prstGeom prst="rect">
            <a:avLst/>
          </a:prstGeom>
        </p:spPr>
        <p:txBody>
          <a:bodyPr vert="horz" lIns="96341" tIns="48171" rIns="96341" bIns="48171" rtlCol="0"/>
          <a:lstStyle>
            <a:lvl1pPr algn="r">
              <a:defRPr sz="1300"/>
            </a:lvl1pPr>
          </a:lstStyle>
          <a:p>
            <a:fld id="{4D17DB38-27C2-4A01-A0E6-021DE3674E33}" type="datetimeFigureOut">
              <a:rPr lang="da-DK" smtClean="0"/>
              <a:pPr/>
              <a:t>16-07-2020</a:t>
            </a:fld>
            <a:endParaRPr lang="da-DK"/>
          </a:p>
        </p:txBody>
      </p:sp>
      <p:sp>
        <p:nvSpPr>
          <p:cNvPr id="4" name="Pladsholder til diasbillede 3"/>
          <p:cNvSpPr>
            <a:spLocks noGrp="1" noRot="1" noChangeAspect="1"/>
          </p:cNvSpPr>
          <p:nvPr>
            <p:ph type="sldImg" idx="2"/>
          </p:nvPr>
        </p:nvSpPr>
        <p:spPr>
          <a:xfrm>
            <a:off x="100013" y="749300"/>
            <a:ext cx="6664325" cy="3749675"/>
          </a:xfrm>
          <a:prstGeom prst="rect">
            <a:avLst/>
          </a:prstGeom>
          <a:noFill/>
          <a:ln w="12700">
            <a:solidFill>
              <a:prstClr val="black"/>
            </a:solidFill>
          </a:ln>
        </p:spPr>
        <p:txBody>
          <a:bodyPr vert="horz" lIns="96341" tIns="48171" rIns="96341" bIns="48171" rtlCol="0" anchor="ctr"/>
          <a:lstStyle/>
          <a:p>
            <a:endParaRPr lang="da-DK"/>
          </a:p>
        </p:txBody>
      </p:sp>
      <p:sp>
        <p:nvSpPr>
          <p:cNvPr id="5" name="Pladsholder til noter 4"/>
          <p:cNvSpPr>
            <a:spLocks noGrp="1"/>
          </p:cNvSpPr>
          <p:nvPr>
            <p:ph type="body" sz="quarter" idx="3"/>
          </p:nvPr>
        </p:nvSpPr>
        <p:spPr>
          <a:xfrm>
            <a:off x="686435" y="4748332"/>
            <a:ext cx="5491480" cy="4498420"/>
          </a:xfrm>
          <a:prstGeom prst="rect">
            <a:avLst/>
          </a:prstGeom>
        </p:spPr>
        <p:txBody>
          <a:bodyPr vert="horz" lIns="96341" tIns="48171" rIns="96341" bIns="48171" rtlCol="0">
            <a:normAutofit/>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6" name="Pladsholder til sidefod 5"/>
          <p:cNvSpPr>
            <a:spLocks noGrp="1"/>
          </p:cNvSpPr>
          <p:nvPr>
            <p:ph type="ftr" sz="quarter" idx="4"/>
          </p:nvPr>
        </p:nvSpPr>
        <p:spPr>
          <a:xfrm>
            <a:off x="0" y="9494929"/>
            <a:ext cx="2974552" cy="499824"/>
          </a:xfrm>
          <a:prstGeom prst="rect">
            <a:avLst/>
          </a:prstGeom>
        </p:spPr>
        <p:txBody>
          <a:bodyPr vert="horz" lIns="96341" tIns="48171" rIns="96341" bIns="48171" rtlCol="0" anchor="b"/>
          <a:lstStyle>
            <a:lvl1pPr algn="l">
              <a:defRPr sz="1300"/>
            </a:lvl1pPr>
          </a:lstStyle>
          <a:p>
            <a:endParaRPr lang="da-DK"/>
          </a:p>
        </p:txBody>
      </p:sp>
      <p:sp>
        <p:nvSpPr>
          <p:cNvPr id="7" name="Pladsholder til diasnummer 6"/>
          <p:cNvSpPr>
            <a:spLocks noGrp="1"/>
          </p:cNvSpPr>
          <p:nvPr>
            <p:ph type="sldNum" sz="quarter" idx="5"/>
          </p:nvPr>
        </p:nvSpPr>
        <p:spPr>
          <a:xfrm>
            <a:off x="3888210" y="9494929"/>
            <a:ext cx="2974552" cy="499824"/>
          </a:xfrm>
          <a:prstGeom prst="rect">
            <a:avLst/>
          </a:prstGeom>
        </p:spPr>
        <p:txBody>
          <a:bodyPr vert="horz" lIns="96341" tIns="48171" rIns="96341" bIns="48171" rtlCol="0" anchor="b"/>
          <a:lstStyle>
            <a:lvl1pPr algn="r">
              <a:defRPr sz="1300"/>
            </a:lvl1pPr>
          </a:lstStyle>
          <a:p>
            <a:fld id="{5DFFE0CC-20B2-4EA8-B2F0-D6E58382815D}" type="slidenum">
              <a:rPr lang="da-DK" smtClean="0"/>
              <a:pPr/>
              <a:t>‹nr.›</a:t>
            </a:fld>
            <a:endParaRPr lang="da-DK"/>
          </a:p>
        </p:txBody>
      </p:sp>
    </p:spTree>
    <p:extLst>
      <p:ext uri="{BB962C8B-B14F-4D97-AF65-F5344CB8AC3E}">
        <p14:creationId xmlns:p14="http://schemas.microsoft.com/office/powerpoint/2010/main" val="1943435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normAutofit/>
          </a:bodyPr>
          <a:lstStyle/>
          <a:p>
            <a:endParaRPr lang="da-DK" dirty="0"/>
          </a:p>
        </p:txBody>
      </p:sp>
      <p:sp>
        <p:nvSpPr>
          <p:cNvPr id="4" name="Pladsholder til diasnummer 3"/>
          <p:cNvSpPr>
            <a:spLocks noGrp="1"/>
          </p:cNvSpPr>
          <p:nvPr>
            <p:ph type="sldNum" sz="quarter" idx="10"/>
          </p:nvPr>
        </p:nvSpPr>
        <p:spPr/>
        <p:txBody>
          <a:bodyPr/>
          <a:lstStyle/>
          <a:p>
            <a:fld id="{5DFFE0CC-20B2-4EA8-B2F0-D6E58382815D}" type="slidenum">
              <a:rPr lang="da-DK" smtClean="0"/>
              <a:pPr/>
              <a:t>27</a:t>
            </a:fld>
            <a:endParaRPr lang="da-DK"/>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4" name="Pladsholder til dato 3"/>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9691DD31-FDC5-4A82-9D76-1C1005646256}" type="slidenum">
              <a:rPr lang="da-DK" smtClean="0"/>
              <a:pPr/>
              <a:t>‹nr.›</a:t>
            </a:fld>
            <a:endParaRPr lang="da-DK"/>
          </a:p>
        </p:txBody>
      </p:sp>
      <p:sp>
        <p:nvSpPr>
          <p:cNvPr id="11" name="Rektangel 10"/>
          <p:cNvSpPr/>
          <p:nvPr/>
        </p:nvSpPr>
        <p:spPr>
          <a:xfrm>
            <a:off x="-71470" y="0"/>
            <a:ext cx="9286940" cy="5214956"/>
          </a:xfrm>
          <a:prstGeom prst="rect">
            <a:avLst/>
          </a:prstGeom>
          <a:solidFill>
            <a:srgbClr val="008C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p:cNvSpPr>
            <a:spLocks noGrp="1"/>
          </p:cNvSpPr>
          <p:nvPr>
            <p:ph type="ctrTitle"/>
          </p:nvPr>
        </p:nvSpPr>
        <p:spPr>
          <a:xfrm>
            <a:off x="685800" y="1597819"/>
            <a:ext cx="7772400" cy="1102519"/>
          </a:xfrm>
        </p:spPr>
        <p:txBody>
          <a:bodyPr/>
          <a:lstStyle>
            <a:lvl1pPr>
              <a:defRPr sz="4000" b="1">
                <a:solidFill>
                  <a:schemeClr val="bg1"/>
                </a:solidFill>
              </a:defRPr>
            </a:lvl1pPr>
          </a:lstStyle>
          <a:p>
            <a:r>
              <a:rPr lang="da-DK" smtClean="0"/>
              <a:t>Klik for at redigere titeltypografi i masteren</a:t>
            </a:r>
            <a:endParaRPr lang="da-DK"/>
          </a:p>
        </p:txBody>
      </p:sp>
      <p:sp>
        <p:nvSpPr>
          <p:cNvPr id="3" name="Undertitel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smtClean="0"/>
              <a:t>Klik for at redigere undertiteltypografien i masteren</a:t>
            </a:r>
            <a:endParaRPr lang="da-DK"/>
          </a:p>
        </p:txBody>
      </p:sp>
      <p:grpSp>
        <p:nvGrpSpPr>
          <p:cNvPr id="7" name="Gruppe 14"/>
          <p:cNvGrpSpPr/>
          <p:nvPr/>
        </p:nvGrpSpPr>
        <p:grpSpPr>
          <a:xfrm>
            <a:off x="3643307" y="4214824"/>
            <a:ext cx="1857387" cy="428610"/>
            <a:chOff x="142845" y="1"/>
            <a:chExt cx="1857387" cy="428610"/>
          </a:xfrm>
        </p:grpSpPr>
        <p:pic>
          <p:nvPicPr>
            <p:cNvPr id="12" name="Picture 2" descr="F:\Dropbox\JB - LO-FTF\Activity Concept Catalogue\Design elements\#F-Cyan 2000x2000.png"/>
            <p:cNvPicPr>
              <a:picLocks noChangeAspect="1" noChangeArrowheads="1"/>
            </p:cNvPicPr>
            <p:nvPr userDrawn="1"/>
          </p:nvPicPr>
          <p:blipFill>
            <a:blip r:embed="rId2"/>
            <a:srcRect l="8534" t="17067" r="8976" b="18931"/>
            <a:stretch>
              <a:fillRect/>
            </a:stretch>
          </p:blipFill>
          <p:spPr bwMode="auto">
            <a:xfrm>
              <a:off x="1571604" y="71420"/>
              <a:ext cx="428628" cy="332556"/>
            </a:xfrm>
            <a:prstGeom prst="rect">
              <a:avLst/>
            </a:prstGeom>
            <a:noFill/>
          </p:spPr>
        </p:pic>
        <p:pic>
          <p:nvPicPr>
            <p:cNvPr id="13" name="Picture 3" descr="F:\Dropbox\JB - LO-FTF\Activity Concept Catalogue\Design elements\DI-Cyan 2000x2000.png"/>
            <p:cNvPicPr>
              <a:picLocks noChangeAspect="1" noChangeArrowheads="1"/>
            </p:cNvPicPr>
            <p:nvPr userDrawn="1"/>
          </p:nvPicPr>
          <p:blipFill>
            <a:blip r:embed="rId3" cstate="print"/>
            <a:srcRect l="7018" t="26669" r="7360" b="27011"/>
            <a:stretch>
              <a:fillRect/>
            </a:stretch>
          </p:blipFill>
          <p:spPr bwMode="auto">
            <a:xfrm>
              <a:off x="785786" y="71420"/>
              <a:ext cx="571504" cy="309174"/>
            </a:xfrm>
            <a:prstGeom prst="rect">
              <a:avLst/>
            </a:prstGeom>
            <a:noFill/>
          </p:spPr>
        </p:pic>
        <p:pic>
          <p:nvPicPr>
            <p:cNvPr id="14" name="Picture 4" descr="F:\Dropbox\JB - LO-FTF\Activity Concept Catalogue\Design elements\DTDF Cyan.png"/>
            <p:cNvPicPr>
              <a:picLocks noChangeAspect="1" noChangeArrowheads="1"/>
            </p:cNvPicPr>
            <p:nvPr userDrawn="1"/>
          </p:nvPicPr>
          <p:blipFill>
            <a:blip r:embed="rId4" cstate="print"/>
            <a:srcRect/>
            <a:stretch>
              <a:fillRect/>
            </a:stretch>
          </p:blipFill>
          <p:spPr bwMode="auto">
            <a:xfrm>
              <a:off x="142845" y="1"/>
              <a:ext cx="428610" cy="428610"/>
            </a:xfrm>
            <a:prstGeom prst="rect">
              <a:avLst/>
            </a:prstGeom>
            <a:noFill/>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611998"/>
            <a:ext cx="2057400" cy="4388644"/>
          </a:xfrm>
        </p:spPr>
        <p:txBody>
          <a:bodyPr vert="eaVert"/>
          <a:lstStyle/>
          <a:p>
            <a:r>
              <a:rPr lang="da-DK" smtClean="0"/>
              <a:t>Klik for at redigere titeltypografi i masteren</a:t>
            </a:r>
            <a:endParaRPr lang="da-DK"/>
          </a:p>
        </p:txBody>
      </p:sp>
      <p:sp>
        <p:nvSpPr>
          <p:cNvPr id="3" name="Pladsholder til lodret titel 2"/>
          <p:cNvSpPr>
            <a:spLocks noGrp="1"/>
          </p:cNvSpPr>
          <p:nvPr>
            <p:ph type="body" orient="vert" idx="1"/>
          </p:nvPr>
        </p:nvSpPr>
        <p:spPr>
          <a:xfrm>
            <a:off x="457200" y="611998"/>
            <a:ext cx="6019800" cy="4388644"/>
          </a:xfrm>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idx="1"/>
          </p:nvPr>
        </p:nvSpPr>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4" name="Pladsholder til dato 3"/>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9691DD31-FDC5-4A82-9D76-1C1005646256}" type="slidenum">
              <a:rPr lang="da-DK" smtClean="0"/>
              <a:pPr/>
              <a:t>‹nr.›</a:t>
            </a:fld>
            <a:endParaRPr lang="da-DK"/>
          </a:p>
        </p:txBody>
      </p:sp>
      <p:sp>
        <p:nvSpPr>
          <p:cNvPr id="7" name="Rektangel 6"/>
          <p:cNvSpPr/>
          <p:nvPr/>
        </p:nvSpPr>
        <p:spPr>
          <a:xfrm>
            <a:off x="-71470" y="0"/>
            <a:ext cx="9358378" cy="52149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rgbClr val="008CD7"/>
              </a:solidFill>
            </a:endParaRPr>
          </a:p>
        </p:txBody>
      </p:sp>
      <p:sp>
        <p:nvSpPr>
          <p:cNvPr id="2" name="Titel 1"/>
          <p:cNvSpPr>
            <a:spLocks noGrp="1"/>
          </p:cNvSpPr>
          <p:nvPr>
            <p:ph type="title"/>
          </p:nvPr>
        </p:nvSpPr>
        <p:spPr>
          <a:xfrm>
            <a:off x="722313" y="3305176"/>
            <a:ext cx="7772400" cy="1021556"/>
          </a:xfrm>
        </p:spPr>
        <p:txBody>
          <a:bodyPr anchor="t"/>
          <a:lstStyle>
            <a:lvl1pPr algn="l">
              <a:defRPr sz="4000" b="1" cap="all">
                <a:solidFill>
                  <a:srgbClr val="00598A"/>
                </a:solidFill>
              </a:defRPr>
            </a:lvl1pPr>
          </a:lstStyle>
          <a:p>
            <a:r>
              <a:rPr lang="da-DK" smtClean="0"/>
              <a:t>Klik for at redigere titeltypografi i masteren</a:t>
            </a:r>
            <a:endParaRPr lang="da-DK" dirty="0"/>
          </a:p>
        </p:txBody>
      </p:sp>
      <p:sp>
        <p:nvSpPr>
          <p:cNvPr id="3" name="Pladsholder til tekst 2"/>
          <p:cNvSpPr>
            <a:spLocks noGrp="1"/>
          </p:cNvSpPr>
          <p:nvPr>
            <p:ph type="body" idx="1"/>
          </p:nvPr>
        </p:nvSpPr>
        <p:spPr>
          <a:xfrm>
            <a:off x="722313" y="2180035"/>
            <a:ext cx="7772400" cy="1125140"/>
          </a:xfrm>
        </p:spPr>
        <p:txBody>
          <a:bodyPr anchor="b"/>
          <a:lstStyle>
            <a:lvl1pPr marL="0" indent="0">
              <a:buNone/>
              <a:defRPr sz="2000">
                <a:solidFill>
                  <a:srgbClr val="008CD7"/>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a-DK" smtClean="0"/>
              <a:t>Klik for at redigere typografi i masteren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sz="half" idx="1"/>
          </p:nvPr>
        </p:nvSpPr>
        <p:spPr>
          <a:xfrm>
            <a:off x="457200" y="1534732"/>
            <a:ext cx="4038600" cy="339447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648200" y="1534732"/>
            <a:ext cx="4038600" cy="339447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dato 4"/>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a-DK" smtClean="0"/>
              <a:t>Klik for at redigere titeltypografi i masteren</a:t>
            </a:r>
            <a:endParaRPr lang="da-DK"/>
          </a:p>
        </p:txBody>
      </p:sp>
      <p:sp>
        <p:nvSpPr>
          <p:cNvPr id="3" name="Pladsholder til tekst 2"/>
          <p:cNvSpPr>
            <a:spLocks noGrp="1"/>
          </p:cNvSpPr>
          <p:nvPr>
            <p:ph type="body" idx="1"/>
          </p:nvPr>
        </p:nvSpPr>
        <p:spPr>
          <a:xfrm>
            <a:off x="457200" y="1485917"/>
            <a:ext cx="4040188" cy="47982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4" name="Pladsholder til indhold 3"/>
          <p:cNvSpPr>
            <a:spLocks noGrp="1"/>
          </p:cNvSpPr>
          <p:nvPr>
            <p:ph sz="half" idx="2"/>
          </p:nvPr>
        </p:nvSpPr>
        <p:spPr>
          <a:xfrm>
            <a:off x="457200" y="1965738"/>
            <a:ext cx="4040188"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6" y="1485917"/>
            <a:ext cx="4041775" cy="47982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6" name="Pladsholder til indhold 5"/>
          <p:cNvSpPr>
            <a:spLocks noGrp="1"/>
          </p:cNvSpPr>
          <p:nvPr>
            <p:ph sz="quarter" idx="4"/>
          </p:nvPr>
        </p:nvSpPr>
        <p:spPr>
          <a:xfrm>
            <a:off x="4645026" y="1965738"/>
            <a:ext cx="4041775"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Pladsholder til dato 6"/>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8" name="Pladsholder til sidefod 7"/>
          <p:cNvSpPr>
            <a:spLocks noGrp="1"/>
          </p:cNvSpPr>
          <p:nvPr>
            <p:ph type="ftr" sz="quarter" idx="11"/>
          </p:nvPr>
        </p:nvSpPr>
        <p:spPr/>
        <p:txBody>
          <a:bodyPr/>
          <a:lstStyle/>
          <a:p>
            <a:endParaRPr lang="da-DK"/>
          </a:p>
        </p:txBody>
      </p:sp>
      <p:sp>
        <p:nvSpPr>
          <p:cNvPr id="9" name="Pladsholder til diasnummer 8"/>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dato 2"/>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4" name="Pladsholder til sidefod 3"/>
          <p:cNvSpPr>
            <a:spLocks noGrp="1"/>
          </p:cNvSpPr>
          <p:nvPr>
            <p:ph type="ftr" sz="quarter" idx="11"/>
          </p:nvPr>
        </p:nvSpPr>
        <p:spPr/>
        <p:txBody>
          <a:bodyPr/>
          <a:lstStyle/>
          <a:p>
            <a:endParaRPr lang="da-DK"/>
          </a:p>
        </p:txBody>
      </p:sp>
      <p:sp>
        <p:nvSpPr>
          <p:cNvPr id="5" name="Pladsholder til diasnummer 4"/>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dsholder til dato 1"/>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3" name="Pladsholder til sidefod 2"/>
          <p:cNvSpPr>
            <a:spLocks noGrp="1"/>
          </p:cNvSpPr>
          <p:nvPr>
            <p:ph type="ftr" sz="quarter" idx="11"/>
          </p:nvPr>
        </p:nvSpPr>
        <p:spPr/>
        <p:txBody>
          <a:bodyPr/>
          <a:lstStyle/>
          <a:p>
            <a:endParaRPr lang="da-DK"/>
          </a:p>
        </p:txBody>
      </p:sp>
      <p:sp>
        <p:nvSpPr>
          <p:cNvPr id="4" name="Pladsholder til diasnummer 3"/>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1" y="610806"/>
            <a:ext cx="3008313" cy="871538"/>
          </a:xfrm>
        </p:spPr>
        <p:txBody>
          <a:bodyPr anchor="b"/>
          <a:lstStyle>
            <a:lvl1pPr algn="l">
              <a:defRPr sz="2000" b="1"/>
            </a:lvl1pPr>
          </a:lstStyle>
          <a:p>
            <a:r>
              <a:rPr lang="da-DK" smtClean="0"/>
              <a:t>Klik for at redigere titeltypografi i masteren</a:t>
            </a:r>
            <a:endParaRPr lang="da-DK"/>
          </a:p>
        </p:txBody>
      </p:sp>
      <p:sp>
        <p:nvSpPr>
          <p:cNvPr id="3" name="Pladsholder til indhold 2"/>
          <p:cNvSpPr>
            <a:spLocks noGrp="1"/>
          </p:cNvSpPr>
          <p:nvPr>
            <p:ph idx="1"/>
          </p:nvPr>
        </p:nvSpPr>
        <p:spPr>
          <a:xfrm>
            <a:off x="3575050" y="610807"/>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1" y="1482345"/>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4"/>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3900504"/>
            <a:ext cx="5486400" cy="425054"/>
          </a:xfrm>
        </p:spPr>
        <p:txBody>
          <a:bodyPr anchor="b"/>
          <a:lstStyle>
            <a:lvl1pPr algn="l">
              <a:defRPr sz="2000" b="1"/>
            </a:lvl1pPr>
          </a:lstStyle>
          <a:p>
            <a:r>
              <a:rPr lang="da-DK" smtClean="0"/>
              <a:t>Klik for at redigere titeltypografi i masteren</a:t>
            </a:r>
            <a:endParaRPr lang="da-DK"/>
          </a:p>
        </p:txBody>
      </p:sp>
      <p:sp>
        <p:nvSpPr>
          <p:cNvPr id="3" name="Pladsholder til billede 2"/>
          <p:cNvSpPr>
            <a:spLocks noGrp="1"/>
          </p:cNvSpPr>
          <p:nvPr>
            <p:ph type="pic" idx="1"/>
          </p:nvPr>
        </p:nvSpPr>
        <p:spPr>
          <a:xfrm>
            <a:off x="1792288" y="75963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smtClean="0"/>
              <a:t>Klik på ikonet for at tilføje et billede</a:t>
            </a:r>
            <a:endParaRPr lang="da-DK"/>
          </a:p>
        </p:txBody>
      </p:sp>
      <p:sp>
        <p:nvSpPr>
          <p:cNvPr id="4" name="Pladsholder til tekst 3"/>
          <p:cNvSpPr>
            <a:spLocks noGrp="1"/>
          </p:cNvSpPr>
          <p:nvPr>
            <p:ph type="body" sz="half" idx="2"/>
          </p:nvPr>
        </p:nvSpPr>
        <p:spPr>
          <a:xfrm>
            <a:off x="1792288" y="4325557"/>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4"/>
          <p:cNvSpPr>
            <a:spLocks noGrp="1"/>
          </p:cNvSpPr>
          <p:nvPr>
            <p:ph type="dt" sz="half" idx="10"/>
          </p:nvPr>
        </p:nvSpPr>
        <p:spPr/>
        <p:txBody>
          <a:bodyPr/>
          <a:lstStyle/>
          <a:p>
            <a:fld id="{F266A422-FEC8-4FEA-8311-737F78DE0411}" type="datetimeFigureOut">
              <a:rPr lang="da-DK" smtClean="0"/>
              <a:pPr/>
              <a:t>16-07-2020</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9691DD31-FDC5-4A82-9D76-1C1005646256}" type="slidenum">
              <a:rPr lang="da-DK" smtClean="0"/>
              <a:pPr/>
              <a:t>‹nr.›</a:t>
            </a:fld>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428596" y="571486"/>
            <a:ext cx="8229600" cy="857250"/>
          </a:xfrm>
          <a:prstGeom prst="rect">
            <a:avLst/>
          </a:prstGeom>
        </p:spPr>
        <p:txBody>
          <a:bodyPr vert="horz" lIns="91440" tIns="45720" rIns="91440" bIns="45720" rtlCol="0" anchor="ctr">
            <a:noAutofit/>
          </a:bodyPr>
          <a:lstStyle/>
          <a:p>
            <a:r>
              <a:rPr lang="da-DK" dirty="0" smtClean="0"/>
              <a:t>Klik for at redigere titeltypografi i masteren</a:t>
            </a:r>
            <a:endParaRPr lang="da-DK" dirty="0"/>
          </a:p>
        </p:txBody>
      </p:sp>
      <p:sp>
        <p:nvSpPr>
          <p:cNvPr id="3" name="Pladsholder til tekst 2"/>
          <p:cNvSpPr>
            <a:spLocks noGrp="1"/>
          </p:cNvSpPr>
          <p:nvPr>
            <p:ph type="body" idx="1"/>
          </p:nvPr>
        </p:nvSpPr>
        <p:spPr>
          <a:xfrm>
            <a:off x="428596" y="1534732"/>
            <a:ext cx="8229600" cy="3394472"/>
          </a:xfrm>
          <a:prstGeom prst="rect">
            <a:avLst/>
          </a:prstGeom>
        </p:spPr>
        <p:txBody>
          <a:bodyPr vert="horz" lIns="91440" tIns="45720" rIns="91440" bIns="45720" rtlCol="0">
            <a:normAutofit/>
          </a:bodyPr>
          <a:lstStyle/>
          <a:p>
            <a:pPr lvl="0"/>
            <a:r>
              <a:rPr lang="da-DK" dirty="0" smtClean="0"/>
              <a:t>Klik for at redigere typografi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7" name="Rektangel 6"/>
          <p:cNvSpPr/>
          <p:nvPr/>
        </p:nvSpPr>
        <p:spPr>
          <a:xfrm>
            <a:off x="0" y="0"/>
            <a:ext cx="9144000" cy="571486"/>
          </a:xfrm>
          <a:prstGeom prst="rect">
            <a:avLst/>
          </a:prstGeom>
          <a:gradFill>
            <a:gsLst>
              <a:gs pos="0">
                <a:srgbClr val="008CD7"/>
              </a:gs>
              <a:gs pos="39999">
                <a:srgbClr val="008CD7"/>
              </a:gs>
              <a:gs pos="70000">
                <a:srgbClr val="008CD7"/>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pic>
        <p:nvPicPr>
          <p:cNvPr id="8" name="Picture 2" descr="F:\Dropbox\JB - LO-FTF\Activity Concept Catalogue\Design elements\#F-Cyan 2000x2000.png"/>
          <p:cNvPicPr>
            <a:picLocks noChangeAspect="1" noChangeArrowheads="1"/>
          </p:cNvPicPr>
          <p:nvPr/>
        </p:nvPicPr>
        <p:blipFill>
          <a:blip r:embed="rId13"/>
          <a:srcRect l="8534" t="17067" r="8976" b="18931"/>
          <a:stretch>
            <a:fillRect/>
          </a:stretch>
        </p:blipFill>
        <p:spPr bwMode="auto">
          <a:xfrm>
            <a:off x="1571604" y="71420"/>
            <a:ext cx="428628" cy="332556"/>
          </a:xfrm>
          <a:prstGeom prst="rect">
            <a:avLst/>
          </a:prstGeom>
          <a:noFill/>
        </p:spPr>
      </p:pic>
      <p:pic>
        <p:nvPicPr>
          <p:cNvPr id="9" name="Picture 3" descr="F:\Dropbox\JB - LO-FTF\Activity Concept Catalogue\Design elements\DI-Cyan 2000x2000.png"/>
          <p:cNvPicPr>
            <a:picLocks noChangeAspect="1" noChangeArrowheads="1"/>
          </p:cNvPicPr>
          <p:nvPr/>
        </p:nvPicPr>
        <p:blipFill>
          <a:blip r:embed="rId14" cstate="print"/>
          <a:srcRect l="7018" t="26669" r="7360" b="27011"/>
          <a:stretch>
            <a:fillRect/>
          </a:stretch>
        </p:blipFill>
        <p:spPr bwMode="auto">
          <a:xfrm>
            <a:off x="785786" y="71420"/>
            <a:ext cx="571504" cy="309174"/>
          </a:xfrm>
          <a:prstGeom prst="rect">
            <a:avLst/>
          </a:prstGeom>
          <a:noFill/>
        </p:spPr>
      </p:pic>
      <p:pic>
        <p:nvPicPr>
          <p:cNvPr id="10" name="Picture 4" descr="F:\Dropbox\JB - LO-FTF\Activity Concept Catalogue\Design elements\DTDF Cyan.png"/>
          <p:cNvPicPr>
            <a:picLocks noChangeAspect="1" noChangeArrowheads="1"/>
          </p:cNvPicPr>
          <p:nvPr/>
        </p:nvPicPr>
        <p:blipFill>
          <a:blip r:embed="rId15" cstate="print"/>
          <a:srcRect/>
          <a:stretch>
            <a:fillRect/>
          </a:stretch>
        </p:blipFill>
        <p:spPr bwMode="auto">
          <a:xfrm>
            <a:off x="142845" y="1"/>
            <a:ext cx="428610" cy="428610"/>
          </a:xfrm>
          <a:prstGeom prst="rect">
            <a:avLst/>
          </a:prstGeom>
          <a:noFill/>
        </p:spPr>
      </p:pic>
      <p:sp>
        <p:nvSpPr>
          <p:cNvPr id="6" name="Pladsholder til diasnummer 5"/>
          <p:cNvSpPr>
            <a:spLocks noGrp="1"/>
          </p:cNvSpPr>
          <p:nvPr>
            <p:ph type="sldNum" sz="quarter" idx="4"/>
          </p:nvPr>
        </p:nvSpPr>
        <p:spPr>
          <a:xfrm>
            <a:off x="8358214" y="142858"/>
            <a:ext cx="704840" cy="214314"/>
          </a:xfrm>
          <a:prstGeom prst="rect">
            <a:avLst/>
          </a:prstGeom>
        </p:spPr>
        <p:txBody>
          <a:bodyPr vert="horz" lIns="91440" tIns="45720" rIns="91440" bIns="45720" rtlCol="0" anchor="ctr"/>
          <a:lstStyle>
            <a:lvl1pPr algn="r">
              <a:defRPr sz="1200">
                <a:solidFill>
                  <a:schemeClr val="bg1"/>
                </a:solidFill>
              </a:defRPr>
            </a:lvl1pPr>
          </a:lstStyle>
          <a:p>
            <a:fld id="{9691DD31-FDC5-4A82-9D76-1C1005646256}" type="slidenum">
              <a:rPr lang="da-DK" smtClean="0"/>
              <a:pPr/>
              <a:t>‹nr.›</a:t>
            </a:fld>
            <a:endParaRPr lang="da-DK"/>
          </a:p>
        </p:txBody>
      </p:sp>
      <p:sp>
        <p:nvSpPr>
          <p:cNvPr id="5" name="Pladsholder til sidefod 4"/>
          <p:cNvSpPr>
            <a:spLocks noGrp="1"/>
          </p:cNvSpPr>
          <p:nvPr>
            <p:ph type="ftr" sz="quarter" idx="3"/>
          </p:nvPr>
        </p:nvSpPr>
        <p:spPr>
          <a:xfrm>
            <a:off x="2357422" y="142858"/>
            <a:ext cx="4214842" cy="214314"/>
          </a:xfrm>
          <a:prstGeom prst="rect">
            <a:avLst/>
          </a:prstGeom>
        </p:spPr>
        <p:txBody>
          <a:bodyPr vert="horz" lIns="91440" tIns="45720" rIns="91440" bIns="45720" rtlCol="0" anchor="ctr"/>
          <a:lstStyle>
            <a:lvl1pPr algn="ctr">
              <a:defRPr sz="1200">
                <a:solidFill>
                  <a:schemeClr val="bg1"/>
                </a:solidFill>
              </a:defRPr>
            </a:lvl1pPr>
          </a:lstStyle>
          <a:p>
            <a:endParaRPr lang="da-DK"/>
          </a:p>
        </p:txBody>
      </p:sp>
      <p:sp>
        <p:nvSpPr>
          <p:cNvPr id="4" name="Pladsholder til dato 3"/>
          <p:cNvSpPr>
            <a:spLocks noGrp="1"/>
          </p:cNvSpPr>
          <p:nvPr>
            <p:ph type="dt" sz="half" idx="2"/>
          </p:nvPr>
        </p:nvSpPr>
        <p:spPr>
          <a:xfrm>
            <a:off x="6643702" y="154748"/>
            <a:ext cx="1643074" cy="202424"/>
          </a:xfrm>
          <a:prstGeom prst="rect">
            <a:avLst/>
          </a:prstGeom>
        </p:spPr>
        <p:txBody>
          <a:bodyPr vert="horz" lIns="91440" tIns="45720" rIns="91440" bIns="45720" rtlCol="0" anchor="ctr"/>
          <a:lstStyle>
            <a:lvl1pPr algn="l">
              <a:defRPr sz="1200">
                <a:solidFill>
                  <a:schemeClr val="bg1"/>
                </a:solidFill>
              </a:defRPr>
            </a:lvl1pPr>
          </a:lstStyle>
          <a:p>
            <a:fld id="{F266A422-FEC8-4FEA-8311-737F78DE0411}" type="datetimeFigureOut">
              <a:rPr lang="da-DK" smtClean="0"/>
              <a:pPr/>
              <a:t>16-07-2020</a:t>
            </a:fld>
            <a:endParaRPr lang="da-DK"/>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GB" noProof="0" dirty="0" smtClean="0"/>
              <a:t>Social </a:t>
            </a:r>
            <a:r>
              <a:rPr lang="en-GB" noProof="0" dirty="0" err="1" smtClean="0"/>
              <a:t>diaogue</a:t>
            </a:r>
            <a:r>
              <a:rPr lang="en-GB" noProof="0" dirty="0" smtClean="0"/>
              <a:t> </a:t>
            </a:r>
            <a:r>
              <a:rPr lang="en-GB" noProof="0" smtClean="0"/>
              <a:t>and </a:t>
            </a:r>
            <a:br>
              <a:rPr lang="en-GB" noProof="0" smtClean="0"/>
            </a:br>
            <a:r>
              <a:rPr lang="en-GB" noProof="0" smtClean="0"/>
              <a:t>gender based </a:t>
            </a:r>
            <a:r>
              <a:rPr lang="en-GB" noProof="0" dirty="0" smtClean="0"/>
              <a:t>inequality</a:t>
            </a:r>
            <a:endParaRPr lang="en-GB" noProof="0" dirty="0"/>
          </a:p>
        </p:txBody>
      </p:sp>
      <p:sp>
        <p:nvSpPr>
          <p:cNvPr id="3" name="Undertitel 2"/>
          <p:cNvSpPr>
            <a:spLocks noGrp="1"/>
          </p:cNvSpPr>
          <p:nvPr>
            <p:ph type="subTitle" idx="1"/>
          </p:nvPr>
        </p:nvSpPr>
        <p:spPr/>
        <p:txBody>
          <a:bodyPr/>
          <a:lstStyle/>
          <a:p>
            <a:endParaRPr lang="da-DK"/>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smtClean="0"/>
              <a:t>Problems for women workers</a:t>
            </a:r>
            <a:endParaRPr lang="en-GB" noProof="0" dirty="0"/>
          </a:p>
        </p:txBody>
      </p:sp>
      <p:sp>
        <p:nvSpPr>
          <p:cNvPr id="3" name="Pladsholder til indhold 2"/>
          <p:cNvSpPr>
            <a:spLocks noGrp="1"/>
          </p:cNvSpPr>
          <p:nvPr>
            <p:ph idx="1"/>
          </p:nvPr>
        </p:nvSpPr>
        <p:spPr/>
        <p:txBody>
          <a:bodyPr>
            <a:normAutofit fontScale="92500" lnSpcReduction="10000"/>
          </a:bodyPr>
          <a:lstStyle/>
          <a:p>
            <a:r>
              <a:rPr lang="en-GB" noProof="0" dirty="0" smtClean="0"/>
              <a:t>Occupational segregation</a:t>
            </a:r>
          </a:p>
          <a:p>
            <a:r>
              <a:rPr lang="en-GB" dirty="0" smtClean="0"/>
              <a:t>Precarious work</a:t>
            </a:r>
          </a:p>
          <a:p>
            <a:r>
              <a:rPr lang="en-GB" noProof="0" dirty="0" smtClean="0"/>
              <a:t>Unequal pay</a:t>
            </a:r>
          </a:p>
          <a:p>
            <a:r>
              <a:rPr lang="en-GB" noProof="0" dirty="0" smtClean="0"/>
              <a:t>Vulnerable workers</a:t>
            </a:r>
          </a:p>
          <a:p>
            <a:r>
              <a:rPr lang="en-GB" dirty="0" smtClean="0"/>
              <a:t>Working hours</a:t>
            </a:r>
          </a:p>
          <a:p>
            <a:r>
              <a:rPr lang="en-GB" noProof="0" dirty="0" smtClean="0"/>
              <a:t>Poor access to maternity rights and child care</a:t>
            </a:r>
          </a:p>
          <a:p>
            <a:r>
              <a:rPr lang="en-GB" noProof="0" dirty="0" smtClean="0"/>
              <a:t>Unsafe working conditions</a:t>
            </a:r>
          </a:p>
          <a:p>
            <a:r>
              <a:rPr lang="en-GB" noProof="0" dirty="0" smtClean="0"/>
              <a:t>Limited access to education and skills development</a:t>
            </a:r>
          </a:p>
          <a:p>
            <a:r>
              <a:rPr lang="en-GB" noProof="0" dirty="0" smtClean="0"/>
              <a:t>Sexual harassment and violence</a:t>
            </a:r>
          </a:p>
          <a:p>
            <a:pPr lvl="1"/>
            <a:endParaRPr lang="en-GB" noProof="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 Scope of social dialogue is expanding</a:t>
            </a:r>
            <a:endParaRPr lang="en-GB" noProof="0" dirty="0"/>
          </a:p>
        </p:txBody>
      </p:sp>
      <p:sp>
        <p:nvSpPr>
          <p:cNvPr id="3" name="Pladsholder til indhold 2"/>
          <p:cNvSpPr>
            <a:spLocks noGrp="1"/>
          </p:cNvSpPr>
          <p:nvPr>
            <p:ph idx="1"/>
          </p:nvPr>
        </p:nvSpPr>
        <p:spPr/>
        <p:txBody>
          <a:bodyPr>
            <a:normAutofit/>
          </a:bodyPr>
          <a:lstStyle/>
          <a:p>
            <a:r>
              <a:rPr lang="en-US" dirty="0" smtClean="0"/>
              <a:t>In many countries encompass topics that are essential to achieving gender parity at work and in the family. </a:t>
            </a:r>
          </a:p>
          <a:p>
            <a:pPr lvl="1"/>
            <a:r>
              <a:rPr lang="en-US" dirty="0" smtClean="0"/>
              <a:t>equal access for women and men to jobs and skills</a:t>
            </a:r>
          </a:p>
          <a:p>
            <a:pPr lvl="1"/>
            <a:r>
              <a:rPr lang="en-US" dirty="0" smtClean="0"/>
              <a:t>maternity and parental leave beyond the duration established by law</a:t>
            </a:r>
          </a:p>
          <a:p>
            <a:pPr lvl="1"/>
            <a:r>
              <a:rPr lang="en-US" dirty="0" smtClean="0"/>
              <a:t>the promotion of equal pay for work of equal value to ensure fair wages for men and women</a:t>
            </a:r>
          </a:p>
          <a:p>
            <a:pPr lvl="1"/>
            <a:r>
              <a:rPr lang="en-US" dirty="0" smtClean="0"/>
              <a:t>prevention of and protection against violence and sexual harassment. </a:t>
            </a:r>
            <a:endParaRPr lang="da-DK"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smtClean="0"/>
              <a:t>For the enterprises</a:t>
            </a:r>
            <a:endParaRPr lang="en-GB" noProof="0" dirty="0"/>
          </a:p>
        </p:txBody>
      </p:sp>
      <p:sp>
        <p:nvSpPr>
          <p:cNvPr id="3" name="Pladsholder til indhold 2"/>
          <p:cNvSpPr>
            <a:spLocks noGrp="1"/>
          </p:cNvSpPr>
          <p:nvPr>
            <p:ph idx="1"/>
          </p:nvPr>
        </p:nvSpPr>
        <p:spPr/>
        <p:txBody>
          <a:bodyPr>
            <a:normAutofit fontScale="92500" lnSpcReduction="20000"/>
          </a:bodyPr>
          <a:lstStyle/>
          <a:p>
            <a:r>
              <a:rPr lang="en-US" dirty="0" smtClean="0"/>
              <a:t>Gender-inclusive and gender-responsive workplace cooperation helps enterprises to </a:t>
            </a:r>
          </a:p>
          <a:p>
            <a:pPr lvl="1"/>
            <a:r>
              <a:rPr lang="en-US" dirty="0" smtClean="0"/>
              <a:t>attract the best employees</a:t>
            </a:r>
          </a:p>
          <a:p>
            <a:pPr lvl="1"/>
            <a:r>
              <a:rPr lang="en-US" dirty="0" smtClean="0"/>
              <a:t>enhance organizational performance</a:t>
            </a:r>
          </a:p>
          <a:p>
            <a:pPr lvl="1"/>
            <a:r>
              <a:rPr lang="en-US" dirty="0" smtClean="0"/>
              <a:t>reduce costs associated with staff turnover</a:t>
            </a:r>
          </a:p>
          <a:p>
            <a:pPr lvl="1"/>
            <a:r>
              <a:rPr lang="en-US" dirty="0" smtClean="0"/>
              <a:t>improve access to target markets</a:t>
            </a:r>
          </a:p>
          <a:p>
            <a:pPr lvl="1"/>
            <a:r>
              <a:rPr lang="en-US" dirty="0" smtClean="0"/>
              <a:t>minimize legal risks </a:t>
            </a:r>
          </a:p>
          <a:p>
            <a:r>
              <a:rPr lang="en-US" dirty="0" smtClean="0"/>
              <a:t>enhancing their reputation. Indeed, companies with the highest levels of gender diversity on their executive teams are 21 per cent more likely than others to experience above-average profitability</a:t>
            </a:r>
            <a:endParaRPr lang="da-DK"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Unions and </a:t>
            </a:r>
            <a:r>
              <a:rPr lang="da-DK" dirty="0" err="1" smtClean="0"/>
              <a:t>gender</a:t>
            </a:r>
            <a:r>
              <a:rPr lang="da-DK" dirty="0" smtClean="0"/>
              <a:t> </a:t>
            </a:r>
            <a:r>
              <a:rPr lang="da-DK" dirty="0" err="1" smtClean="0"/>
              <a:t>equality</a:t>
            </a:r>
            <a:endParaRPr lang="da-DK" dirty="0"/>
          </a:p>
        </p:txBody>
      </p:sp>
      <p:sp>
        <p:nvSpPr>
          <p:cNvPr id="3" name="Pladsholder til indhold 2"/>
          <p:cNvSpPr>
            <a:spLocks noGrp="1"/>
          </p:cNvSpPr>
          <p:nvPr>
            <p:ph idx="1"/>
          </p:nvPr>
        </p:nvSpPr>
        <p:spPr/>
        <p:txBody>
          <a:bodyPr>
            <a:normAutofit fontScale="92500" lnSpcReduction="10000"/>
          </a:bodyPr>
          <a:lstStyle/>
          <a:p>
            <a:r>
              <a:rPr lang="en-US" dirty="0" smtClean="0"/>
              <a:t>Unionized workplaces offer a range of benefits for women at work, for example through non-discriminatory employment and recruitment practices. </a:t>
            </a:r>
          </a:p>
          <a:p>
            <a:r>
              <a:rPr lang="en-US" dirty="0" smtClean="0"/>
              <a:t>In the area of equal pay for work of equal value, trade unions often promote inclusive wage setting, including minimum wages, along with efforts to improve women’s representation in wage negotiations. </a:t>
            </a:r>
          </a:p>
          <a:p>
            <a:r>
              <a:rPr lang="en-US" dirty="0" smtClean="0"/>
              <a:t>Not only do unions improve workers’ pay and conditions of employment, they can also increase the take-up rates of workers’ entitlements</a:t>
            </a:r>
            <a:endParaRPr lang="da-DK"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1406" y="571486"/>
            <a:ext cx="9001188" cy="857250"/>
          </a:xfrm>
        </p:spPr>
        <p:txBody>
          <a:bodyPr/>
          <a:lstStyle/>
          <a:p>
            <a:r>
              <a:rPr lang="da-DK" dirty="0" err="1" smtClean="0"/>
              <a:t>Women</a:t>
            </a:r>
            <a:r>
              <a:rPr lang="da-DK" dirty="0" smtClean="0"/>
              <a:t> in National Social </a:t>
            </a:r>
            <a:r>
              <a:rPr lang="da-DK" dirty="0" err="1" smtClean="0"/>
              <a:t>Dialogue</a:t>
            </a:r>
            <a:r>
              <a:rPr lang="da-DK" dirty="0" smtClean="0"/>
              <a:t> Institutions</a:t>
            </a:r>
            <a:endParaRPr lang="da-DK" dirty="0"/>
          </a:p>
        </p:txBody>
      </p:sp>
      <p:sp>
        <p:nvSpPr>
          <p:cNvPr id="3" name="Pladsholder til indhold 2"/>
          <p:cNvSpPr>
            <a:spLocks noGrp="1"/>
          </p:cNvSpPr>
          <p:nvPr>
            <p:ph idx="1"/>
          </p:nvPr>
        </p:nvSpPr>
        <p:spPr/>
        <p:txBody>
          <a:bodyPr>
            <a:normAutofit fontScale="92500"/>
          </a:bodyPr>
          <a:lstStyle/>
          <a:p>
            <a:r>
              <a:rPr lang="en-US" dirty="0" smtClean="0"/>
              <a:t>Essential that women are adequately represented in social dialogue bodies and in collective bargaining teams</a:t>
            </a:r>
          </a:p>
          <a:p>
            <a:r>
              <a:rPr lang="en-US" dirty="0" smtClean="0"/>
              <a:t>A study of 195 countries, including 187 ILO member States: </a:t>
            </a:r>
          </a:p>
          <a:p>
            <a:pPr lvl="1"/>
            <a:r>
              <a:rPr lang="en-US" dirty="0" smtClean="0"/>
              <a:t>In 2008 female membership of NSDIs was on average less than 20 per cent</a:t>
            </a:r>
          </a:p>
          <a:p>
            <a:pPr lvl="1"/>
            <a:r>
              <a:rPr lang="en-US" dirty="0" smtClean="0"/>
              <a:t>In 2018 average female membership still only between 20 and 35 per cent, in particular in Africa, the Americas and Europe. </a:t>
            </a:r>
          </a:p>
          <a:p>
            <a:pPr lvl="1"/>
            <a:r>
              <a:rPr lang="en-US" dirty="0" smtClean="0"/>
              <a:t>Parity or near-parity - over 45% female membership</a:t>
            </a:r>
            <a:br>
              <a:rPr lang="en-US" dirty="0" smtClean="0"/>
            </a:br>
            <a:r>
              <a:rPr lang="en-US" dirty="0" smtClean="0"/>
              <a:t>- France, Norway, Saint Kitts and Nevis, Samoa and Switzerland</a:t>
            </a:r>
            <a:endParaRPr lang="da-DK"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4282" y="571486"/>
            <a:ext cx="8786874" cy="857250"/>
          </a:xfrm>
        </p:spPr>
        <p:txBody>
          <a:bodyPr/>
          <a:lstStyle/>
          <a:p>
            <a:r>
              <a:rPr lang="en-US" dirty="0" smtClean="0"/>
              <a:t>The universal issues for women leaders</a:t>
            </a:r>
            <a:endParaRPr lang="da-DK" dirty="0"/>
          </a:p>
        </p:txBody>
      </p:sp>
      <p:sp>
        <p:nvSpPr>
          <p:cNvPr id="3" name="Pladsholder til indhold 2"/>
          <p:cNvSpPr>
            <a:spLocks noGrp="1"/>
          </p:cNvSpPr>
          <p:nvPr>
            <p:ph idx="1"/>
          </p:nvPr>
        </p:nvSpPr>
        <p:spPr/>
        <p:txBody>
          <a:bodyPr>
            <a:normAutofit lnSpcReduction="10000"/>
          </a:bodyPr>
          <a:lstStyle/>
          <a:p>
            <a:r>
              <a:rPr lang="en-US" dirty="0" smtClean="0"/>
              <a:t>Exclusion and </a:t>
            </a:r>
            <a:r>
              <a:rPr lang="en-US" dirty="0" err="1" smtClean="0"/>
              <a:t>marginalisation</a:t>
            </a:r>
            <a:r>
              <a:rPr lang="en-US" dirty="0" smtClean="0"/>
              <a:t> from formal, well-paid work</a:t>
            </a:r>
          </a:p>
          <a:p>
            <a:r>
              <a:rPr lang="en-US" dirty="0" smtClean="0"/>
              <a:t>Increasing gender pay gaps</a:t>
            </a:r>
          </a:p>
          <a:p>
            <a:r>
              <a:rPr lang="en-US" dirty="0" smtClean="0"/>
              <a:t>Struggling to balance triple roles in family, work and the union</a:t>
            </a:r>
          </a:p>
          <a:p>
            <a:r>
              <a:rPr lang="en-US" dirty="0" smtClean="0"/>
              <a:t>Fighting to achieve union leadership positions and making a difference</a:t>
            </a:r>
          </a:p>
          <a:p>
            <a:pPr lvl="1"/>
            <a:r>
              <a:rPr lang="en-US" dirty="0" smtClean="0"/>
              <a:t>Bargaining agendas for gender</a:t>
            </a:r>
          </a:p>
          <a:p>
            <a:pPr lvl="1"/>
            <a:r>
              <a:rPr lang="en-US" dirty="0" smtClean="0"/>
              <a:t>Education onto the union agenda.</a:t>
            </a:r>
            <a:endParaRPr lang="da-DK"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3214678" y="1661162"/>
            <a:ext cx="3950959" cy="3482338"/>
          </a:xfrm>
          <a:prstGeom prst="rect">
            <a:avLst/>
          </a:prstGeom>
          <a:noFill/>
          <a:ln w="9525">
            <a:noFill/>
            <a:miter lim="800000"/>
            <a:headEnd/>
            <a:tailEnd/>
          </a:ln>
          <a:effectLst/>
        </p:spPr>
      </p:pic>
      <p:sp>
        <p:nvSpPr>
          <p:cNvPr id="5" name="Titel 4"/>
          <p:cNvSpPr>
            <a:spLocks noGrp="1"/>
          </p:cNvSpPr>
          <p:nvPr>
            <p:ph type="title"/>
          </p:nvPr>
        </p:nvSpPr>
        <p:spPr/>
        <p:txBody>
          <a:bodyPr/>
          <a:lstStyle/>
          <a:p>
            <a:r>
              <a:rPr lang="da-DK" dirty="0" err="1" smtClean="0"/>
              <a:t>Women</a:t>
            </a:r>
            <a:r>
              <a:rPr lang="da-DK" dirty="0" smtClean="0"/>
              <a:t> </a:t>
            </a:r>
            <a:r>
              <a:rPr lang="da-DK" dirty="0" err="1" smtClean="0"/>
              <a:t>are</a:t>
            </a:r>
            <a:r>
              <a:rPr lang="da-DK" dirty="0" smtClean="0"/>
              <a:t> </a:t>
            </a:r>
            <a:r>
              <a:rPr lang="da-DK" dirty="0" err="1" smtClean="0"/>
              <a:t>underrepresented</a:t>
            </a:r>
            <a:r>
              <a:rPr lang="da-DK" dirty="0" smtClean="0"/>
              <a:t> in </a:t>
            </a:r>
            <a:r>
              <a:rPr lang="da-DK" dirty="0" err="1" smtClean="0"/>
              <a:t>trade</a:t>
            </a:r>
            <a:r>
              <a:rPr lang="da-DK" dirty="0" smtClean="0"/>
              <a:t> union </a:t>
            </a:r>
            <a:r>
              <a:rPr lang="da-DK" dirty="0" err="1" smtClean="0"/>
              <a:t>leadership</a:t>
            </a:r>
            <a:r>
              <a:rPr lang="da-DK" dirty="0" smtClean="0"/>
              <a:t> – and </a:t>
            </a:r>
            <a:r>
              <a:rPr lang="da-DK" dirty="0" err="1" smtClean="0"/>
              <a:t>among</a:t>
            </a:r>
            <a:r>
              <a:rPr lang="da-DK" dirty="0" smtClean="0"/>
              <a:t> </a:t>
            </a:r>
            <a:r>
              <a:rPr lang="da-DK" dirty="0" err="1" smtClean="0"/>
              <a:t>employers</a:t>
            </a:r>
            <a:endParaRPr lang="da-DK"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Gender</a:t>
            </a:r>
            <a:r>
              <a:rPr lang="da-DK" dirty="0" smtClean="0"/>
              <a:t> </a:t>
            </a:r>
            <a:r>
              <a:rPr lang="da-DK" dirty="0" err="1" smtClean="0"/>
              <a:t>equlity</a:t>
            </a:r>
            <a:r>
              <a:rPr lang="da-DK" dirty="0" smtClean="0"/>
              <a:t> </a:t>
            </a:r>
            <a:r>
              <a:rPr lang="da-DK" dirty="0" err="1" smtClean="0"/>
              <a:t>paradox</a:t>
            </a:r>
            <a:endParaRPr lang="da-DK" dirty="0"/>
          </a:p>
        </p:txBody>
      </p:sp>
      <p:sp>
        <p:nvSpPr>
          <p:cNvPr id="3" name="Pladsholder til indhold 2"/>
          <p:cNvSpPr>
            <a:spLocks noGrp="1"/>
          </p:cNvSpPr>
          <p:nvPr>
            <p:ph idx="1"/>
          </p:nvPr>
        </p:nvSpPr>
        <p:spPr/>
        <p:txBody>
          <a:bodyPr>
            <a:normAutofit lnSpcReduction="10000"/>
          </a:bodyPr>
          <a:lstStyle/>
          <a:p>
            <a:r>
              <a:rPr lang="en-US" dirty="0" smtClean="0"/>
              <a:t>Paradox: </a:t>
            </a:r>
          </a:p>
          <a:p>
            <a:pPr lvl="1"/>
            <a:r>
              <a:rPr lang="en-US" dirty="0" smtClean="0"/>
              <a:t>Women in many parts of the world are better educated, and are more likely to join trade unions and employers’ organizations</a:t>
            </a:r>
          </a:p>
          <a:p>
            <a:pPr lvl="1"/>
            <a:r>
              <a:rPr lang="en-US" dirty="0" smtClean="0"/>
              <a:t>Their representation in decision-making positions in social dialogue remains lower than men’s</a:t>
            </a:r>
          </a:p>
          <a:p>
            <a:r>
              <a:rPr lang="en-US" dirty="0" smtClean="0"/>
              <a:t>Worldwide, women make up around 30 per cent of trade unions’ wage negotiation teams</a:t>
            </a:r>
          </a:p>
          <a:p>
            <a:r>
              <a:rPr lang="en-US" dirty="0" smtClean="0"/>
              <a:t>This percentage is much lower in Asia and the Pacific, Africa and the Arab States</a:t>
            </a:r>
            <a:endParaRPr lang="da-DK"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Collective</a:t>
            </a:r>
            <a:r>
              <a:rPr lang="da-DK" dirty="0" smtClean="0"/>
              <a:t> </a:t>
            </a:r>
            <a:r>
              <a:rPr lang="da-DK" dirty="0" err="1" smtClean="0"/>
              <a:t>bargaining</a:t>
            </a:r>
            <a:endParaRPr lang="da-DK" dirty="0"/>
          </a:p>
        </p:txBody>
      </p:sp>
      <p:sp>
        <p:nvSpPr>
          <p:cNvPr id="3" name="Pladsholder til indhold 2"/>
          <p:cNvSpPr>
            <a:spLocks noGrp="1"/>
          </p:cNvSpPr>
          <p:nvPr>
            <p:ph idx="1"/>
          </p:nvPr>
        </p:nvSpPr>
        <p:spPr/>
        <p:txBody>
          <a:bodyPr/>
          <a:lstStyle/>
          <a:p>
            <a:r>
              <a:rPr lang="en-US" dirty="0" smtClean="0"/>
              <a:t>Integration of gender equality concerns into traditional bargaining topics.</a:t>
            </a:r>
          </a:p>
          <a:p>
            <a:r>
              <a:rPr lang="en-US" dirty="0" smtClean="0"/>
              <a:t>Working time and work–life balance</a:t>
            </a:r>
          </a:p>
          <a:p>
            <a:r>
              <a:rPr lang="da-DK" dirty="0" err="1" smtClean="0"/>
              <a:t>Gender-neutral</a:t>
            </a:r>
            <a:r>
              <a:rPr lang="da-DK" dirty="0" smtClean="0"/>
              <a:t> job </a:t>
            </a:r>
            <a:r>
              <a:rPr lang="da-DK" dirty="0" err="1" smtClean="0"/>
              <a:t>evaluation</a:t>
            </a:r>
            <a:r>
              <a:rPr lang="da-DK" dirty="0" smtClean="0"/>
              <a:t> </a:t>
            </a:r>
            <a:r>
              <a:rPr lang="da-DK" dirty="0" err="1" smtClean="0"/>
              <a:t>methods</a:t>
            </a:r>
            <a:endParaRPr lang="da-DK" dirty="0" smtClean="0"/>
          </a:p>
          <a:p>
            <a:r>
              <a:rPr lang="en-US" dirty="0" smtClean="0"/>
              <a:t>Addressing violence against women in and around the workplace, including domestic violence.</a:t>
            </a:r>
          </a:p>
          <a:p>
            <a:r>
              <a:rPr lang="en-US" dirty="0" smtClean="0"/>
              <a:t>Guidance and technical assistance to bargaining agents</a:t>
            </a:r>
          </a:p>
          <a:p>
            <a:r>
              <a:rPr lang="en-US" dirty="0" smtClean="0"/>
              <a:t>Addressing gender-specific safety and health risks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2177248" y="571486"/>
            <a:ext cx="4789504" cy="457201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2026621" y="1428742"/>
            <a:ext cx="5090758" cy="3655911"/>
          </a:xfrm>
          <a:prstGeom prst="rect">
            <a:avLst/>
          </a:prstGeom>
          <a:noFill/>
          <a:ln w="9525">
            <a:noFill/>
            <a:miter lim="800000"/>
            <a:headEnd/>
            <a:tailEnd/>
          </a:ln>
          <a:effectLst/>
        </p:spPr>
      </p:pic>
      <p:sp>
        <p:nvSpPr>
          <p:cNvPr id="5" name="Titel 4"/>
          <p:cNvSpPr>
            <a:spLocks noGrp="1"/>
          </p:cNvSpPr>
          <p:nvPr>
            <p:ph type="title"/>
          </p:nvPr>
        </p:nvSpPr>
        <p:spPr/>
        <p:txBody>
          <a:bodyPr/>
          <a:lstStyle/>
          <a:p>
            <a:r>
              <a:rPr lang="da-DK" dirty="0" smtClean="0"/>
              <a:t>Men and </a:t>
            </a:r>
            <a:r>
              <a:rPr lang="da-DK" dirty="0" err="1" smtClean="0"/>
              <a:t>women</a:t>
            </a:r>
            <a:r>
              <a:rPr lang="da-DK" dirty="0" smtClean="0"/>
              <a:t> </a:t>
            </a:r>
            <a:r>
              <a:rPr lang="da-DK" dirty="0" err="1" smtClean="0"/>
              <a:t>are</a:t>
            </a:r>
            <a:r>
              <a:rPr lang="da-DK" dirty="0" smtClean="0"/>
              <a:t> not </a:t>
            </a:r>
            <a:r>
              <a:rPr lang="da-DK" dirty="0" err="1" smtClean="0"/>
              <a:t>paid</a:t>
            </a:r>
            <a:r>
              <a:rPr lang="da-DK" dirty="0" smtClean="0"/>
              <a:t> </a:t>
            </a:r>
            <a:r>
              <a:rPr lang="da-DK" dirty="0" err="1" smtClean="0"/>
              <a:t>equally</a:t>
            </a:r>
            <a:endParaRPr lang="da-DK"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err="1" smtClean="0"/>
              <a:t>Example</a:t>
            </a:r>
            <a:r>
              <a:rPr lang="da-DK" sz="2000" dirty="0" smtClean="0"/>
              <a:t> </a:t>
            </a:r>
            <a:r>
              <a:rPr lang="da-DK" sz="2000" dirty="0" err="1" smtClean="0"/>
              <a:t>Philippines</a:t>
            </a:r>
            <a:r>
              <a:rPr lang="da-DK" sz="2000" dirty="0" smtClean="0"/>
              <a:t/>
            </a:r>
            <a:br>
              <a:rPr lang="da-DK" sz="2000" dirty="0" smtClean="0"/>
            </a:br>
            <a:r>
              <a:rPr lang="da-DK" dirty="0" smtClean="0"/>
              <a:t>CBA provisions</a:t>
            </a:r>
            <a:endParaRPr lang="da-DK" dirty="0"/>
          </a:p>
        </p:txBody>
      </p:sp>
      <p:graphicFrame>
        <p:nvGraphicFramePr>
          <p:cNvPr id="4" name="Pladsholder til indhold 3"/>
          <p:cNvGraphicFramePr>
            <a:graphicFrameLocks noGrp="1"/>
          </p:cNvGraphicFramePr>
          <p:nvPr>
            <p:ph idx="1"/>
          </p:nvPr>
        </p:nvGraphicFramePr>
        <p:xfrm>
          <a:off x="428625" y="1535110"/>
          <a:ext cx="8229600" cy="3179780"/>
        </p:xfrm>
        <a:graphic>
          <a:graphicData uri="http://schemas.openxmlformats.org/drawingml/2006/table">
            <a:tbl>
              <a:tblPr firstRow="1" bandRow="1">
                <a:tableStyleId>{5C22544A-7EE6-4342-B048-85BDC9FD1C3A}</a:tableStyleId>
              </a:tblPr>
              <a:tblGrid>
                <a:gridCol w="5857887"/>
                <a:gridCol w="2371713"/>
              </a:tblGrid>
              <a:tr h="317978">
                <a:tc>
                  <a:txBody>
                    <a:bodyPr/>
                    <a:lstStyle/>
                    <a:p>
                      <a:r>
                        <a:rPr lang="da-DK" sz="1400" dirty="0" smtClean="0"/>
                        <a:t>CBA Provisions</a:t>
                      </a:r>
                      <a:endParaRPr lang="da-DK" sz="1400" dirty="0"/>
                    </a:p>
                  </a:txBody>
                  <a:tcPr/>
                </a:tc>
                <a:tc>
                  <a:txBody>
                    <a:bodyPr/>
                    <a:lstStyle/>
                    <a:p>
                      <a:r>
                        <a:rPr lang="da-DK" sz="1400" dirty="0" err="1" smtClean="0"/>
                        <a:t>Percentage</a:t>
                      </a:r>
                      <a:r>
                        <a:rPr lang="da-DK" sz="1400" dirty="0" smtClean="0"/>
                        <a:t> of </a:t>
                      </a:r>
                      <a:r>
                        <a:rPr lang="da-DK" sz="1400" dirty="0" err="1" smtClean="0"/>
                        <a:t>CBAs</a:t>
                      </a:r>
                      <a:endParaRPr lang="da-DK" sz="1400" dirty="0"/>
                    </a:p>
                  </a:txBody>
                  <a:tcPr/>
                </a:tc>
              </a:tr>
              <a:tr h="317978">
                <a:tc>
                  <a:txBody>
                    <a:bodyPr/>
                    <a:lstStyle/>
                    <a:p>
                      <a:r>
                        <a:rPr lang="da-DK" sz="1400" dirty="0" err="1" smtClean="0"/>
                        <a:t>Protection</a:t>
                      </a:r>
                      <a:r>
                        <a:rPr lang="da-DK" sz="1400" dirty="0" smtClean="0"/>
                        <a:t> </a:t>
                      </a:r>
                      <a:r>
                        <a:rPr lang="da-DK" sz="1400" dirty="0" err="1" smtClean="0"/>
                        <a:t>against</a:t>
                      </a:r>
                      <a:r>
                        <a:rPr lang="da-DK" sz="1400" dirty="0" smtClean="0"/>
                        <a:t> </a:t>
                      </a:r>
                      <a:r>
                        <a:rPr lang="da-DK" sz="1400" dirty="0" err="1" smtClean="0"/>
                        <a:t>sexual</a:t>
                      </a:r>
                      <a:r>
                        <a:rPr lang="da-DK" sz="1400" dirty="0" smtClean="0"/>
                        <a:t> </a:t>
                      </a:r>
                      <a:r>
                        <a:rPr lang="da-DK" sz="1400" dirty="0" err="1" smtClean="0"/>
                        <a:t>harassment</a:t>
                      </a:r>
                      <a:endParaRPr lang="da-DK" sz="1400" dirty="0"/>
                    </a:p>
                  </a:txBody>
                  <a:tcPr/>
                </a:tc>
                <a:tc>
                  <a:txBody>
                    <a:bodyPr/>
                    <a:lstStyle/>
                    <a:p>
                      <a:pPr algn="ctr"/>
                      <a:r>
                        <a:rPr lang="da-DK" sz="1400" dirty="0" smtClean="0"/>
                        <a:t>80 %</a:t>
                      </a:r>
                      <a:endParaRPr lang="da-DK" sz="1400" dirty="0"/>
                    </a:p>
                  </a:txBody>
                  <a:tcPr/>
                </a:tc>
              </a:tr>
              <a:tr h="317978">
                <a:tc>
                  <a:txBody>
                    <a:bodyPr/>
                    <a:lstStyle/>
                    <a:p>
                      <a:r>
                        <a:rPr lang="da-DK" sz="1400" dirty="0" err="1" smtClean="0"/>
                        <a:t>Reproductive</a:t>
                      </a:r>
                      <a:r>
                        <a:rPr lang="da-DK" sz="1400" dirty="0" smtClean="0"/>
                        <a:t> Health</a:t>
                      </a:r>
                      <a:endParaRPr lang="da-DK" sz="1400" dirty="0"/>
                    </a:p>
                  </a:txBody>
                  <a:tcPr/>
                </a:tc>
                <a:tc>
                  <a:txBody>
                    <a:bodyPr/>
                    <a:lstStyle/>
                    <a:p>
                      <a:pPr algn="ctr"/>
                      <a:r>
                        <a:rPr lang="da-DK" sz="1400" dirty="0" smtClean="0"/>
                        <a:t>45 %</a:t>
                      </a:r>
                      <a:endParaRPr lang="da-DK" sz="1400" dirty="0"/>
                    </a:p>
                  </a:txBody>
                  <a:tcPr/>
                </a:tc>
              </a:tr>
              <a:tr h="317978">
                <a:tc>
                  <a:txBody>
                    <a:bodyPr/>
                    <a:lstStyle/>
                    <a:p>
                      <a:r>
                        <a:rPr lang="da-DK" sz="1400" dirty="0" err="1" smtClean="0"/>
                        <a:t>Equal</a:t>
                      </a:r>
                      <a:r>
                        <a:rPr lang="da-DK" sz="1400" dirty="0" smtClean="0"/>
                        <a:t> </a:t>
                      </a:r>
                      <a:r>
                        <a:rPr lang="da-DK" sz="1400" dirty="0" err="1" smtClean="0"/>
                        <a:t>opportunities</a:t>
                      </a:r>
                      <a:r>
                        <a:rPr lang="da-DK" sz="1400" dirty="0" smtClean="0"/>
                        <a:t> for </a:t>
                      </a:r>
                      <a:r>
                        <a:rPr lang="da-DK" sz="1400" dirty="0" err="1" smtClean="0"/>
                        <a:t>training</a:t>
                      </a:r>
                      <a:endParaRPr lang="da-DK" sz="1400" dirty="0"/>
                    </a:p>
                  </a:txBody>
                  <a:tcPr/>
                </a:tc>
                <a:tc>
                  <a:txBody>
                    <a:bodyPr/>
                    <a:lstStyle/>
                    <a:p>
                      <a:pPr algn="ctr"/>
                      <a:r>
                        <a:rPr lang="da-DK" sz="1400" dirty="0" smtClean="0"/>
                        <a:t>45 %</a:t>
                      </a:r>
                      <a:endParaRPr lang="da-DK" sz="1400" dirty="0"/>
                    </a:p>
                  </a:txBody>
                  <a:tcPr/>
                </a:tc>
              </a:tr>
              <a:tr h="317978">
                <a:tc>
                  <a:txBody>
                    <a:bodyPr/>
                    <a:lstStyle/>
                    <a:p>
                      <a:r>
                        <a:rPr lang="da-DK" sz="1400" dirty="0" err="1" smtClean="0"/>
                        <a:t>Maternity</a:t>
                      </a:r>
                      <a:r>
                        <a:rPr lang="da-DK" sz="1400" dirty="0" smtClean="0"/>
                        <a:t> </a:t>
                      </a:r>
                      <a:r>
                        <a:rPr lang="da-DK" sz="1400" dirty="0" err="1" smtClean="0"/>
                        <a:t>leave</a:t>
                      </a:r>
                      <a:r>
                        <a:rPr lang="da-DK" sz="1400" dirty="0" smtClean="0"/>
                        <a:t> </a:t>
                      </a:r>
                      <a:r>
                        <a:rPr lang="da-DK" sz="1400" dirty="0" err="1" smtClean="0"/>
                        <a:t>beyond</a:t>
                      </a:r>
                      <a:r>
                        <a:rPr lang="da-DK" sz="1400" baseline="0" dirty="0" smtClean="0"/>
                        <a:t> </a:t>
                      </a:r>
                      <a:r>
                        <a:rPr lang="da-DK" sz="1400" baseline="0" dirty="0" err="1" smtClean="0"/>
                        <a:t>what</a:t>
                      </a:r>
                      <a:r>
                        <a:rPr lang="da-DK" sz="1400" baseline="0" dirty="0" smtClean="0"/>
                        <a:t> is </a:t>
                      </a:r>
                      <a:r>
                        <a:rPr lang="da-DK" sz="1400" baseline="0" dirty="0" err="1" smtClean="0"/>
                        <a:t>provided</a:t>
                      </a:r>
                      <a:r>
                        <a:rPr lang="da-DK" sz="1400" baseline="0" dirty="0" smtClean="0"/>
                        <a:t> by </a:t>
                      </a:r>
                      <a:r>
                        <a:rPr lang="da-DK" sz="1400" baseline="0" dirty="0" err="1" smtClean="0"/>
                        <a:t>law</a:t>
                      </a:r>
                      <a:endParaRPr lang="da-DK" sz="1400" dirty="0"/>
                    </a:p>
                  </a:txBody>
                  <a:tcPr/>
                </a:tc>
                <a:tc>
                  <a:txBody>
                    <a:bodyPr/>
                    <a:lstStyle/>
                    <a:p>
                      <a:pPr algn="ctr"/>
                      <a:r>
                        <a:rPr lang="da-DK" sz="1400" dirty="0" smtClean="0"/>
                        <a:t>35 %</a:t>
                      </a:r>
                      <a:endParaRPr lang="da-DK" sz="1400" dirty="0"/>
                    </a:p>
                  </a:txBody>
                  <a:tcPr/>
                </a:tc>
              </a:tr>
              <a:tr h="317978">
                <a:tc>
                  <a:txBody>
                    <a:bodyPr/>
                    <a:lstStyle/>
                    <a:p>
                      <a:r>
                        <a:rPr lang="da-DK" sz="1400" dirty="0" err="1" smtClean="0"/>
                        <a:t>Pay</a:t>
                      </a:r>
                      <a:r>
                        <a:rPr lang="da-DK" sz="1400" dirty="0" smtClean="0"/>
                        <a:t> </a:t>
                      </a:r>
                      <a:r>
                        <a:rPr lang="da-DK" sz="1400" dirty="0" err="1" smtClean="0"/>
                        <a:t>equality</a:t>
                      </a:r>
                      <a:endParaRPr lang="da-DK" sz="1400" dirty="0"/>
                    </a:p>
                  </a:txBody>
                  <a:tcPr/>
                </a:tc>
                <a:tc>
                  <a:txBody>
                    <a:bodyPr/>
                    <a:lstStyle/>
                    <a:p>
                      <a:pPr algn="ctr"/>
                      <a:r>
                        <a:rPr lang="da-DK" sz="1400" dirty="0" smtClean="0"/>
                        <a:t>10 %</a:t>
                      </a:r>
                      <a:endParaRPr lang="da-DK" sz="1400" dirty="0"/>
                    </a:p>
                  </a:txBody>
                  <a:tcPr/>
                </a:tc>
              </a:tr>
              <a:tr h="317978">
                <a:tc>
                  <a:txBody>
                    <a:bodyPr/>
                    <a:lstStyle/>
                    <a:p>
                      <a:r>
                        <a:rPr lang="da-DK" sz="1400" dirty="0" err="1" smtClean="0"/>
                        <a:t>Breastfeeding</a:t>
                      </a:r>
                      <a:r>
                        <a:rPr lang="da-DK" sz="1400" dirty="0" smtClean="0"/>
                        <a:t> </a:t>
                      </a:r>
                      <a:r>
                        <a:rPr lang="da-DK" sz="1400" dirty="0" err="1" smtClean="0"/>
                        <a:t>facilities</a:t>
                      </a:r>
                      <a:endParaRPr lang="da-DK" sz="1400" dirty="0"/>
                    </a:p>
                  </a:txBody>
                  <a:tcPr/>
                </a:tc>
                <a:tc>
                  <a:txBody>
                    <a:bodyPr/>
                    <a:lstStyle/>
                    <a:p>
                      <a:pPr algn="ctr"/>
                      <a:r>
                        <a:rPr lang="da-DK" sz="1400" dirty="0" smtClean="0"/>
                        <a:t>10 %</a:t>
                      </a:r>
                      <a:endParaRPr lang="da-DK" sz="1400" dirty="0"/>
                    </a:p>
                  </a:txBody>
                  <a:tcPr/>
                </a:tc>
              </a:tr>
              <a:tr h="317978">
                <a:tc>
                  <a:txBody>
                    <a:bodyPr/>
                    <a:lstStyle/>
                    <a:p>
                      <a:r>
                        <a:rPr lang="da-DK" sz="1400" dirty="0" err="1" smtClean="0"/>
                        <a:t>Menstrual</a:t>
                      </a:r>
                      <a:r>
                        <a:rPr lang="da-DK" sz="1400" dirty="0" smtClean="0"/>
                        <a:t> </a:t>
                      </a:r>
                      <a:r>
                        <a:rPr lang="da-DK" sz="1400" dirty="0" err="1" smtClean="0"/>
                        <a:t>leave</a:t>
                      </a:r>
                      <a:endParaRPr lang="da-DK" sz="1400" dirty="0"/>
                    </a:p>
                  </a:txBody>
                  <a:tcPr/>
                </a:tc>
                <a:tc>
                  <a:txBody>
                    <a:bodyPr/>
                    <a:lstStyle/>
                    <a:p>
                      <a:pPr algn="ctr"/>
                      <a:r>
                        <a:rPr lang="da-DK" sz="1400" dirty="0" smtClean="0"/>
                        <a:t>0 %</a:t>
                      </a:r>
                      <a:endParaRPr lang="da-DK" sz="1400" dirty="0"/>
                    </a:p>
                  </a:txBody>
                  <a:tcPr/>
                </a:tc>
              </a:tr>
              <a:tr h="317978">
                <a:tc>
                  <a:txBody>
                    <a:bodyPr/>
                    <a:lstStyle/>
                    <a:p>
                      <a:r>
                        <a:rPr lang="da-DK" sz="1400" dirty="0" err="1" smtClean="0"/>
                        <a:t>Daycare</a:t>
                      </a:r>
                      <a:r>
                        <a:rPr lang="da-DK" sz="1400" baseline="0" dirty="0" smtClean="0"/>
                        <a:t> services and </a:t>
                      </a:r>
                      <a:r>
                        <a:rPr lang="da-DK" sz="1400" baseline="0" dirty="0" err="1" smtClean="0"/>
                        <a:t>facilities</a:t>
                      </a:r>
                      <a:endParaRPr lang="da-DK"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a-DK" sz="1400" dirty="0" smtClean="0"/>
                        <a:t>0 %</a:t>
                      </a:r>
                    </a:p>
                  </a:txBody>
                  <a:tcPr/>
                </a:tc>
              </a:tr>
              <a:tr h="317978">
                <a:tc>
                  <a:txBody>
                    <a:bodyPr/>
                    <a:lstStyle/>
                    <a:p>
                      <a:r>
                        <a:rPr lang="da-DK" sz="1400" dirty="0" err="1" smtClean="0"/>
                        <a:t>Special</a:t>
                      </a:r>
                      <a:r>
                        <a:rPr lang="da-DK" sz="1400" baseline="0" dirty="0" smtClean="0"/>
                        <a:t> </a:t>
                      </a:r>
                      <a:r>
                        <a:rPr lang="da-DK" sz="1400" baseline="0" dirty="0" err="1" smtClean="0"/>
                        <a:t>leave</a:t>
                      </a:r>
                      <a:r>
                        <a:rPr lang="da-DK" sz="1400" baseline="0" dirty="0" smtClean="0"/>
                        <a:t> for </a:t>
                      </a:r>
                      <a:r>
                        <a:rPr lang="da-DK" sz="1400" baseline="0" dirty="0" err="1" smtClean="0"/>
                        <a:t>women</a:t>
                      </a:r>
                      <a:endParaRPr lang="da-DK"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a-DK" sz="1400" dirty="0" smtClean="0"/>
                        <a:t>0 %</a:t>
                      </a:r>
                    </a:p>
                  </a:txBody>
                  <a:tcPr/>
                </a:tc>
              </a:tr>
            </a:tbl>
          </a:graphicData>
        </a:graphic>
      </p:graphicFrame>
      <p:sp>
        <p:nvSpPr>
          <p:cNvPr id="5" name="Tekstboks 4"/>
          <p:cNvSpPr txBox="1"/>
          <p:nvPr/>
        </p:nvSpPr>
        <p:spPr>
          <a:xfrm>
            <a:off x="2357422" y="4786328"/>
            <a:ext cx="6357982" cy="246221"/>
          </a:xfrm>
          <a:prstGeom prst="rect">
            <a:avLst/>
          </a:prstGeom>
          <a:noFill/>
        </p:spPr>
        <p:txBody>
          <a:bodyPr wrap="square" rtlCol="0">
            <a:spAutoFit/>
          </a:bodyPr>
          <a:lstStyle/>
          <a:p>
            <a:pPr algn="r"/>
            <a:r>
              <a:rPr lang="da-DK" sz="1000" dirty="0" err="1" smtClean="0"/>
              <a:t>Visibility</a:t>
            </a:r>
            <a:r>
              <a:rPr lang="da-DK" sz="1000" dirty="0" smtClean="0"/>
              <a:t> and </a:t>
            </a:r>
            <a:r>
              <a:rPr lang="da-DK" sz="1000" dirty="0" err="1" smtClean="0"/>
              <a:t>Voice</a:t>
            </a:r>
            <a:r>
              <a:rPr lang="da-DK" sz="1000" dirty="0" smtClean="0"/>
              <a:t> for Union </a:t>
            </a:r>
            <a:r>
              <a:rPr lang="da-DK" sz="1000" dirty="0" err="1" smtClean="0"/>
              <a:t>Women</a:t>
            </a:r>
            <a:r>
              <a:rPr lang="da-DK" sz="1000" dirty="0" smtClean="0"/>
              <a:t>: Country case studies from Global </a:t>
            </a:r>
            <a:r>
              <a:rPr lang="da-DK" sz="1000" dirty="0" err="1" smtClean="0"/>
              <a:t>Labour</a:t>
            </a:r>
            <a:r>
              <a:rPr lang="da-DK" sz="1000" dirty="0" smtClean="0"/>
              <a:t> </a:t>
            </a:r>
            <a:r>
              <a:rPr lang="da-DK" sz="1000" dirty="0" err="1" smtClean="0"/>
              <a:t>University</a:t>
            </a:r>
            <a:r>
              <a:rPr lang="da-DK" sz="1000" dirty="0" smtClean="0"/>
              <a:t>, München 2014</a:t>
            </a:r>
            <a:endParaRPr lang="da-DK" sz="1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571486"/>
            <a:ext cx="9144000" cy="857250"/>
          </a:xfrm>
        </p:spPr>
        <p:txBody>
          <a:bodyPr/>
          <a:lstStyle/>
          <a:p>
            <a:r>
              <a:rPr lang="da-DK" sz="2000" dirty="0" err="1" smtClean="0"/>
              <a:t>Example</a:t>
            </a:r>
            <a:r>
              <a:rPr lang="da-DK" sz="2000" dirty="0" smtClean="0"/>
              <a:t> Vietnam</a:t>
            </a:r>
            <a:r>
              <a:rPr lang="da-DK" dirty="0" smtClean="0"/>
              <a:t/>
            </a:r>
            <a:br>
              <a:rPr lang="da-DK" dirty="0" smtClean="0"/>
            </a:br>
            <a:r>
              <a:rPr lang="da-DK" dirty="0" smtClean="0"/>
              <a:t> </a:t>
            </a:r>
            <a:r>
              <a:rPr lang="da-DK" dirty="0" err="1" smtClean="0"/>
              <a:t>Code</a:t>
            </a:r>
            <a:r>
              <a:rPr lang="da-DK" dirty="0" smtClean="0"/>
              <a:t> of </a:t>
            </a:r>
            <a:r>
              <a:rPr lang="da-DK" dirty="0" err="1" smtClean="0"/>
              <a:t>conduct</a:t>
            </a:r>
            <a:r>
              <a:rPr lang="da-DK" dirty="0" smtClean="0"/>
              <a:t> </a:t>
            </a:r>
            <a:r>
              <a:rPr lang="da-DK" dirty="0" err="1" smtClean="0"/>
              <a:t>on</a:t>
            </a:r>
            <a:r>
              <a:rPr lang="da-DK" dirty="0" smtClean="0"/>
              <a:t> </a:t>
            </a:r>
            <a:r>
              <a:rPr lang="da-DK" dirty="0" err="1" smtClean="0"/>
              <a:t>sexual</a:t>
            </a:r>
            <a:r>
              <a:rPr lang="da-DK" dirty="0" smtClean="0"/>
              <a:t> </a:t>
            </a:r>
            <a:r>
              <a:rPr lang="da-DK" dirty="0" err="1" smtClean="0"/>
              <a:t>harassment</a:t>
            </a:r>
            <a:r>
              <a:rPr lang="da-DK" dirty="0" smtClean="0"/>
              <a:t> </a:t>
            </a:r>
            <a:endParaRPr lang="da-DK" dirty="0"/>
          </a:p>
        </p:txBody>
      </p:sp>
      <p:sp>
        <p:nvSpPr>
          <p:cNvPr id="3" name="Pladsholder til indhold 2"/>
          <p:cNvSpPr>
            <a:spLocks noGrp="1"/>
          </p:cNvSpPr>
          <p:nvPr>
            <p:ph idx="1"/>
          </p:nvPr>
        </p:nvSpPr>
        <p:spPr/>
        <p:txBody>
          <a:bodyPr>
            <a:normAutofit fontScale="92500"/>
          </a:bodyPr>
          <a:lstStyle/>
          <a:p>
            <a:r>
              <a:rPr lang="da-DK" dirty="0" err="1" smtClean="0"/>
              <a:t>Tripartite</a:t>
            </a:r>
            <a:r>
              <a:rPr lang="da-DK" dirty="0" smtClean="0"/>
              <a:t> agreement</a:t>
            </a:r>
          </a:p>
          <a:p>
            <a:r>
              <a:rPr lang="en-US" dirty="0" smtClean="0"/>
              <a:t>provide guidance on preventing and addressing sexual harassment in the workplace</a:t>
            </a:r>
            <a:endParaRPr lang="da-DK" dirty="0" smtClean="0"/>
          </a:p>
          <a:p>
            <a:r>
              <a:rPr lang="en-US" dirty="0" smtClean="0"/>
              <a:t>sexual harassment is a form of sex discrimination that results in high costs for companies</a:t>
            </a:r>
          </a:p>
          <a:p>
            <a:r>
              <a:rPr lang="en-US" dirty="0" smtClean="0"/>
              <a:t>practical guidance on implementing and monitoring policies on sexual harassment</a:t>
            </a:r>
          </a:p>
          <a:p>
            <a:r>
              <a:rPr lang="en-US" dirty="0" smtClean="0"/>
              <a:t>useful tool in the growing garment sector, where leading companies now require factories to adopt policies</a:t>
            </a:r>
            <a:endParaRPr lang="da-DK"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4282" y="571486"/>
            <a:ext cx="8643998" cy="857250"/>
          </a:xfrm>
        </p:spPr>
        <p:txBody>
          <a:bodyPr/>
          <a:lstStyle/>
          <a:p>
            <a:r>
              <a:rPr lang="da-DK" sz="2000" dirty="0" err="1" smtClean="0"/>
              <a:t>Example</a:t>
            </a:r>
            <a:r>
              <a:rPr lang="da-DK" sz="2000" dirty="0" smtClean="0"/>
              <a:t> Peru</a:t>
            </a:r>
            <a:r>
              <a:rPr lang="da-DK" dirty="0" smtClean="0"/>
              <a:t/>
            </a:r>
            <a:br>
              <a:rPr lang="da-DK" dirty="0" smtClean="0"/>
            </a:br>
            <a:r>
              <a:rPr lang="en-US" dirty="0" smtClean="0"/>
              <a:t>Gender-neutral job evaluation in water sector</a:t>
            </a:r>
            <a:endParaRPr lang="da-DK" dirty="0"/>
          </a:p>
        </p:txBody>
      </p:sp>
      <p:sp>
        <p:nvSpPr>
          <p:cNvPr id="3" name="Pladsholder til indhold 2"/>
          <p:cNvSpPr>
            <a:spLocks noGrp="1"/>
          </p:cNvSpPr>
          <p:nvPr>
            <p:ph idx="1"/>
          </p:nvPr>
        </p:nvSpPr>
        <p:spPr/>
        <p:txBody>
          <a:bodyPr>
            <a:normAutofit fontScale="85000" lnSpcReduction="20000"/>
          </a:bodyPr>
          <a:lstStyle/>
          <a:p>
            <a:r>
              <a:rPr lang="da-DK" dirty="0" smtClean="0"/>
              <a:t>Bilateral CBA </a:t>
            </a:r>
            <a:r>
              <a:rPr lang="da-DK" dirty="0" err="1" smtClean="0"/>
              <a:t>following</a:t>
            </a:r>
            <a:r>
              <a:rPr lang="da-DK" dirty="0" smtClean="0"/>
              <a:t> a </a:t>
            </a:r>
            <a:r>
              <a:rPr lang="da-DK" dirty="0" err="1" smtClean="0"/>
              <a:t>labour</a:t>
            </a:r>
            <a:r>
              <a:rPr lang="da-DK" dirty="0" smtClean="0"/>
              <a:t> </a:t>
            </a:r>
            <a:r>
              <a:rPr lang="da-DK" dirty="0" err="1" smtClean="0"/>
              <a:t>court</a:t>
            </a:r>
            <a:r>
              <a:rPr lang="da-DK" dirty="0" smtClean="0"/>
              <a:t> </a:t>
            </a:r>
            <a:r>
              <a:rPr lang="da-DK" dirty="0" err="1" smtClean="0"/>
              <a:t>ruling</a:t>
            </a:r>
            <a:r>
              <a:rPr lang="da-DK" dirty="0" smtClean="0"/>
              <a:t> to </a:t>
            </a:r>
            <a:r>
              <a:rPr lang="da-DK" dirty="0" err="1" smtClean="0"/>
              <a:t>review</a:t>
            </a:r>
            <a:r>
              <a:rPr lang="da-DK" dirty="0" smtClean="0"/>
              <a:t> </a:t>
            </a:r>
            <a:r>
              <a:rPr lang="en-US" dirty="0" smtClean="0"/>
              <a:t>discriminatory job classification system</a:t>
            </a:r>
          </a:p>
          <a:p>
            <a:r>
              <a:rPr lang="en-US" dirty="0" smtClean="0"/>
              <a:t>Process: </a:t>
            </a:r>
          </a:p>
          <a:p>
            <a:pPr lvl="1"/>
            <a:r>
              <a:rPr lang="en-US" dirty="0" smtClean="0"/>
              <a:t>Task force members were trained in gender neutral job evaluation techniques</a:t>
            </a:r>
          </a:p>
          <a:p>
            <a:pPr lvl="1"/>
            <a:r>
              <a:rPr lang="en-US" dirty="0" smtClean="0"/>
              <a:t>Occupational health risk assessment was carried out</a:t>
            </a:r>
          </a:p>
          <a:p>
            <a:pPr lvl="1"/>
            <a:r>
              <a:rPr lang="en-US" dirty="0" smtClean="0"/>
              <a:t>Survey was conducted to collect information about the requirements of every job</a:t>
            </a:r>
          </a:p>
          <a:p>
            <a:r>
              <a:rPr lang="en-US" dirty="0" smtClean="0"/>
              <a:t>New job classification system agreed, giving higher value to the work traditionally carried out by women</a:t>
            </a:r>
          </a:p>
          <a:p>
            <a:r>
              <a:rPr lang="en-US" dirty="0" smtClean="0"/>
              <a:t>The salary scales are being gradually modified to be in keeping with the new classification system</a:t>
            </a:r>
            <a:endParaRPr lang="da-DK"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571486"/>
            <a:ext cx="9144000" cy="857250"/>
          </a:xfrm>
        </p:spPr>
        <p:txBody>
          <a:bodyPr/>
          <a:lstStyle/>
          <a:p>
            <a:r>
              <a:rPr lang="en-US" sz="2000" dirty="0" smtClean="0"/>
              <a:t>Example Uganda:</a:t>
            </a:r>
            <a:r>
              <a:rPr lang="en-US" dirty="0" smtClean="0"/>
              <a:t/>
            </a:r>
            <a:br>
              <a:rPr lang="en-US" dirty="0" smtClean="0"/>
            </a:br>
            <a:r>
              <a:rPr lang="en-US" dirty="0" smtClean="0"/>
              <a:t>Supporting informal women transport workers </a:t>
            </a:r>
            <a:endParaRPr lang="da-DK" dirty="0"/>
          </a:p>
        </p:txBody>
      </p:sp>
      <p:sp>
        <p:nvSpPr>
          <p:cNvPr id="3" name="Pladsholder til indhold 2"/>
          <p:cNvSpPr>
            <a:spLocks noGrp="1"/>
          </p:cNvSpPr>
          <p:nvPr>
            <p:ph idx="1"/>
          </p:nvPr>
        </p:nvSpPr>
        <p:spPr/>
        <p:txBody>
          <a:bodyPr>
            <a:normAutofit fontScale="85000" lnSpcReduction="10000"/>
          </a:bodyPr>
          <a:lstStyle/>
          <a:p>
            <a:r>
              <a:rPr lang="en-US" dirty="0" smtClean="0"/>
              <a:t>Amalgamated Transport and General Workers Union helping informal women transport workers and women working around transport hubs to organize to end violence and inequality at work</a:t>
            </a:r>
          </a:p>
          <a:p>
            <a:r>
              <a:rPr lang="en-US" dirty="0" smtClean="0"/>
              <a:t>Negotiations have been carried out to protect women’s safety and improve access to toilet and other facilities, as well as access to social protection</a:t>
            </a:r>
          </a:p>
          <a:p>
            <a:r>
              <a:rPr lang="en-US" dirty="0" smtClean="0"/>
              <a:t>Working with GALIMA (an all-women association of survivors of HIV and AIDS in transport)</a:t>
            </a:r>
          </a:p>
          <a:p>
            <a:r>
              <a:rPr lang="en-US" dirty="0" smtClean="0"/>
              <a:t>Local women’s committees being formed, helping women to understand their rights </a:t>
            </a:r>
          </a:p>
          <a:p>
            <a:r>
              <a:rPr lang="en-US" dirty="0" smtClean="0"/>
              <a:t>Education workshops and informal education work on the streets</a:t>
            </a:r>
          </a:p>
          <a:p>
            <a:endParaRPr lang="da-DK"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571486"/>
            <a:ext cx="9144000" cy="857250"/>
          </a:xfrm>
        </p:spPr>
        <p:txBody>
          <a:bodyPr/>
          <a:lstStyle/>
          <a:p>
            <a:r>
              <a:rPr lang="en-GB" sz="1800" noProof="0" dirty="0" smtClean="0"/>
              <a:t>Example – Global</a:t>
            </a:r>
            <a:br>
              <a:rPr lang="en-GB" sz="1800" noProof="0" dirty="0" smtClean="0"/>
            </a:br>
            <a:r>
              <a:rPr lang="en-GB" sz="2800" noProof="0" dirty="0" smtClean="0"/>
              <a:t>Global framework agreement H&amp;M and </a:t>
            </a:r>
            <a:r>
              <a:rPr lang="en-GB" sz="2800" noProof="0" dirty="0" err="1" smtClean="0"/>
              <a:t>Industri</a:t>
            </a:r>
            <a:r>
              <a:rPr lang="en-GB" sz="2800" noProof="0" dirty="0" smtClean="0"/>
              <a:t>-ALL</a:t>
            </a:r>
            <a:endParaRPr lang="en-GB" sz="2800" noProof="0" dirty="0"/>
          </a:p>
        </p:txBody>
      </p:sp>
      <p:sp>
        <p:nvSpPr>
          <p:cNvPr id="3" name="Pladsholder til indhold 2"/>
          <p:cNvSpPr>
            <a:spLocks noGrp="1"/>
          </p:cNvSpPr>
          <p:nvPr>
            <p:ph idx="1"/>
          </p:nvPr>
        </p:nvSpPr>
        <p:spPr/>
        <p:txBody>
          <a:bodyPr>
            <a:normAutofit fontScale="85000" lnSpcReduction="10000"/>
          </a:bodyPr>
          <a:lstStyle/>
          <a:p>
            <a:r>
              <a:rPr lang="en-GB" noProof="0" dirty="0" smtClean="0"/>
              <a:t>Every employee is treated with respect and dignity at all times. </a:t>
            </a:r>
          </a:p>
          <a:p>
            <a:r>
              <a:rPr lang="en-GB" noProof="0" dirty="0" smtClean="0"/>
              <a:t>No employee shall be subject to humiliating or corporal punishment or subject to physical, sexual, psychological or verbal harassment or abuse. </a:t>
            </a:r>
          </a:p>
          <a:p>
            <a:r>
              <a:rPr lang="en-GB" noProof="0" dirty="0" smtClean="0"/>
              <a:t>There is no discrimination in hiring, compensation, access to training, promotion, termination of contract or retirement on the grounds of gender or sexual orientation, race, colour, age, pregnancy, religion, political opinion, nationality, ethnic origin, migratory status, disease or disability. </a:t>
            </a:r>
          </a:p>
          <a:p>
            <a:r>
              <a:rPr lang="en-GB" noProof="0" dirty="0" smtClean="0"/>
              <a:t>There is a grievance mechanism in place enabling employees to put forward complaints without risk of retaliation</a:t>
            </a:r>
            <a:endParaRPr lang="en-GB" noProof="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a-DK" dirty="0"/>
          </a:p>
        </p:txBody>
      </p:sp>
      <p:sp>
        <p:nvSpPr>
          <p:cNvPr id="3" name="Pladsholder til indhold 2"/>
          <p:cNvSpPr>
            <a:spLocks noGrp="1"/>
          </p:cNvSpPr>
          <p:nvPr>
            <p:ph idx="1"/>
          </p:nvPr>
        </p:nvSpPr>
        <p:spPr/>
        <p:txBody>
          <a:bodyPr/>
          <a:lstStyle/>
          <a:p>
            <a:endParaRPr lang="da-DK"/>
          </a:p>
        </p:txBody>
      </p:sp>
      <p:pic>
        <p:nvPicPr>
          <p:cNvPr id="8194" name="Picture 2"/>
          <p:cNvPicPr>
            <a:picLocks noChangeAspect="1" noChangeArrowheads="1"/>
          </p:cNvPicPr>
          <p:nvPr/>
        </p:nvPicPr>
        <p:blipFill>
          <a:blip r:embed="rId2"/>
          <a:srcRect/>
          <a:stretch>
            <a:fillRect/>
          </a:stretch>
        </p:blipFill>
        <p:spPr bwMode="auto">
          <a:xfrm>
            <a:off x="112360" y="642924"/>
            <a:ext cx="9031672" cy="43904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indhold 2"/>
          <p:cNvSpPr>
            <a:spLocks noGrp="1"/>
          </p:cNvSpPr>
          <p:nvPr>
            <p:ph idx="1"/>
          </p:nvPr>
        </p:nvSpPr>
        <p:spPr/>
        <p:txBody>
          <a:bodyPr/>
          <a:lstStyle/>
          <a:p>
            <a:endParaRPr lang="da-DK"/>
          </a:p>
        </p:txBody>
      </p:sp>
      <p:pic>
        <p:nvPicPr>
          <p:cNvPr id="7170" name="Picture 2"/>
          <p:cNvPicPr>
            <a:picLocks noChangeAspect="1" noChangeArrowheads="1"/>
          </p:cNvPicPr>
          <p:nvPr/>
        </p:nvPicPr>
        <p:blipFill>
          <a:blip r:embed="rId2"/>
          <a:srcRect/>
          <a:stretch>
            <a:fillRect/>
          </a:stretch>
        </p:blipFill>
        <p:spPr bwMode="auto">
          <a:xfrm>
            <a:off x="14369" y="642924"/>
            <a:ext cx="8986787" cy="33652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a-DK" dirty="0"/>
          </a:p>
        </p:txBody>
      </p:sp>
      <p:sp>
        <p:nvSpPr>
          <p:cNvPr id="3" name="Pladsholder til indhold 2"/>
          <p:cNvSpPr>
            <a:spLocks noGrp="1"/>
          </p:cNvSpPr>
          <p:nvPr>
            <p:ph idx="1"/>
          </p:nvPr>
        </p:nvSpPr>
        <p:spPr/>
        <p:txBody>
          <a:bodyPr/>
          <a:lstStyle/>
          <a:p>
            <a:endParaRPr lang="da-DK"/>
          </a:p>
        </p:txBody>
      </p:sp>
      <p:pic>
        <p:nvPicPr>
          <p:cNvPr id="6146" name="Picture 2"/>
          <p:cNvPicPr>
            <a:picLocks noChangeAspect="1" noChangeArrowheads="1"/>
          </p:cNvPicPr>
          <p:nvPr/>
        </p:nvPicPr>
        <p:blipFill>
          <a:blip r:embed="rId3"/>
          <a:srcRect l="2344"/>
          <a:stretch>
            <a:fillRect/>
          </a:stretch>
        </p:blipFill>
        <p:spPr bwMode="auto">
          <a:xfrm>
            <a:off x="32" y="642924"/>
            <a:ext cx="8929686" cy="38244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1071538" y="571486"/>
            <a:ext cx="7000924" cy="44489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2503195" y="1500180"/>
            <a:ext cx="4137611" cy="3539108"/>
          </a:xfrm>
          <a:prstGeom prst="rect">
            <a:avLst/>
          </a:prstGeom>
          <a:noFill/>
          <a:ln w="9525">
            <a:noFill/>
            <a:miter lim="800000"/>
            <a:headEnd/>
            <a:tailEnd/>
          </a:ln>
          <a:effectLst/>
        </p:spPr>
      </p:pic>
      <p:sp>
        <p:nvSpPr>
          <p:cNvPr id="6" name="Titel 5"/>
          <p:cNvSpPr>
            <a:spLocks noGrp="1"/>
          </p:cNvSpPr>
          <p:nvPr>
            <p:ph type="title"/>
          </p:nvPr>
        </p:nvSpPr>
        <p:spPr/>
        <p:txBody>
          <a:bodyPr/>
          <a:lstStyle/>
          <a:p>
            <a:r>
              <a:rPr lang="da-DK" dirty="0" err="1" smtClean="0"/>
              <a:t>Women</a:t>
            </a:r>
            <a:r>
              <a:rPr lang="da-DK" dirty="0" smtClean="0"/>
              <a:t> </a:t>
            </a:r>
            <a:r>
              <a:rPr lang="da-DK" dirty="0" err="1" smtClean="0"/>
              <a:t>are</a:t>
            </a:r>
            <a:r>
              <a:rPr lang="da-DK" dirty="0" smtClean="0"/>
              <a:t> not </a:t>
            </a:r>
            <a:r>
              <a:rPr lang="da-DK" dirty="0" err="1" smtClean="0"/>
              <a:t>on</a:t>
            </a:r>
            <a:r>
              <a:rPr lang="da-DK" dirty="0" smtClean="0"/>
              <a:t> the </a:t>
            </a:r>
            <a:r>
              <a:rPr lang="da-DK" dirty="0" err="1" smtClean="0"/>
              <a:t>labour</a:t>
            </a:r>
            <a:r>
              <a:rPr lang="da-DK" dirty="0" smtClean="0"/>
              <a:t> </a:t>
            </a:r>
            <a:r>
              <a:rPr lang="da-DK" dirty="0" err="1" smtClean="0"/>
              <a:t>market</a:t>
            </a:r>
            <a:endParaRPr lang="da-DK"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smtClean="0"/>
              <a:t>Women’s work in global supply chains</a:t>
            </a:r>
            <a:endParaRPr lang="en-GB" noProof="0" dirty="0"/>
          </a:p>
        </p:txBody>
      </p:sp>
      <p:sp>
        <p:nvSpPr>
          <p:cNvPr id="3" name="Pladsholder til indhold 2"/>
          <p:cNvSpPr>
            <a:spLocks noGrp="1"/>
          </p:cNvSpPr>
          <p:nvPr>
            <p:ph idx="1"/>
          </p:nvPr>
        </p:nvSpPr>
        <p:spPr/>
        <p:txBody>
          <a:bodyPr>
            <a:normAutofit fontScale="77500" lnSpcReduction="20000"/>
          </a:bodyPr>
          <a:lstStyle/>
          <a:p>
            <a:r>
              <a:rPr lang="en-GB" noProof="0" dirty="0" smtClean="0"/>
              <a:t>Global supply chains provide women with opportunities for paid work – but many women do not have decent working conditions.  </a:t>
            </a:r>
          </a:p>
          <a:p>
            <a:r>
              <a:rPr lang="en-GB" noProof="0" dirty="0" smtClean="0"/>
              <a:t>Women predominate in lower-skilled production jobs, whereas men predominate in higher-level jobs, managerial and supervisory positions.  </a:t>
            </a:r>
          </a:p>
          <a:p>
            <a:r>
              <a:rPr lang="en-GB" noProof="0" dirty="0" smtClean="0"/>
              <a:t>Women’s jobs are often concentrated in the lowest paid and most insecure parts of global supply chains, often working as temporary or seasonal workers.  </a:t>
            </a:r>
          </a:p>
          <a:p>
            <a:r>
              <a:rPr lang="en-GB" noProof="0" dirty="0" smtClean="0"/>
              <a:t>There is a heavy reliance on migrant, young, female labour – these are workers with the lowest bargaining power and little union representation.  </a:t>
            </a:r>
          </a:p>
          <a:p>
            <a:r>
              <a:rPr lang="en-GB" noProof="0" dirty="0" smtClean="0"/>
              <a:t>The precarious nature of women’s work in global supply chains makes them especially vulnerable to sexual harassment and violence.</a:t>
            </a:r>
            <a:endParaRPr lang="en-GB" noProof="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Women in t</a:t>
            </a:r>
            <a:r>
              <a:rPr lang="en-GB" noProof="0" dirty="0" err="1" smtClean="0"/>
              <a:t>extiles</a:t>
            </a:r>
            <a:r>
              <a:rPr lang="en-GB" noProof="0" dirty="0" smtClean="0"/>
              <a:t> and garments  </a:t>
            </a:r>
            <a:endParaRPr lang="en-GB" noProof="0" dirty="0"/>
          </a:p>
        </p:txBody>
      </p:sp>
      <p:sp>
        <p:nvSpPr>
          <p:cNvPr id="3" name="Pladsholder til indhold 2"/>
          <p:cNvSpPr>
            <a:spLocks noGrp="1"/>
          </p:cNvSpPr>
          <p:nvPr>
            <p:ph idx="1"/>
          </p:nvPr>
        </p:nvSpPr>
        <p:spPr/>
        <p:txBody>
          <a:bodyPr>
            <a:normAutofit/>
          </a:bodyPr>
          <a:lstStyle/>
          <a:p>
            <a:pPr lvl="0"/>
            <a:r>
              <a:rPr lang="en-GB" noProof="0" dirty="0" smtClean="0"/>
              <a:t>Three-quarters of workers in the global garment sector</a:t>
            </a:r>
          </a:p>
          <a:p>
            <a:pPr lvl="0"/>
            <a:r>
              <a:rPr lang="en-GB" noProof="0" dirty="0" smtClean="0"/>
              <a:t>90 per cent of garment workers in Cambodia</a:t>
            </a:r>
          </a:p>
          <a:p>
            <a:pPr lvl="0"/>
            <a:r>
              <a:rPr lang="en-GB" noProof="0" dirty="0" smtClean="0"/>
              <a:t>85 per cent in Bangladesh</a:t>
            </a:r>
          </a:p>
          <a:p>
            <a:pPr lvl="0"/>
            <a:r>
              <a:rPr lang="en-GB" noProof="0" dirty="0" smtClean="0"/>
              <a:t>70 per cent in China </a:t>
            </a:r>
          </a:p>
          <a:p>
            <a:pPr lvl="0"/>
            <a:r>
              <a:rPr lang="en-GB" noProof="0" dirty="0" smtClean="0"/>
              <a:t>63 per cent in Jordan</a:t>
            </a:r>
          </a:p>
          <a:p>
            <a:pPr lvl="1"/>
            <a:r>
              <a:rPr lang="en-GB" noProof="0" dirty="0" smtClean="0"/>
              <a:t>approximately 65 per cent of women working in the garment industry are migrant women.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en-GB" noProof="0" dirty="0" smtClean="0"/>
              <a:t>Women in agriculture and horticulture  </a:t>
            </a:r>
            <a:endParaRPr lang="en-GB" noProof="0" dirty="0"/>
          </a:p>
        </p:txBody>
      </p:sp>
      <p:sp>
        <p:nvSpPr>
          <p:cNvPr id="3" name="Pladsholder til indhold 2"/>
          <p:cNvSpPr>
            <a:spLocks noGrp="1"/>
          </p:cNvSpPr>
          <p:nvPr>
            <p:ph idx="1"/>
          </p:nvPr>
        </p:nvSpPr>
        <p:spPr/>
        <p:txBody>
          <a:bodyPr>
            <a:normAutofit fontScale="92500" lnSpcReduction="20000"/>
          </a:bodyPr>
          <a:lstStyle/>
          <a:p>
            <a:pPr lvl="0"/>
            <a:r>
              <a:rPr lang="en-GB" noProof="0" dirty="0" smtClean="0"/>
              <a:t>Women represent around 45 per cent of workers in horticulture</a:t>
            </a:r>
          </a:p>
          <a:p>
            <a:pPr lvl="0"/>
            <a:r>
              <a:rPr lang="en-GB" noProof="0" dirty="0" smtClean="0"/>
              <a:t>Women predominate in floriculture (Estimated 75-80 per cent of workforce)</a:t>
            </a:r>
          </a:p>
          <a:p>
            <a:pPr lvl="0"/>
            <a:r>
              <a:rPr lang="en-GB" noProof="0" dirty="0" smtClean="0"/>
              <a:t>Women are up to a third of the workforce </a:t>
            </a:r>
            <a:r>
              <a:rPr lang="en-GB" noProof="0" dirty="0" err="1" smtClean="0"/>
              <a:t>inbanana</a:t>
            </a:r>
            <a:r>
              <a:rPr lang="en-GB" noProof="0" dirty="0" smtClean="0"/>
              <a:t> plantations and agro-industrial farms in Latin America and West Africa</a:t>
            </a:r>
          </a:p>
          <a:p>
            <a:r>
              <a:rPr lang="en-GB" dirty="0" smtClean="0"/>
              <a:t>Mainly as lower-skilled workers in farms and plantations</a:t>
            </a:r>
          </a:p>
          <a:p>
            <a:pPr lvl="0"/>
            <a:r>
              <a:rPr lang="en-GB" dirty="0" smtClean="0"/>
              <a:t>Gender discrimination often prevents women from accessing higher-paying, more specialized jobs in the agricultural sector</a:t>
            </a:r>
            <a:endParaRPr lang="en-GB" noProof="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en-GB" noProof="0" dirty="0" smtClean="0"/>
              <a:t>Women in electronics, tourism  </a:t>
            </a:r>
            <a:endParaRPr lang="en-GB" noProof="0" dirty="0"/>
          </a:p>
        </p:txBody>
      </p:sp>
      <p:sp>
        <p:nvSpPr>
          <p:cNvPr id="3" name="Pladsholder til indhold 2"/>
          <p:cNvSpPr>
            <a:spLocks noGrp="1"/>
          </p:cNvSpPr>
          <p:nvPr>
            <p:ph idx="1"/>
          </p:nvPr>
        </p:nvSpPr>
        <p:spPr/>
        <p:txBody>
          <a:bodyPr/>
          <a:lstStyle/>
          <a:p>
            <a:pPr lvl="0"/>
            <a:r>
              <a:rPr lang="en-GB" noProof="0" dirty="0" smtClean="0"/>
              <a:t>In mobile phone production women represent 50 per cent of the workforce</a:t>
            </a:r>
          </a:p>
          <a:p>
            <a:pPr lvl="0"/>
            <a:r>
              <a:rPr lang="en-GB" dirty="0" smtClean="0"/>
              <a:t>In tourism women represent an estimated 70 per cent of the workforce, mainly in lower-level positions. </a:t>
            </a:r>
            <a:endParaRPr lang="en-GB" noProof="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Ellipse 33"/>
          <p:cNvSpPr/>
          <p:nvPr/>
        </p:nvSpPr>
        <p:spPr>
          <a:xfrm>
            <a:off x="2500298" y="857238"/>
            <a:ext cx="4143404" cy="4143404"/>
          </a:xfrm>
          <a:prstGeom prst="ellipse">
            <a:avLst/>
          </a:prstGeom>
          <a:ln w="76200"/>
        </p:spPr>
        <p:style>
          <a:lnRef idx="2">
            <a:schemeClr val="accent2"/>
          </a:lnRef>
          <a:fillRef idx="1">
            <a:schemeClr val="lt1"/>
          </a:fillRef>
          <a:effectRef idx="0">
            <a:schemeClr val="accent2"/>
          </a:effectRef>
          <a:fontRef idx="minor">
            <a:schemeClr val="dk1"/>
          </a:fontRef>
        </p:style>
        <p:txBody>
          <a:bodyPr rtlCol="0" anchor="ctr"/>
          <a:lstStyle/>
          <a:p>
            <a:pPr algn="ctr"/>
            <a:endParaRPr lang="da-DK"/>
          </a:p>
        </p:txBody>
      </p:sp>
      <p:sp>
        <p:nvSpPr>
          <p:cNvPr id="2" name="Titel 1"/>
          <p:cNvSpPr>
            <a:spLocks noGrp="1"/>
          </p:cNvSpPr>
          <p:nvPr>
            <p:ph type="title"/>
          </p:nvPr>
        </p:nvSpPr>
        <p:spPr>
          <a:xfrm>
            <a:off x="142844" y="571486"/>
            <a:ext cx="2571768" cy="857250"/>
          </a:xfrm>
        </p:spPr>
        <p:txBody>
          <a:bodyPr/>
          <a:lstStyle/>
          <a:p>
            <a:r>
              <a:rPr lang="da-DK" sz="2000" dirty="0" smtClean="0"/>
              <a:t>Problems </a:t>
            </a:r>
            <a:r>
              <a:rPr lang="da-DK" sz="2000" dirty="0" err="1" smtClean="0"/>
              <a:t>with</a:t>
            </a:r>
            <a:r>
              <a:rPr lang="da-DK" sz="2000" dirty="0" smtClean="0"/>
              <a:t> </a:t>
            </a:r>
            <a:r>
              <a:rPr lang="da-DK" sz="2000" dirty="0" err="1" smtClean="0"/>
              <a:t>value</a:t>
            </a:r>
            <a:r>
              <a:rPr lang="da-DK" sz="2000" dirty="0" smtClean="0"/>
              <a:t> </a:t>
            </a:r>
            <a:r>
              <a:rPr lang="da-DK" sz="2000" dirty="0" err="1" smtClean="0"/>
              <a:t>chain</a:t>
            </a:r>
            <a:r>
              <a:rPr lang="da-DK" sz="2000" dirty="0" smtClean="0"/>
              <a:t> </a:t>
            </a:r>
            <a:r>
              <a:rPr lang="da-DK" sz="2000" dirty="0" err="1" smtClean="0"/>
              <a:t>production</a:t>
            </a:r>
            <a:endParaRPr lang="da-DK" sz="2000" dirty="0"/>
          </a:p>
        </p:txBody>
      </p:sp>
      <p:grpSp>
        <p:nvGrpSpPr>
          <p:cNvPr id="4" name="Gruppe 3"/>
          <p:cNvGrpSpPr/>
          <p:nvPr/>
        </p:nvGrpSpPr>
        <p:grpSpPr>
          <a:xfrm>
            <a:off x="3643306" y="571486"/>
            <a:ext cx="1800000" cy="723505"/>
            <a:chOff x="3558257" y="1263"/>
            <a:chExt cx="1113085" cy="723505"/>
          </a:xfrm>
        </p:grpSpPr>
        <p:sp>
          <p:nvSpPr>
            <p:cNvPr id="18" name="Afrundet rektangel 17"/>
            <p:cNvSpPr/>
            <p:nvPr/>
          </p:nvSpPr>
          <p:spPr>
            <a:xfrm>
              <a:off x="3558257" y="1263"/>
              <a:ext cx="1113085" cy="723505"/>
            </a:xfrm>
            <a:prstGeom prst="roundRect">
              <a:avLst/>
            </a:prstGeom>
          </p:spPr>
          <p:style>
            <a:lnRef idx="1">
              <a:schemeClr val="accent5"/>
            </a:lnRef>
            <a:fillRef idx="3">
              <a:schemeClr val="accent5"/>
            </a:fillRef>
            <a:effectRef idx="2">
              <a:schemeClr val="accent5"/>
            </a:effectRef>
            <a:fontRef idx="minor">
              <a:schemeClr val="lt1"/>
            </a:fontRef>
          </p:style>
          <p:txBody>
            <a:bodyPr anchor="ctr" anchorCtr="0">
              <a:noAutofit/>
            </a:bodyPr>
            <a:lstStyle/>
            <a:p>
              <a:pPr algn="ctr"/>
              <a:r>
                <a:rPr lang="da-DK" sz="1200" dirty="0" err="1" smtClean="0"/>
                <a:t>Workers</a:t>
              </a:r>
              <a:r>
                <a:rPr lang="da-DK" sz="1200" dirty="0" smtClean="0"/>
                <a:t> </a:t>
              </a:r>
              <a:r>
                <a:rPr lang="da-DK" sz="1200" dirty="0" err="1" smtClean="0"/>
                <a:t>who</a:t>
              </a:r>
              <a:r>
                <a:rPr lang="da-DK" sz="1200" dirty="0" smtClean="0"/>
                <a:t> </a:t>
              </a:r>
              <a:r>
                <a:rPr lang="da-DK" sz="1200" dirty="0" err="1" smtClean="0"/>
                <a:t>are</a:t>
              </a:r>
              <a:r>
                <a:rPr lang="da-DK" sz="1200" dirty="0" smtClean="0"/>
                <a:t> vulnerable / </a:t>
              </a:r>
              <a:r>
                <a:rPr lang="da-DK" sz="1200" dirty="0" err="1" smtClean="0"/>
                <a:t>Precarious</a:t>
              </a:r>
              <a:r>
                <a:rPr lang="da-DK" sz="1200" dirty="0" smtClean="0"/>
                <a:t> </a:t>
              </a:r>
              <a:r>
                <a:rPr lang="da-DK" sz="1200" dirty="0" err="1" smtClean="0"/>
                <a:t>work</a:t>
              </a:r>
              <a:endParaRPr lang="da-DK" sz="1200" dirty="0"/>
            </a:p>
          </p:txBody>
        </p:sp>
        <p:sp>
          <p:nvSpPr>
            <p:cNvPr id="19" name="Afrundet rektangel 4"/>
            <p:cNvSpPr/>
            <p:nvPr/>
          </p:nvSpPr>
          <p:spPr>
            <a:xfrm>
              <a:off x="3593576" y="36582"/>
              <a:ext cx="1042447" cy="6528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da-DK" sz="1050" kern="1200"/>
            </a:p>
          </p:txBody>
        </p:sp>
      </p:grpSp>
      <p:grpSp>
        <p:nvGrpSpPr>
          <p:cNvPr id="6" name="Gruppe 5"/>
          <p:cNvGrpSpPr/>
          <p:nvPr/>
        </p:nvGrpSpPr>
        <p:grpSpPr>
          <a:xfrm>
            <a:off x="3714744" y="4357700"/>
            <a:ext cx="1800000" cy="723505"/>
            <a:chOff x="4409436" y="2620923"/>
            <a:chExt cx="1113085" cy="723505"/>
          </a:xfrm>
        </p:grpSpPr>
        <p:sp>
          <p:nvSpPr>
            <p:cNvPr id="14" name="Afrundet rektangel 13"/>
            <p:cNvSpPr/>
            <p:nvPr/>
          </p:nvSpPr>
          <p:spPr>
            <a:xfrm>
              <a:off x="4409436" y="2620923"/>
              <a:ext cx="1113085" cy="723505"/>
            </a:xfrm>
            <a:prstGeom prst="roundRect">
              <a:avLst/>
            </a:prstGeom>
          </p:spPr>
          <p:style>
            <a:lnRef idx="1">
              <a:schemeClr val="accent5"/>
            </a:lnRef>
            <a:fillRef idx="3">
              <a:schemeClr val="accent5"/>
            </a:fillRef>
            <a:effectRef idx="2">
              <a:schemeClr val="accent5"/>
            </a:effectRef>
            <a:fontRef idx="minor">
              <a:schemeClr val="lt1"/>
            </a:fontRef>
          </p:style>
          <p:txBody>
            <a:bodyPr anchor="ctr" anchorCtr="0">
              <a:noAutofit/>
            </a:bodyPr>
            <a:lstStyle/>
            <a:p>
              <a:pPr algn="ctr"/>
              <a:r>
                <a:rPr lang="da-DK" sz="1200" dirty="0" err="1" smtClean="0"/>
                <a:t>Incentive</a:t>
              </a:r>
              <a:r>
                <a:rPr lang="da-DK" sz="1200" dirty="0" smtClean="0"/>
                <a:t> </a:t>
              </a:r>
              <a:r>
                <a:rPr lang="da-DK" sz="1200" dirty="0" err="1" smtClean="0"/>
                <a:t>structures</a:t>
              </a:r>
              <a:r>
                <a:rPr lang="da-DK" sz="1200" dirty="0" smtClean="0"/>
                <a:t> for supervisors</a:t>
              </a:r>
              <a:endParaRPr lang="da-DK" sz="1200" dirty="0"/>
            </a:p>
          </p:txBody>
        </p:sp>
        <p:sp>
          <p:nvSpPr>
            <p:cNvPr id="15" name="Afrundet rektangel 8"/>
            <p:cNvSpPr/>
            <p:nvPr/>
          </p:nvSpPr>
          <p:spPr>
            <a:xfrm>
              <a:off x="4444755" y="2656242"/>
              <a:ext cx="1042447" cy="6528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da-DK" sz="1050" kern="1200"/>
            </a:p>
          </p:txBody>
        </p:sp>
      </p:grpSp>
      <p:grpSp>
        <p:nvGrpSpPr>
          <p:cNvPr id="5" name="Gruppe 4"/>
          <p:cNvGrpSpPr/>
          <p:nvPr/>
        </p:nvGrpSpPr>
        <p:grpSpPr>
          <a:xfrm>
            <a:off x="5486644" y="1419617"/>
            <a:ext cx="1800000" cy="723505"/>
            <a:chOff x="4935494" y="1001884"/>
            <a:chExt cx="1113085" cy="723505"/>
          </a:xfrm>
        </p:grpSpPr>
        <p:sp>
          <p:nvSpPr>
            <p:cNvPr id="16" name="Afrundet rektangel 15"/>
            <p:cNvSpPr/>
            <p:nvPr/>
          </p:nvSpPr>
          <p:spPr>
            <a:xfrm>
              <a:off x="4935494" y="1001884"/>
              <a:ext cx="1113085" cy="723505"/>
            </a:xfrm>
            <a:prstGeom prst="roundRect">
              <a:avLst/>
            </a:prstGeom>
          </p:spPr>
          <p:style>
            <a:lnRef idx="1">
              <a:schemeClr val="accent5"/>
            </a:lnRef>
            <a:fillRef idx="3">
              <a:schemeClr val="accent5"/>
            </a:fillRef>
            <a:effectRef idx="2">
              <a:schemeClr val="accent5"/>
            </a:effectRef>
            <a:fontRef idx="minor">
              <a:schemeClr val="lt1"/>
            </a:fontRef>
          </p:style>
          <p:txBody>
            <a:bodyPr anchor="ctr" anchorCtr="0">
              <a:noAutofit/>
            </a:bodyPr>
            <a:lstStyle/>
            <a:p>
              <a:pPr algn="ctr"/>
              <a:r>
                <a:rPr lang="da-DK" sz="1200" dirty="0" err="1" smtClean="0"/>
                <a:t>Suppliers</a:t>
              </a:r>
              <a:r>
                <a:rPr lang="da-DK" sz="1200" dirty="0" smtClean="0"/>
                <a:t> have </a:t>
              </a:r>
              <a:r>
                <a:rPr lang="da-DK" sz="1200" dirty="0" err="1" smtClean="0"/>
                <a:t>rudimentary</a:t>
              </a:r>
              <a:r>
                <a:rPr lang="da-DK" sz="1200" dirty="0" smtClean="0"/>
                <a:t> human ressource system</a:t>
              </a:r>
              <a:endParaRPr lang="da-DK" dirty="0"/>
            </a:p>
          </p:txBody>
        </p:sp>
        <p:sp>
          <p:nvSpPr>
            <p:cNvPr id="17" name="Afrundet rektangel 6"/>
            <p:cNvSpPr/>
            <p:nvPr/>
          </p:nvSpPr>
          <p:spPr>
            <a:xfrm>
              <a:off x="4970813" y="1037203"/>
              <a:ext cx="1042447" cy="6528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da-DK" sz="1050" kern="1200"/>
            </a:p>
          </p:txBody>
        </p:sp>
      </p:grpSp>
      <p:grpSp>
        <p:nvGrpSpPr>
          <p:cNvPr id="9" name="Gruppe 8"/>
          <p:cNvGrpSpPr/>
          <p:nvPr/>
        </p:nvGrpSpPr>
        <p:grpSpPr>
          <a:xfrm>
            <a:off x="1857356" y="1419617"/>
            <a:ext cx="1800000" cy="723505"/>
            <a:chOff x="2181020" y="1001884"/>
            <a:chExt cx="1113085" cy="723505"/>
          </a:xfrm>
        </p:grpSpPr>
        <p:sp>
          <p:nvSpPr>
            <p:cNvPr id="10" name="Afrundet rektangel 9"/>
            <p:cNvSpPr/>
            <p:nvPr/>
          </p:nvSpPr>
          <p:spPr>
            <a:xfrm>
              <a:off x="2181020" y="1001884"/>
              <a:ext cx="1113085" cy="723505"/>
            </a:xfrm>
            <a:prstGeom prst="roundRect">
              <a:avLst/>
            </a:prstGeom>
          </p:spPr>
          <p:style>
            <a:lnRef idx="1">
              <a:schemeClr val="accent5"/>
            </a:lnRef>
            <a:fillRef idx="3">
              <a:schemeClr val="accent5"/>
            </a:fillRef>
            <a:effectRef idx="2">
              <a:schemeClr val="accent5"/>
            </a:effectRef>
            <a:fontRef idx="minor">
              <a:schemeClr val="lt1"/>
            </a:fontRef>
          </p:style>
          <p:txBody>
            <a:bodyPr anchor="ctr" anchorCtr="0">
              <a:noAutofit/>
            </a:bodyPr>
            <a:lstStyle/>
            <a:p>
              <a:pPr algn="ctr"/>
              <a:r>
                <a:rPr lang="da-DK" sz="1200" dirty="0" err="1" smtClean="0"/>
                <a:t>Difficulties</a:t>
              </a:r>
              <a:r>
                <a:rPr lang="da-DK" sz="1200" dirty="0" smtClean="0"/>
                <a:t> in </a:t>
              </a:r>
              <a:r>
                <a:rPr lang="da-DK" sz="1200" dirty="0" err="1" smtClean="0"/>
                <a:t>monitoring</a:t>
              </a:r>
              <a:r>
                <a:rPr lang="da-DK" sz="1200" dirty="0" smtClean="0"/>
                <a:t> </a:t>
              </a:r>
              <a:r>
                <a:rPr lang="da-DK" sz="1200" dirty="0" err="1" smtClean="0"/>
                <a:t>abuses</a:t>
              </a:r>
              <a:r>
                <a:rPr lang="da-DK" sz="1200" dirty="0" smtClean="0"/>
                <a:t> of </a:t>
              </a:r>
              <a:r>
                <a:rPr lang="da-DK" sz="1200" dirty="0" err="1" smtClean="0"/>
                <a:t>workers</a:t>
              </a:r>
              <a:r>
                <a:rPr lang="da-DK" sz="1200" dirty="0" smtClean="0"/>
                <a:t>’ </a:t>
              </a:r>
              <a:r>
                <a:rPr lang="da-DK" sz="1200" dirty="0" err="1" smtClean="0"/>
                <a:t>rights</a:t>
              </a:r>
              <a:endParaRPr lang="da-DK" dirty="0"/>
            </a:p>
          </p:txBody>
        </p:sp>
        <p:sp>
          <p:nvSpPr>
            <p:cNvPr id="11" name="Afrundet rektangel 13"/>
            <p:cNvSpPr/>
            <p:nvPr/>
          </p:nvSpPr>
          <p:spPr>
            <a:xfrm>
              <a:off x="2216339" y="1037203"/>
              <a:ext cx="1042447" cy="6528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da-DK" sz="1050" kern="1200" dirty="0"/>
            </a:p>
          </p:txBody>
        </p:sp>
      </p:grpSp>
      <p:grpSp>
        <p:nvGrpSpPr>
          <p:cNvPr id="35" name="Gruppe 34"/>
          <p:cNvGrpSpPr/>
          <p:nvPr/>
        </p:nvGrpSpPr>
        <p:grpSpPr>
          <a:xfrm>
            <a:off x="5486644" y="3571882"/>
            <a:ext cx="1800000" cy="723505"/>
            <a:chOff x="4935494" y="1001884"/>
            <a:chExt cx="1113085" cy="723505"/>
          </a:xfrm>
        </p:grpSpPr>
        <p:sp>
          <p:nvSpPr>
            <p:cNvPr id="36" name="Afrundet rektangel 35"/>
            <p:cNvSpPr/>
            <p:nvPr/>
          </p:nvSpPr>
          <p:spPr>
            <a:xfrm>
              <a:off x="4935494" y="1001884"/>
              <a:ext cx="1113085" cy="723505"/>
            </a:xfrm>
            <a:prstGeom prst="roundRect">
              <a:avLst/>
            </a:prstGeom>
          </p:spPr>
          <p:style>
            <a:lnRef idx="1">
              <a:schemeClr val="accent5"/>
            </a:lnRef>
            <a:fillRef idx="3">
              <a:schemeClr val="accent5"/>
            </a:fillRef>
            <a:effectRef idx="2">
              <a:schemeClr val="accent5"/>
            </a:effectRef>
            <a:fontRef idx="minor">
              <a:schemeClr val="lt1"/>
            </a:fontRef>
          </p:style>
          <p:txBody>
            <a:bodyPr anchor="ctr" anchorCtr="0">
              <a:noAutofit/>
            </a:bodyPr>
            <a:lstStyle/>
            <a:p>
              <a:pPr algn="ctr"/>
              <a:r>
                <a:rPr lang="da-DK" sz="1200" dirty="0" smtClean="0"/>
                <a:t>Meeting </a:t>
              </a:r>
              <a:r>
                <a:rPr lang="da-DK" sz="1200" dirty="0" err="1" smtClean="0"/>
                <a:t>tight</a:t>
              </a:r>
              <a:r>
                <a:rPr lang="da-DK" sz="1200" dirty="0" smtClean="0"/>
                <a:t> </a:t>
              </a:r>
              <a:r>
                <a:rPr lang="da-DK" sz="1200" dirty="0" err="1" smtClean="0"/>
                <a:t>production</a:t>
              </a:r>
              <a:r>
                <a:rPr lang="da-DK" sz="1200" dirty="0" smtClean="0"/>
                <a:t> </a:t>
              </a:r>
              <a:r>
                <a:rPr lang="da-DK" sz="1200" dirty="0" err="1" smtClean="0"/>
                <a:t>targets</a:t>
              </a:r>
              <a:r>
                <a:rPr lang="da-DK" sz="1200" dirty="0" smtClean="0"/>
                <a:t> and deadlines</a:t>
              </a:r>
              <a:endParaRPr lang="da-DK" sz="1200" dirty="0"/>
            </a:p>
          </p:txBody>
        </p:sp>
        <p:sp>
          <p:nvSpPr>
            <p:cNvPr id="37" name="Afrundet rektangel 6"/>
            <p:cNvSpPr/>
            <p:nvPr/>
          </p:nvSpPr>
          <p:spPr>
            <a:xfrm>
              <a:off x="4970813" y="1037203"/>
              <a:ext cx="1042447" cy="6528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da-DK" sz="1050" kern="1200"/>
            </a:p>
          </p:txBody>
        </p:sp>
      </p:grpSp>
      <p:grpSp>
        <p:nvGrpSpPr>
          <p:cNvPr id="38" name="Gruppe 37"/>
          <p:cNvGrpSpPr/>
          <p:nvPr/>
        </p:nvGrpSpPr>
        <p:grpSpPr>
          <a:xfrm>
            <a:off x="1857356" y="3571882"/>
            <a:ext cx="1800000" cy="723505"/>
            <a:chOff x="2181020" y="1001884"/>
            <a:chExt cx="1113085" cy="723505"/>
          </a:xfrm>
        </p:grpSpPr>
        <p:sp>
          <p:nvSpPr>
            <p:cNvPr id="39" name="Afrundet rektangel 38"/>
            <p:cNvSpPr/>
            <p:nvPr/>
          </p:nvSpPr>
          <p:spPr>
            <a:xfrm>
              <a:off x="2181020" y="1001884"/>
              <a:ext cx="1113085" cy="723505"/>
            </a:xfrm>
            <a:prstGeom prst="roundRect">
              <a:avLst/>
            </a:prstGeom>
          </p:spPr>
          <p:style>
            <a:lnRef idx="1">
              <a:schemeClr val="accent5"/>
            </a:lnRef>
            <a:fillRef idx="3">
              <a:schemeClr val="accent5"/>
            </a:fillRef>
            <a:effectRef idx="2">
              <a:schemeClr val="accent5"/>
            </a:effectRef>
            <a:fontRef idx="minor">
              <a:schemeClr val="lt1"/>
            </a:fontRef>
          </p:style>
          <p:txBody>
            <a:bodyPr anchor="ctr" anchorCtr="0">
              <a:noAutofit/>
            </a:bodyPr>
            <a:lstStyle/>
            <a:p>
              <a:pPr algn="ctr"/>
              <a:r>
                <a:rPr lang="da-DK" sz="1200" dirty="0" smtClean="0"/>
                <a:t>A </a:t>
              </a:r>
              <a:r>
                <a:rPr lang="da-DK" sz="1200" dirty="0" err="1" smtClean="0"/>
                <a:t>culture</a:t>
              </a:r>
              <a:r>
                <a:rPr lang="da-DK" sz="1200" dirty="0" smtClean="0"/>
                <a:t> of </a:t>
              </a:r>
              <a:r>
                <a:rPr lang="da-DK" sz="1200" dirty="0" err="1" smtClean="0"/>
                <a:t>wqorkplace</a:t>
              </a:r>
              <a:r>
                <a:rPr lang="da-DK" sz="1200" dirty="0" smtClean="0"/>
                <a:t> </a:t>
              </a:r>
              <a:r>
                <a:rPr lang="da-DK" sz="1200" dirty="0" err="1" smtClean="0"/>
                <a:t>harassment</a:t>
              </a:r>
              <a:endParaRPr lang="da-DK" dirty="0"/>
            </a:p>
          </p:txBody>
        </p:sp>
        <p:sp>
          <p:nvSpPr>
            <p:cNvPr id="40" name="Afrundet rektangel 13"/>
            <p:cNvSpPr/>
            <p:nvPr/>
          </p:nvSpPr>
          <p:spPr>
            <a:xfrm>
              <a:off x="2216339" y="1037203"/>
              <a:ext cx="1042447" cy="6528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da-DK" sz="1050" kern="1200" dirty="0"/>
            </a:p>
          </p:txBody>
        </p:sp>
      </p:grpSp>
      <p:grpSp>
        <p:nvGrpSpPr>
          <p:cNvPr id="26" name="Gruppe 25"/>
          <p:cNvGrpSpPr/>
          <p:nvPr/>
        </p:nvGrpSpPr>
        <p:grpSpPr>
          <a:xfrm>
            <a:off x="1285852" y="2491187"/>
            <a:ext cx="1800000" cy="723505"/>
            <a:chOff x="2707078" y="2620923"/>
            <a:chExt cx="1113085" cy="723505"/>
          </a:xfrm>
        </p:grpSpPr>
        <p:sp>
          <p:nvSpPr>
            <p:cNvPr id="27" name="Afrundet rektangel 26"/>
            <p:cNvSpPr/>
            <p:nvPr/>
          </p:nvSpPr>
          <p:spPr>
            <a:xfrm>
              <a:off x="2707078" y="2620923"/>
              <a:ext cx="1113085" cy="723505"/>
            </a:xfrm>
            <a:prstGeom prst="roundRect">
              <a:avLst/>
            </a:prstGeom>
          </p:spPr>
          <p:style>
            <a:lnRef idx="1">
              <a:schemeClr val="accent5"/>
            </a:lnRef>
            <a:fillRef idx="3">
              <a:schemeClr val="accent5"/>
            </a:fillRef>
            <a:effectRef idx="2">
              <a:schemeClr val="accent5"/>
            </a:effectRef>
            <a:fontRef idx="minor">
              <a:schemeClr val="lt1"/>
            </a:fontRef>
          </p:style>
          <p:txBody>
            <a:bodyPr vert="horz" anchor="ctr" anchorCtr="0">
              <a:noAutofit/>
            </a:bodyPr>
            <a:lstStyle/>
            <a:p>
              <a:pPr algn="ctr"/>
              <a:r>
                <a:rPr lang="da-DK" sz="1200" dirty="0" err="1" smtClean="0"/>
                <a:t>Low</a:t>
              </a:r>
              <a:r>
                <a:rPr lang="da-DK" sz="1200" dirty="0" smtClean="0"/>
                <a:t> </a:t>
              </a:r>
              <a:r>
                <a:rPr lang="da-DK" sz="1200" dirty="0" err="1" smtClean="0"/>
                <a:t>levels</a:t>
              </a:r>
              <a:r>
                <a:rPr lang="da-DK" sz="1200" dirty="0" smtClean="0"/>
                <a:t> of </a:t>
              </a:r>
              <a:r>
                <a:rPr lang="da-DK" sz="1200" dirty="0" err="1" smtClean="0"/>
                <a:t>unionization</a:t>
              </a:r>
              <a:endParaRPr lang="da-DK" sz="1200" dirty="0"/>
            </a:p>
          </p:txBody>
        </p:sp>
        <p:sp>
          <p:nvSpPr>
            <p:cNvPr id="28" name="Afrundet rektangel 11"/>
            <p:cNvSpPr/>
            <p:nvPr/>
          </p:nvSpPr>
          <p:spPr>
            <a:xfrm>
              <a:off x="2742397" y="2656242"/>
              <a:ext cx="1042447" cy="6528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da-DK" sz="2200" kern="1200"/>
            </a:p>
          </p:txBody>
        </p:sp>
      </p:grpSp>
      <p:grpSp>
        <p:nvGrpSpPr>
          <p:cNvPr id="29" name="Gruppe 28"/>
          <p:cNvGrpSpPr/>
          <p:nvPr/>
        </p:nvGrpSpPr>
        <p:grpSpPr>
          <a:xfrm>
            <a:off x="6058149" y="2491187"/>
            <a:ext cx="1799999" cy="723505"/>
            <a:chOff x="2707079" y="2620923"/>
            <a:chExt cx="1236761" cy="723505"/>
          </a:xfrm>
        </p:grpSpPr>
        <p:sp>
          <p:nvSpPr>
            <p:cNvPr id="30" name="Afrundet rektangel 29"/>
            <p:cNvSpPr/>
            <p:nvPr/>
          </p:nvSpPr>
          <p:spPr>
            <a:xfrm>
              <a:off x="2707079" y="2620923"/>
              <a:ext cx="1236761" cy="723505"/>
            </a:xfrm>
            <a:prstGeom prst="roundRect">
              <a:avLst/>
            </a:prstGeom>
          </p:spPr>
          <p:style>
            <a:lnRef idx="1">
              <a:schemeClr val="accent5"/>
            </a:lnRef>
            <a:fillRef idx="3">
              <a:schemeClr val="accent5"/>
            </a:fillRef>
            <a:effectRef idx="2">
              <a:schemeClr val="accent5"/>
            </a:effectRef>
            <a:fontRef idx="minor">
              <a:schemeClr val="lt1"/>
            </a:fontRef>
          </p:style>
          <p:txBody>
            <a:bodyPr>
              <a:noAutofit/>
            </a:bodyPr>
            <a:lstStyle/>
            <a:p>
              <a:pPr algn="ctr"/>
              <a:r>
                <a:rPr lang="da-DK" sz="1200" dirty="0" err="1" smtClean="0"/>
                <a:t>Lack</a:t>
              </a:r>
              <a:r>
                <a:rPr lang="da-DK" sz="1200" dirty="0" smtClean="0"/>
                <a:t> of </a:t>
              </a:r>
              <a:r>
                <a:rPr lang="da-DK" sz="1200" dirty="0" err="1" smtClean="0"/>
                <a:t>institutional</a:t>
              </a:r>
              <a:r>
                <a:rPr lang="da-DK" sz="1200" dirty="0" smtClean="0"/>
                <a:t> </a:t>
              </a:r>
              <a:r>
                <a:rPr lang="da-DK" sz="1200" dirty="0" err="1" smtClean="0"/>
                <a:t>grievance</a:t>
              </a:r>
              <a:r>
                <a:rPr lang="da-DK" sz="1200" dirty="0" smtClean="0"/>
                <a:t> and </a:t>
              </a:r>
              <a:r>
                <a:rPr lang="da-DK" sz="1200" dirty="0" err="1" smtClean="0"/>
                <a:t>complaints</a:t>
              </a:r>
              <a:r>
                <a:rPr lang="da-DK" sz="1200" dirty="0" smtClean="0"/>
                <a:t> procedure</a:t>
              </a:r>
              <a:endParaRPr lang="da-DK" sz="1200" dirty="0"/>
            </a:p>
          </p:txBody>
        </p:sp>
        <p:sp>
          <p:nvSpPr>
            <p:cNvPr id="31" name="Afrundet rektangel 11"/>
            <p:cNvSpPr/>
            <p:nvPr/>
          </p:nvSpPr>
          <p:spPr>
            <a:xfrm>
              <a:off x="2742397" y="2656242"/>
              <a:ext cx="1042447" cy="6528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da-DK" sz="2200" kern="1200" dirty="0"/>
            </a:p>
          </p:txBody>
        </p:sp>
      </p:grpSp>
      <p:grpSp>
        <p:nvGrpSpPr>
          <p:cNvPr id="41" name="Gruppe 40"/>
          <p:cNvGrpSpPr/>
          <p:nvPr/>
        </p:nvGrpSpPr>
        <p:grpSpPr>
          <a:xfrm>
            <a:off x="3438422" y="2419749"/>
            <a:ext cx="2267157" cy="866381"/>
            <a:chOff x="2707078" y="2620923"/>
            <a:chExt cx="1113085" cy="723505"/>
          </a:xfrm>
        </p:grpSpPr>
        <p:sp>
          <p:nvSpPr>
            <p:cNvPr id="42" name="Afrundet rektangel 41"/>
            <p:cNvSpPr/>
            <p:nvPr/>
          </p:nvSpPr>
          <p:spPr>
            <a:xfrm>
              <a:off x="2707078" y="2620923"/>
              <a:ext cx="1113085" cy="723505"/>
            </a:xfrm>
            <a:prstGeom prst="roundRect">
              <a:avLst/>
            </a:prstGeom>
          </p:spPr>
          <p:style>
            <a:lnRef idx="1">
              <a:schemeClr val="accent2"/>
            </a:lnRef>
            <a:fillRef idx="3">
              <a:schemeClr val="accent2"/>
            </a:fillRef>
            <a:effectRef idx="2">
              <a:schemeClr val="accent2"/>
            </a:effectRef>
            <a:fontRef idx="minor">
              <a:schemeClr val="lt1"/>
            </a:fontRef>
          </p:style>
          <p:txBody>
            <a:bodyPr>
              <a:noAutofit/>
            </a:bodyPr>
            <a:lstStyle/>
            <a:p>
              <a:r>
                <a:rPr lang="da-DK" sz="1400" dirty="0" err="1" smtClean="0"/>
                <a:t>Gender</a:t>
              </a:r>
              <a:r>
                <a:rPr lang="da-DK" sz="1400" dirty="0" smtClean="0"/>
                <a:t> </a:t>
              </a:r>
              <a:r>
                <a:rPr lang="da-DK" sz="1400" dirty="0" err="1" smtClean="0"/>
                <a:t>inequalities</a:t>
              </a:r>
              <a:r>
                <a:rPr lang="da-DK" sz="1400" dirty="0" smtClean="0"/>
                <a:t> and </a:t>
              </a:r>
              <a:r>
                <a:rPr lang="da-DK" sz="1400" dirty="0" err="1" smtClean="0"/>
                <a:t>unequal</a:t>
              </a:r>
              <a:r>
                <a:rPr lang="da-DK" sz="1400" dirty="0" smtClean="0"/>
                <a:t> </a:t>
              </a:r>
              <a:r>
                <a:rPr lang="da-DK" sz="1400" dirty="0" err="1" smtClean="0"/>
                <a:t>gender</a:t>
              </a:r>
              <a:r>
                <a:rPr lang="da-DK" sz="1400" dirty="0" smtClean="0"/>
                <a:t> </a:t>
              </a:r>
              <a:r>
                <a:rPr lang="da-DK" sz="1400" dirty="0" err="1" smtClean="0"/>
                <a:t>roles</a:t>
              </a:r>
              <a:r>
                <a:rPr lang="da-DK" sz="1400" dirty="0" smtClean="0"/>
                <a:t> in the </a:t>
              </a:r>
              <a:r>
                <a:rPr lang="da-DK" sz="1400" dirty="0" err="1" smtClean="0"/>
                <a:t>work</a:t>
              </a:r>
              <a:r>
                <a:rPr lang="da-DK" sz="1400" dirty="0" smtClean="0"/>
                <a:t>, </a:t>
              </a:r>
              <a:r>
                <a:rPr lang="da-DK" sz="1400" dirty="0" err="1" smtClean="0"/>
                <a:t>family</a:t>
              </a:r>
              <a:r>
                <a:rPr lang="da-DK" sz="1400" dirty="0" smtClean="0"/>
                <a:t>, society</a:t>
              </a:r>
              <a:endParaRPr lang="da-DK" sz="1400" dirty="0"/>
            </a:p>
          </p:txBody>
        </p:sp>
        <p:sp>
          <p:nvSpPr>
            <p:cNvPr id="43" name="Afrundet rektangel 11"/>
            <p:cNvSpPr/>
            <p:nvPr/>
          </p:nvSpPr>
          <p:spPr>
            <a:xfrm>
              <a:off x="2742397" y="2656242"/>
              <a:ext cx="1042447" cy="6528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da-DK" sz="2200" kern="12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D Consortium">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verdådig">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7270EE79A760F45A45B3BED0EC22C2C" ma:contentTypeVersion="4" ma:contentTypeDescription="Opret et nyt dokument." ma:contentTypeScope="" ma:versionID="704adfbed89f60c772d05e2399fbe0d0">
  <xsd:schema xmlns:xsd="http://www.w3.org/2001/XMLSchema" xmlns:xs="http://www.w3.org/2001/XMLSchema" xmlns:p="http://schemas.microsoft.com/office/2006/metadata/properties" xmlns:ns2="657f2235-9ab7-41c6-8404-d6c7c0b84593" targetNamespace="http://schemas.microsoft.com/office/2006/metadata/properties" ma:root="true" ma:fieldsID="f4b96c8a4fd273e0a9ae991773bb8662" ns2:_="">
    <xsd:import namespace="657f2235-9ab7-41c6-8404-d6c7c0b8459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7f2235-9ab7-41c6-8404-d6c7c0b845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0F57088-1F43-421C-B506-97A3D9064B4D}"/>
</file>

<file path=customXml/itemProps2.xml><?xml version="1.0" encoding="utf-8"?>
<ds:datastoreItem xmlns:ds="http://schemas.openxmlformats.org/officeDocument/2006/customXml" ds:itemID="{DF0C04F4-CC85-4791-B84C-6B362C509C3B}"/>
</file>

<file path=customXml/itemProps3.xml><?xml version="1.0" encoding="utf-8"?>
<ds:datastoreItem xmlns:ds="http://schemas.openxmlformats.org/officeDocument/2006/customXml" ds:itemID="{2AADF9DD-38FF-432D-B64E-0BACE9D3B289}"/>
</file>

<file path=docProps/app.xml><?xml version="1.0" encoding="utf-8"?>
<Properties xmlns="http://schemas.openxmlformats.org/officeDocument/2006/extended-properties" xmlns:vt="http://schemas.openxmlformats.org/officeDocument/2006/docPropsVTypes">
  <Template>SD Consortium</Template>
  <TotalTime>1154</TotalTime>
  <Words>1295</Words>
  <Application>Microsoft Office PowerPoint</Application>
  <PresentationFormat>Skærmshow (16:9)</PresentationFormat>
  <Paragraphs>138</Paragraphs>
  <Slides>27</Slides>
  <Notes>1</Notes>
  <HiddenSlides>0</HiddenSlides>
  <MMClips>0</MMClips>
  <ScaleCrop>false</ScaleCrop>
  <HeadingPairs>
    <vt:vector size="4" baseType="variant">
      <vt:variant>
        <vt:lpstr>Tema</vt:lpstr>
      </vt:variant>
      <vt:variant>
        <vt:i4>1</vt:i4>
      </vt:variant>
      <vt:variant>
        <vt:lpstr>Diastitler</vt:lpstr>
      </vt:variant>
      <vt:variant>
        <vt:i4>27</vt:i4>
      </vt:variant>
    </vt:vector>
  </HeadingPairs>
  <TitlesOfParts>
    <vt:vector size="28" baseType="lpstr">
      <vt:lpstr>SD Consortium</vt:lpstr>
      <vt:lpstr>Social diaogue and  gender based inequality</vt:lpstr>
      <vt:lpstr>Men and women are not paid equally</vt:lpstr>
      <vt:lpstr>PowerPoint-præsentation</vt:lpstr>
      <vt:lpstr>Women are not on the labour market</vt:lpstr>
      <vt:lpstr>Women’s work in global supply chains</vt:lpstr>
      <vt:lpstr>Women in textiles and garments  </vt:lpstr>
      <vt:lpstr>Women in agriculture and horticulture  </vt:lpstr>
      <vt:lpstr>Women in electronics, tourism  </vt:lpstr>
      <vt:lpstr>Problems with value chain production</vt:lpstr>
      <vt:lpstr>Problems for women workers</vt:lpstr>
      <vt:lpstr> Scope of social dialogue is expanding</vt:lpstr>
      <vt:lpstr>For the enterprises</vt:lpstr>
      <vt:lpstr>Unions and gender equality</vt:lpstr>
      <vt:lpstr>Women in National Social Dialogue Institutions</vt:lpstr>
      <vt:lpstr>The universal issues for women leaders</vt:lpstr>
      <vt:lpstr>Women are underrepresented in trade union leadership – and among employers</vt:lpstr>
      <vt:lpstr>Gender equlity paradox</vt:lpstr>
      <vt:lpstr>Collective bargaining</vt:lpstr>
      <vt:lpstr>PowerPoint-præsentation</vt:lpstr>
      <vt:lpstr>Example Philippines CBA provisions</vt:lpstr>
      <vt:lpstr>Example Vietnam  Code of conduct on sexual harassment </vt:lpstr>
      <vt:lpstr>Example Peru Gender-neutral job evaluation in water sector</vt:lpstr>
      <vt:lpstr>Example Uganda: Supporting informal women transport workers </vt:lpstr>
      <vt:lpstr>Example – Global Global framework agreement H&amp;M and Industri-ALL</vt:lpstr>
      <vt:lpstr>PowerPoint-præsentation</vt:lpstr>
      <vt:lpstr>PowerPoint-præsentation</vt:lpstr>
      <vt:lpstr>PowerPoint-præsentation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Dias nummer 1</dc:title>
  <dc:creator>Jens Bundvad</dc:creator>
  <cp:lastModifiedBy> </cp:lastModifiedBy>
  <cp:revision>83</cp:revision>
  <cp:lastPrinted>2020-07-16T14:21:39Z</cp:lastPrinted>
  <dcterms:created xsi:type="dcterms:W3CDTF">2019-08-24T09:35:16Z</dcterms:created>
  <dcterms:modified xsi:type="dcterms:W3CDTF">2020-07-16T14:21:51Z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0x01010007270EE79A760F45A45B3BED0EC22C2C</vt:lpwstr>
  </property>
</Properties>
</file>