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20"/>
  </p:notesMasterIdLst>
  <p:handoutMasterIdLst>
    <p:handoutMasterId r:id="rId21"/>
  </p:handoutMasterIdLst>
  <p:sldIdLst>
    <p:sldId id="262" r:id="rId5"/>
    <p:sldId id="269" r:id="rId6"/>
    <p:sldId id="256" r:id="rId7"/>
    <p:sldId id="270" r:id="rId8"/>
    <p:sldId id="272" r:id="rId9"/>
    <p:sldId id="273" r:id="rId10"/>
    <p:sldId id="274" r:id="rId11"/>
    <p:sldId id="275" r:id="rId12"/>
    <p:sldId id="276" r:id="rId13"/>
    <p:sldId id="279" r:id="rId14"/>
    <p:sldId id="278" r:id="rId15"/>
    <p:sldId id="277" r:id="rId16"/>
    <p:sldId id="280" r:id="rId17"/>
    <p:sldId id="281" r:id="rId18"/>
    <p:sldId id="283" r:id="rId19"/>
  </p:sldIdLst>
  <p:sldSz cx="9144000" cy="6858000" type="screen4x3"/>
  <p:notesSz cx="6810375" cy="99425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6EA4EB-E398-46A6-9E0E-04BCB9280B68}" v="15" dt="2021-03-31T13:32:25.7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746EA4EB-E398-46A6-9E0E-04BCB9280B68}"/>
    <pc:docChg chg="modSld">
      <pc:chgData name="Jacob Rosdahl" userId="cd4d19a4-cf21-420f-9cb4-b41b915e878f" providerId="ADAL" clId="{746EA4EB-E398-46A6-9E0E-04BCB9280B68}" dt="2021-03-31T13:32:25.714" v="14" actId="14826"/>
      <pc:docMkLst>
        <pc:docMk/>
      </pc:docMkLst>
      <pc:sldChg chg="modSp">
        <pc:chgData name="Jacob Rosdahl" userId="cd4d19a4-cf21-420f-9cb4-b41b915e878f" providerId="ADAL" clId="{746EA4EB-E398-46A6-9E0E-04BCB9280B68}" dt="2021-03-31T13:31:04.768" v="2" actId="14826"/>
        <pc:sldMkLst>
          <pc:docMk/>
          <pc:sldMk cId="0" sldId="256"/>
        </pc:sldMkLst>
        <pc:picChg chg="mod">
          <ac:chgData name="Jacob Rosdahl" userId="cd4d19a4-cf21-420f-9cb4-b41b915e878f" providerId="ADAL" clId="{746EA4EB-E398-46A6-9E0E-04BCB9280B68}" dt="2021-03-31T13:31:04.768" v="2" actId="14826"/>
          <ac:picMkLst>
            <pc:docMk/>
            <pc:sldMk cId="0" sldId="256"/>
            <ac:picMk id="18436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0:49.777" v="0" actId="14826"/>
        <pc:sldMkLst>
          <pc:docMk/>
          <pc:sldMk cId="0" sldId="262"/>
        </pc:sldMkLst>
        <pc:picChg chg="mod">
          <ac:chgData name="Jacob Rosdahl" userId="cd4d19a4-cf21-420f-9cb4-b41b915e878f" providerId="ADAL" clId="{746EA4EB-E398-46A6-9E0E-04BCB9280B68}" dt="2021-03-31T13:30:49.777" v="0" actId="14826"/>
          <ac:picMkLst>
            <pc:docMk/>
            <pc:sldMk cId="0" sldId="262"/>
            <ac:picMk id="15363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0:55.656" v="1" actId="14826"/>
        <pc:sldMkLst>
          <pc:docMk/>
          <pc:sldMk cId="0" sldId="269"/>
        </pc:sldMkLst>
        <pc:picChg chg="mod">
          <ac:chgData name="Jacob Rosdahl" userId="cd4d19a4-cf21-420f-9cb4-b41b915e878f" providerId="ADAL" clId="{746EA4EB-E398-46A6-9E0E-04BCB9280B68}" dt="2021-03-31T13:30:55.656" v="1" actId="14826"/>
          <ac:picMkLst>
            <pc:docMk/>
            <pc:sldMk cId="0" sldId="269"/>
            <ac:picMk id="16388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1:13.710" v="3" actId="14826"/>
        <pc:sldMkLst>
          <pc:docMk/>
          <pc:sldMk cId="0" sldId="270"/>
        </pc:sldMkLst>
        <pc:picChg chg="mod">
          <ac:chgData name="Jacob Rosdahl" userId="cd4d19a4-cf21-420f-9cb4-b41b915e878f" providerId="ADAL" clId="{746EA4EB-E398-46A6-9E0E-04BCB9280B68}" dt="2021-03-31T13:31:13.710" v="3" actId="14826"/>
          <ac:picMkLst>
            <pc:docMk/>
            <pc:sldMk cId="0" sldId="270"/>
            <ac:picMk id="20485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1:19.763" v="4" actId="14826"/>
        <pc:sldMkLst>
          <pc:docMk/>
          <pc:sldMk cId="0" sldId="272"/>
        </pc:sldMkLst>
        <pc:picChg chg="mod">
          <ac:chgData name="Jacob Rosdahl" userId="cd4d19a4-cf21-420f-9cb4-b41b915e878f" providerId="ADAL" clId="{746EA4EB-E398-46A6-9E0E-04BCB9280B68}" dt="2021-03-31T13:31:19.763" v="4" actId="14826"/>
          <ac:picMkLst>
            <pc:docMk/>
            <pc:sldMk cId="0" sldId="272"/>
            <ac:picMk id="22532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1:26.482" v="5" actId="14826"/>
        <pc:sldMkLst>
          <pc:docMk/>
          <pc:sldMk cId="0" sldId="273"/>
        </pc:sldMkLst>
        <pc:picChg chg="mod">
          <ac:chgData name="Jacob Rosdahl" userId="cd4d19a4-cf21-420f-9cb4-b41b915e878f" providerId="ADAL" clId="{746EA4EB-E398-46A6-9E0E-04BCB9280B68}" dt="2021-03-31T13:31:26.482" v="5" actId="14826"/>
          <ac:picMkLst>
            <pc:docMk/>
            <pc:sldMk cId="0" sldId="273"/>
            <ac:picMk id="24581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1:32.304" v="6" actId="14826"/>
        <pc:sldMkLst>
          <pc:docMk/>
          <pc:sldMk cId="0" sldId="274"/>
        </pc:sldMkLst>
        <pc:picChg chg="mod">
          <ac:chgData name="Jacob Rosdahl" userId="cd4d19a4-cf21-420f-9cb4-b41b915e878f" providerId="ADAL" clId="{746EA4EB-E398-46A6-9E0E-04BCB9280B68}" dt="2021-03-31T13:31:32.304" v="6" actId="14826"/>
          <ac:picMkLst>
            <pc:docMk/>
            <pc:sldMk cId="0" sldId="274"/>
            <ac:picMk id="26628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1:40.065" v="7" actId="14826"/>
        <pc:sldMkLst>
          <pc:docMk/>
          <pc:sldMk cId="0" sldId="275"/>
        </pc:sldMkLst>
        <pc:picChg chg="mod">
          <ac:chgData name="Jacob Rosdahl" userId="cd4d19a4-cf21-420f-9cb4-b41b915e878f" providerId="ADAL" clId="{746EA4EB-E398-46A6-9E0E-04BCB9280B68}" dt="2021-03-31T13:31:40.065" v="7" actId="14826"/>
          <ac:picMkLst>
            <pc:docMk/>
            <pc:sldMk cId="0" sldId="275"/>
            <ac:picMk id="28676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1:45.610" v="8" actId="14826"/>
        <pc:sldMkLst>
          <pc:docMk/>
          <pc:sldMk cId="0" sldId="276"/>
        </pc:sldMkLst>
        <pc:picChg chg="mod">
          <ac:chgData name="Jacob Rosdahl" userId="cd4d19a4-cf21-420f-9cb4-b41b915e878f" providerId="ADAL" clId="{746EA4EB-E398-46A6-9E0E-04BCB9280B68}" dt="2021-03-31T13:31:45.610" v="8" actId="14826"/>
          <ac:picMkLst>
            <pc:docMk/>
            <pc:sldMk cId="0" sldId="276"/>
            <ac:picMk id="30724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2:04.150" v="11" actId="14826"/>
        <pc:sldMkLst>
          <pc:docMk/>
          <pc:sldMk cId="0" sldId="277"/>
        </pc:sldMkLst>
        <pc:picChg chg="mod">
          <ac:chgData name="Jacob Rosdahl" userId="cd4d19a4-cf21-420f-9cb4-b41b915e878f" providerId="ADAL" clId="{746EA4EB-E398-46A6-9E0E-04BCB9280B68}" dt="2021-03-31T13:32:04.150" v="11" actId="14826"/>
          <ac:picMkLst>
            <pc:docMk/>
            <pc:sldMk cId="0" sldId="277"/>
            <ac:picMk id="36868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1:58.148" v="10" actId="14826"/>
        <pc:sldMkLst>
          <pc:docMk/>
          <pc:sldMk cId="0" sldId="278"/>
        </pc:sldMkLst>
        <pc:picChg chg="mod">
          <ac:chgData name="Jacob Rosdahl" userId="cd4d19a4-cf21-420f-9cb4-b41b915e878f" providerId="ADAL" clId="{746EA4EB-E398-46A6-9E0E-04BCB9280B68}" dt="2021-03-31T13:31:58.148" v="10" actId="14826"/>
          <ac:picMkLst>
            <pc:docMk/>
            <pc:sldMk cId="0" sldId="278"/>
            <ac:picMk id="34820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1:51.813" v="9" actId="14826"/>
        <pc:sldMkLst>
          <pc:docMk/>
          <pc:sldMk cId="0" sldId="279"/>
        </pc:sldMkLst>
        <pc:picChg chg="mod">
          <ac:chgData name="Jacob Rosdahl" userId="cd4d19a4-cf21-420f-9cb4-b41b915e878f" providerId="ADAL" clId="{746EA4EB-E398-46A6-9E0E-04BCB9280B68}" dt="2021-03-31T13:31:51.813" v="9" actId="14826"/>
          <ac:picMkLst>
            <pc:docMk/>
            <pc:sldMk cId="0" sldId="279"/>
            <ac:picMk id="32772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2:09.867" v="12" actId="14826"/>
        <pc:sldMkLst>
          <pc:docMk/>
          <pc:sldMk cId="0" sldId="280"/>
        </pc:sldMkLst>
        <pc:picChg chg="mod">
          <ac:chgData name="Jacob Rosdahl" userId="cd4d19a4-cf21-420f-9cb4-b41b915e878f" providerId="ADAL" clId="{746EA4EB-E398-46A6-9E0E-04BCB9280B68}" dt="2021-03-31T13:32:09.867" v="12" actId="14826"/>
          <ac:picMkLst>
            <pc:docMk/>
            <pc:sldMk cId="0" sldId="280"/>
            <ac:picMk id="38917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2:17.759" v="13" actId="14826"/>
        <pc:sldMkLst>
          <pc:docMk/>
          <pc:sldMk cId="0" sldId="281"/>
        </pc:sldMkLst>
        <pc:picChg chg="mod">
          <ac:chgData name="Jacob Rosdahl" userId="cd4d19a4-cf21-420f-9cb4-b41b915e878f" providerId="ADAL" clId="{746EA4EB-E398-46A6-9E0E-04BCB9280B68}" dt="2021-03-31T13:32:17.759" v="13" actId="14826"/>
          <ac:picMkLst>
            <pc:docMk/>
            <pc:sldMk cId="0" sldId="281"/>
            <ac:picMk id="40965" creationId="{00000000-0000-0000-0000-000000000000}"/>
          </ac:picMkLst>
        </pc:picChg>
      </pc:sldChg>
      <pc:sldChg chg="modSp">
        <pc:chgData name="Jacob Rosdahl" userId="cd4d19a4-cf21-420f-9cb4-b41b915e878f" providerId="ADAL" clId="{746EA4EB-E398-46A6-9E0E-04BCB9280B68}" dt="2021-03-31T13:32:25.714" v="14" actId="14826"/>
        <pc:sldMkLst>
          <pc:docMk/>
          <pc:sldMk cId="1718736013" sldId="283"/>
        </pc:sldMkLst>
        <pc:picChg chg="mod">
          <ac:chgData name="Jacob Rosdahl" userId="cd4d19a4-cf21-420f-9cb4-b41b915e878f" providerId="ADAL" clId="{746EA4EB-E398-46A6-9E0E-04BCB9280B68}" dt="2021-03-31T13:32:25.714" v="14" actId="14826"/>
          <ac:picMkLst>
            <pc:docMk/>
            <pc:sldMk cId="1718736013" sldId="283"/>
            <ac:picMk id="24584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751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57019" y="1"/>
            <a:ext cx="2951750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1" y="9443388"/>
            <a:ext cx="2951751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57019" y="9443388"/>
            <a:ext cx="2951750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C3CE900-EF4E-45D2-BF0E-A06E79078BF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628495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751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7019" y="1"/>
            <a:ext cx="2951750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63" tIns="46131" rIns="92263" bIns="46131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557" y="4722493"/>
            <a:ext cx="5449263" cy="4474531"/>
          </a:xfrm>
          <a:prstGeom prst="rect">
            <a:avLst/>
          </a:prstGeom>
        </p:spPr>
        <p:txBody>
          <a:bodyPr vert="horz" lIns="92263" tIns="46131" rIns="92263" bIns="46131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1" y="9443388"/>
            <a:ext cx="2951751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7019" y="9443388"/>
            <a:ext cx="2951750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A56CD7F-B802-4FD3-A3C1-BB385DC2AEE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3422458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6CD7F-B802-4FD3-A3C1-BB385DC2AEE0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94501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379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F891EC-E8CA-4A2A-A711-426C54ECE36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59294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584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A482FF-FDCF-41C7-9CAD-5D1E31ADE3E3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66129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789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07608D-8C61-4139-8262-8CB0C849E1F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86801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993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A8293E-884C-49FF-A2E2-47E79ACF8635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87773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4198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8337AA-196C-482C-AB0D-3A6093203A6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32721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0E15E1-33F6-4024-AE9E-ED3F1B81E4E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95005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9EC67B-CC6E-43BD-A0EB-2BFD44ABE42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92518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63B89C-E6A6-4E3A-8EB3-4AAB97D8183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26556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7A2C15-FFF0-4A22-9EE2-D6A4BBD76935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61731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4AD94C-24CD-4EB1-95EF-F465D67467B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94690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BA7775-C787-408D-A401-62E23943520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48667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765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95D623A-B530-40C6-8CBB-3F92EFAEE96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34899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969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89D3B4-03FD-4022-810D-748628CB09BC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23186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174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5873B0-A5D3-4133-81FC-25122DA3EBC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52951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7F807-2444-4438-A8A2-DEA21E3271F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11F51-32AC-4A02-B0D3-5643A45B5BE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C2A83-35EC-4A2F-BD65-09BE8C3E17C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26CE4-7784-4943-82DD-7A8035A26A2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CE6E-2E18-4C04-A6DE-89834B8D59D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274BD-102C-4172-9A5A-E634C93E912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E48DF-B215-40FF-9ACF-37BFF5C4B40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8D8AF-61E2-4576-BA68-5995FE64781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8C699-5DF4-47A0-8C27-5575273DB7F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16768-83E3-4315-8098-E1359762148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CA381-66D4-4E8B-BF4B-C93DC924319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3DFBE3-9894-42EA-B4D0-D91689564DB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4213" y="1989138"/>
            <a:ext cx="7772400" cy="2087562"/>
          </a:xfrm>
        </p:spPr>
        <p:txBody>
          <a:bodyPr/>
          <a:lstStyle/>
          <a:p>
            <a:pPr rtl="1">
              <a:lnSpc>
                <a:spcPct val="130000"/>
              </a:lnSpc>
            </a:pPr>
            <a: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تدريب المدربين</a:t>
            </a:r>
            <a:b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الوحدة الأولى</a:t>
            </a:r>
            <a:b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الأساليب التشاركية </a:t>
            </a:r>
            <a:endParaRPr lang="da-DK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pic>
        <p:nvPicPr>
          <p:cNvPr id="15363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772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2"/>
          <p:cNvSpPr>
            <a:spLocks noChangeArrowheads="1"/>
          </p:cNvSpPr>
          <p:nvPr/>
        </p:nvSpPr>
        <p:spPr bwMode="auto">
          <a:xfrm>
            <a:off x="2310839" y="2077171"/>
            <a:ext cx="22172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EG" sz="3200" b="1" dirty="0">
                <a:latin typeface="Calibri (heading)"/>
                <a:ea typeface="Calibri (heading)"/>
                <a:cs typeface="Calibri (heading)"/>
              </a:rPr>
              <a:t>العمل الجماعي </a:t>
            </a:r>
            <a:endParaRPr lang="en-US" sz="3200" b="1" dirty="0">
              <a:latin typeface="Calibri (heading)"/>
              <a:ea typeface="Calibri (heading)"/>
              <a:cs typeface="Calibri (heading)"/>
            </a:endParaRPr>
          </a:p>
        </p:txBody>
      </p:sp>
      <p:pic>
        <p:nvPicPr>
          <p:cNvPr id="32775" name="Picture 7" descr="Depositphotos_20182707_m.jpg"/>
          <p:cNvPicPr>
            <a:picLocks noChangeAspect="1"/>
          </p:cNvPicPr>
          <p:nvPr/>
        </p:nvPicPr>
        <p:blipFill>
          <a:blip r:embed="rId5" cstate="print"/>
          <a:srcRect l="41750" t="79324" r="40982" b="2908"/>
          <a:stretch>
            <a:fillRect/>
          </a:stretch>
        </p:blipFill>
        <p:spPr bwMode="auto">
          <a:xfrm>
            <a:off x="4932363" y="2205038"/>
            <a:ext cx="34290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Rectangle 9"/>
          <p:cNvSpPr>
            <a:spLocks noChangeArrowheads="1"/>
          </p:cNvSpPr>
          <p:nvPr/>
        </p:nvSpPr>
        <p:spPr bwMode="auto">
          <a:xfrm>
            <a:off x="1258888" y="2852738"/>
            <a:ext cx="33845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1">
              <a:spcBef>
                <a:spcPct val="50000"/>
              </a:spcBef>
            </a:pP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حتى يكون أي عمل جماعي مثمراً، من الضروري وضوح الغاية والمهمة والوقت للمجموعة بشأن النشاط المحدد.</a:t>
            </a:r>
            <a:endParaRPr lang="en-US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10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820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Box 2"/>
          <p:cNvSpPr txBox="1">
            <a:spLocks noChangeArrowheads="1"/>
          </p:cNvSpPr>
          <p:nvPr/>
        </p:nvSpPr>
        <p:spPr bwMode="auto">
          <a:xfrm>
            <a:off x="4048184" y="1916113"/>
            <a:ext cx="27334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EG" sz="3200" b="1" dirty="0">
                <a:latin typeface="Calibri (heading)"/>
                <a:ea typeface="Calibri (heading)"/>
                <a:cs typeface="Calibri (heading)"/>
              </a:rPr>
              <a:t>مجموعات المناقشة</a:t>
            </a:r>
            <a:endParaRPr lang="en-US" sz="3200" b="1" dirty="0">
              <a:latin typeface="Calibri (heading)"/>
              <a:ea typeface="Calibri (heading)"/>
              <a:cs typeface="Calibri (heading)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908175" y="2636838"/>
            <a:ext cx="32400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حيث يقوم المشاركون بالتحدث والتعبير عن أفكارهم وآراءهم عن الموضوع.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34824" name="Rectangle 4"/>
          <p:cNvSpPr>
            <a:spLocks noChangeArrowheads="1"/>
          </p:cNvSpPr>
          <p:nvPr/>
        </p:nvSpPr>
        <p:spPr bwMode="auto">
          <a:xfrm>
            <a:off x="1908175" y="4149725"/>
            <a:ext cx="32400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من الممكن أثناء المناقشات أن يسأل المشاركون بعضهم عن بعض النقاط أو يتجادلوا ويتفقوا على بعض النقاط.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34825" name="Picture 9" descr="Depositphotos_18422243_m.jpg"/>
          <p:cNvPicPr>
            <a:picLocks noChangeAspect="1"/>
          </p:cNvPicPr>
          <p:nvPr/>
        </p:nvPicPr>
        <p:blipFill>
          <a:blip r:embed="rId5" cstate="print"/>
          <a:srcRect l="25818" t="26260" r="50134" b="49965"/>
          <a:stretch>
            <a:fillRect/>
          </a:stretch>
        </p:blipFill>
        <p:spPr bwMode="auto">
          <a:xfrm>
            <a:off x="5364163" y="2708275"/>
            <a:ext cx="28416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11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6868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TextBox 2"/>
          <p:cNvSpPr txBox="1">
            <a:spLocks noChangeArrowheads="1"/>
          </p:cNvSpPr>
          <p:nvPr/>
        </p:nvSpPr>
        <p:spPr bwMode="auto">
          <a:xfrm>
            <a:off x="2394039" y="1844675"/>
            <a:ext cx="261000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EG" sz="2800" b="1" dirty="0">
                <a:latin typeface="Calibri" pitchFamily="34" charset="0"/>
              </a:rPr>
              <a:t>التحدث أمام الجمهور</a:t>
            </a:r>
            <a:endParaRPr lang="en-US" sz="2800" b="1" dirty="0">
              <a:latin typeface="Calibri" pitchFamily="34" charset="0"/>
            </a:endParaRPr>
          </a:p>
        </p:txBody>
      </p:sp>
      <p:sp>
        <p:nvSpPr>
          <p:cNvPr id="36871" name="Rectangle 4"/>
          <p:cNvSpPr>
            <a:spLocks noChangeArrowheads="1"/>
          </p:cNvSpPr>
          <p:nvPr/>
        </p:nvSpPr>
        <p:spPr bwMode="auto">
          <a:xfrm>
            <a:off x="1331913" y="2565400"/>
            <a:ext cx="38163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1">
              <a:spcBef>
                <a:spcPct val="50000"/>
              </a:spcBef>
            </a:pP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من حين لآخر يُستدعى أي مشارك ليقدم أو يقول شيئا أمام المشاركين الآخرين، وهذا ما يسمى التحدث أمام الجمهور. </a:t>
            </a:r>
            <a:endParaRPr lang="en-US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36872" name="Rectangle 6"/>
          <p:cNvSpPr>
            <a:spLocks noChangeArrowheads="1"/>
          </p:cNvSpPr>
          <p:nvPr/>
        </p:nvSpPr>
        <p:spPr bwMode="auto">
          <a:xfrm>
            <a:off x="2411413" y="4652963"/>
            <a:ext cx="59769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1">
              <a:spcBef>
                <a:spcPct val="50000"/>
              </a:spcBef>
            </a:pP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نظرًا لاختلاف الأشخاص تختلف طرقهم في التواصل. إذا شعر شخص ما بالثقة أثناء التحدث أمام جمهور من الناس، فهو / هي سيتواصل/ ستتواصل بشكل أكثر فعالية.</a:t>
            </a:r>
            <a:r>
              <a:rPr lang="en-US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 </a:t>
            </a:r>
          </a:p>
        </p:txBody>
      </p:sp>
      <p:pic>
        <p:nvPicPr>
          <p:cNvPr id="36873" name="Picture 7" descr="Depositphotos_18422243_m.jpg"/>
          <p:cNvPicPr>
            <a:picLocks noChangeAspect="1"/>
          </p:cNvPicPr>
          <p:nvPr/>
        </p:nvPicPr>
        <p:blipFill>
          <a:blip r:embed="rId5" cstate="print"/>
          <a:srcRect l="25542" t="50034" r="49858" b="25916"/>
          <a:stretch>
            <a:fillRect/>
          </a:stretch>
        </p:blipFill>
        <p:spPr bwMode="auto">
          <a:xfrm>
            <a:off x="5292725" y="1916113"/>
            <a:ext cx="2663825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12</a:t>
            </a:fld>
            <a:endParaRPr lang="da-DK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2" descr="Depositphotos_18422243_m.jpg"/>
          <p:cNvPicPr>
            <a:picLocks noChangeAspect="1"/>
          </p:cNvPicPr>
          <p:nvPr/>
        </p:nvPicPr>
        <p:blipFill>
          <a:blip r:embed="rId3" cstate="print"/>
          <a:srcRect l="74191" r="-2" b="74568"/>
          <a:stretch>
            <a:fillRect/>
          </a:stretch>
        </p:blipFill>
        <p:spPr bwMode="auto">
          <a:xfrm>
            <a:off x="5435600" y="3213100"/>
            <a:ext cx="31432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917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Billede 8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9" name="TextBox 2"/>
          <p:cNvSpPr txBox="1">
            <a:spLocks noChangeArrowheads="1"/>
          </p:cNvSpPr>
          <p:nvPr/>
        </p:nvSpPr>
        <p:spPr bwMode="auto">
          <a:xfrm>
            <a:off x="6143224" y="1772816"/>
            <a:ext cx="24176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EG" sz="3200" b="1" dirty="0">
                <a:latin typeface="Calibri (heading)"/>
                <a:ea typeface="Calibri (heading)"/>
                <a:cs typeface="Calibri (heading)"/>
              </a:rPr>
              <a:t>الحلقات الدراسية</a:t>
            </a:r>
            <a:endParaRPr lang="en-US" sz="3200" b="1" dirty="0">
              <a:latin typeface="Calibri (heading)"/>
              <a:ea typeface="Calibri (heading)"/>
              <a:cs typeface="Calibri (heading)"/>
            </a:endParaRPr>
          </a:p>
        </p:txBody>
      </p:sp>
      <p:sp>
        <p:nvSpPr>
          <p:cNvPr id="38920" name="Rectangle 6"/>
          <p:cNvSpPr>
            <a:spLocks noChangeArrowheads="1"/>
          </p:cNvSpPr>
          <p:nvPr/>
        </p:nvSpPr>
        <p:spPr bwMode="auto">
          <a:xfrm>
            <a:off x="684213" y="2565400"/>
            <a:ext cx="77755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حين يُقرر مجموعة من العمال بأنهم يريدون أن يدرسوا ويتعلموا من خبرات بعضهم، يقوموا بتشكيل حلقة دراسية.</a:t>
            </a:r>
            <a:endParaRPr lang="en-US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38921" name="Rectangle 11"/>
          <p:cNvSpPr>
            <a:spLocks noChangeArrowheads="1"/>
          </p:cNvSpPr>
          <p:nvPr/>
        </p:nvSpPr>
        <p:spPr bwMode="auto">
          <a:xfrm>
            <a:off x="1691680" y="3573463"/>
            <a:ext cx="338514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rtl="1">
              <a:spcBef>
                <a:spcPct val="50000"/>
              </a:spcBef>
            </a:pP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تستطيع المجموعة أن تجتمع في منازلهم، أو في مكان العمل أو في مقر النقابة.</a:t>
            </a:r>
            <a:endParaRPr lang="en-US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13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2" descr="Depositphotos_18422243_m.jpg"/>
          <p:cNvPicPr>
            <a:picLocks noChangeAspect="1"/>
          </p:cNvPicPr>
          <p:nvPr/>
        </p:nvPicPr>
        <p:blipFill>
          <a:blip r:embed="rId3" cstate="print"/>
          <a:srcRect l="74191" r="-2" b="74568"/>
          <a:stretch>
            <a:fillRect/>
          </a:stretch>
        </p:blipFill>
        <p:spPr bwMode="auto">
          <a:xfrm>
            <a:off x="5435600" y="3284538"/>
            <a:ext cx="29972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65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Billede 8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TextBox 2"/>
          <p:cNvSpPr txBox="1">
            <a:spLocks noChangeArrowheads="1"/>
          </p:cNvSpPr>
          <p:nvPr/>
        </p:nvSpPr>
        <p:spPr bwMode="auto">
          <a:xfrm>
            <a:off x="6217250" y="1774251"/>
            <a:ext cx="25314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EG" sz="3200" b="1" dirty="0">
                <a:latin typeface="Calibri (heading)"/>
                <a:ea typeface="Calibri (heading)"/>
                <a:cs typeface="Calibri (heading)"/>
              </a:rPr>
              <a:t>الحلقات الدراسية </a:t>
            </a:r>
            <a:endParaRPr lang="en-US" sz="3200" b="1" dirty="0">
              <a:latin typeface="Calibri (heading)"/>
              <a:ea typeface="Calibri (heading)"/>
              <a:cs typeface="Calibri (heading)"/>
            </a:endParaRPr>
          </a:p>
        </p:txBody>
      </p:sp>
      <p:sp>
        <p:nvSpPr>
          <p:cNvPr id="40968" name="Rectangle 6"/>
          <p:cNvSpPr>
            <a:spLocks noChangeArrowheads="1"/>
          </p:cNvSpPr>
          <p:nvPr/>
        </p:nvSpPr>
        <p:spPr bwMode="auto">
          <a:xfrm>
            <a:off x="683568" y="2420888"/>
            <a:ext cx="77755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1">
              <a:spcBef>
                <a:spcPct val="50000"/>
              </a:spcBef>
            </a:pP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تعين الحلقة الدراسية قائدا بحيث يكون مسؤولاً عن محاضر الاجتماعات وكتابتها وتنظيم الاجتماعات. </a:t>
            </a:r>
            <a:endParaRPr lang="en-US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40969" name="Rectangle 11"/>
          <p:cNvSpPr>
            <a:spLocks noChangeArrowheads="1"/>
          </p:cNvSpPr>
          <p:nvPr/>
        </p:nvSpPr>
        <p:spPr bwMode="auto">
          <a:xfrm>
            <a:off x="1403647" y="3640956"/>
            <a:ext cx="38164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rtl="1">
              <a:spcBef>
                <a:spcPct val="50000"/>
              </a:spcBef>
            </a:pP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هذه الوسيلة في غاية الفعالية أثناء تحديد </a:t>
            </a:r>
            <a:r>
              <a:rPr lang="ar-EG" sz="2400" b="1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الاحتياجات والخطوط الإرشادية، </a:t>
            </a: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على سبيل المثال بالنسبة للجنة الصحة والسلامة. </a:t>
            </a:r>
            <a:endParaRPr lang="en-US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40970" name="Picture 4" descr="Depositphotos_16886343_m.jpg"/>
          <p:cNvPicPr>
            <a:picLocks noChangeAspect="1"/>
          </p:cNvPicPr>
          <p:nvPr/>
        </p:nvPicPr>
        <p:blipFill>
          <a:blip r:embed="rId6" cstate="print"/>
          <a:srcRect l="31094" t="11505" r="59491" b="79349"/>
          <a:stretch>
            <a:fillRect/>
          </a:stretch>
        </p:blipFill>
        <p:spPr bwMode="auto">
          <a:xfrm rot="-1010536">
            <a:off x="7500938" y="3248118"/>
            <a:ext cx="1443037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14</a:t>
            </a:fld>
            <a:endParaRPr lang="da-DK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4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15</a:t>
            </a:fld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909093"/>
            <a:ext cx="7772400" cy="1470025"/>
          </a:xfrm>
        </p:spPr>
        <p:txBody>
          <a:bodyPr/>
          <a:lstStyle/>
          <a:p>
            <a:r>
              <a:rPr lang="ar-EG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شكراً لكم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8736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8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itel 1"/>
          <p:cNvSpPr txBox="1">
            <a:spLocks/>
          </p:cNvSpPr>
          <p:nvPr/>
        </p:nvSpPr>
        <p:spPr bwMode="auto">
          <a:xfrm>
            <a:off x="685800" y="1341438"/>
            <a:ext cx="77724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1">
              <a:spcBef>
                <a:spcPct val="50000"/>
              </a:spcBef>
            </a:pPr>
            <a:r>
              <a:rPr lang="ar-EG" sz="2800" b="1" dirty="0">
                <a:solidFill>
                  <a:srgbClr val="000000"/>
                </a:solidFill>
                <a:latin typeface="Calibri (headings)"/>
                <a:ea typeface="Calibri (headings)"/>
                <a:cs typeface="Calibri (headings)"/>
              </a:rPr>
              <a:t>أثناء ”اختيار طرق التدريب“ يمكننا اختيار استخدام ”الأساليب التشاركية“ أو ”المحاضرة“. </a:t>
            </a:r>
            <a:endParaRPr lang="en-US" sz="2800" b="1" dirty="0">
              <a:solidFill>
                <a:srgbClr val="000000"/>
              </a:solidFill>
              <a:latin typeface="Calibri (headings)"/>
              <a:ea typeface="Calibri (headings)"/>
              <a:cs typeface="Calibri (headings)"/>
            </a:endParaRPr>
          </a:p>
        </p:txBody>
      </p:sp>
      <p:pic>
        <p:nvPicPr>
          <p:cNvPr id="16391" name="Picture 12" descr="Depositphotos_20182707_m.jpg"/>
          <p:cNvPicPr>
            <a:picLocks noChangeAspect="1"/>
          </p:cNvPicPr>
          <p:nvPr/>
        </p:nvPicPr>
        <p:blipFill>
          <a:blip r:embed="rId5" cstate="print"/>
          <a:srcRect l="22729" t="77823" r="59502" b="2908"/>
          <a:stretch>
            <a:fillRect/>
          </a:stretch>
        </p:blipFill>
        <p:spPr bwMode="auto">
          <a:xfrm>
            <a:off x="2124075" y="2924175"/>
            <a:ext cx="2379663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3" descr="Depositphotos_17420061_m.jpg"/>
          <p:cNvPicPr>
            <a:picLocks noChangeAspect="1"/>
          </p:cNvPicPr>
          <p:nvPr/>
        </p:nvPicPr>
        <p:blipFill>
          <a:blip r:embed="rId6" cstate="print"/>
          <a:srcRect l="1704" t="2002" r="75020" b="74226"/>
          <a:stretch>
            <a:fillRect/>
          </a:stretch>
        </p:blipFill>
        <p:spPr bwMode="auto">
          <a:xfrm>
            <a:off x="5076825" y="3068638"/>
            <a:ext cx="2371725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6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684213" y="1916113"/>
            <a:ext cx="457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28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تستهلك طرق المشاركة بشكل عام الوقت أكثر من المحاضرة. </a:t>
            </a:r>
            <a:r>
              <a:rPr lang="en-US" sz="28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 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347864" y="3500438"/>
            <a:ext cx="510557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da-DK"/>
            </a:defPPr>
            <a:lvl1pPr algn="r" rtl="1">
              <a:spcBef>
                <a:spcPct val="50000"/>
              </a:spcBef>
              <a:defRPr sz="2800" b="1">
                <a:solidFill>
                  <a:srgbClr val="000000"/>
                </a:solidFill>
                <a:latin typeface="Calibri (body)"/>
                <a:ea typeface="Calibri (body)"/>
                <a:cs typeface="Calibri (body)"/>
              </a:defRPr>
            </a:lvl1pPr>
          </a:lstStyle>
          <a:p>
            <a:r>
              <a:rPr lang="ar-EG" dirty="0"/>
              <a:t>ولكن تعطي طرق المشاركة تغذية مرجعية فورية فيما يتعلق بعملية التثقيف. </a:t>
            </a:r>
            <a:endParaRPr lang="en-US" dirty="0"/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2123728" y="5084763"/>
            <a:ext cx="485968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28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كما تعمل المشاركة على زيادة خبرات المشاركين أيضًا. </a:t>
            </a:r>
            <a:endParaRPr lang="en-US" sz="28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18441" name="Picture 12" descr="Depositphotos_20182707_m.jpg"/>
          <p:cNvPicPr>
            <a:picLocks noChangeAspect="1"/>
          </p:cNvPicPr>
          <p:nvPr/>
        </p:nvPicPr>
        <p:blipFill>
          <a:blip r:embed="rId5" cstate="print"/>
          <a:srcRect l="79289" t="60306" r="3191" b="22177"/>
          <a:stretch>
            <a:fillRect/>
          </a:stretch>
        </p:blipFill>
        <p:spPr bwMode="auto">
          <a:xfrm>
            <a:off x="5724525" y="1557338"/>
            <a:ext cx="1776413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3" descr="Depositphotos_20182707_m.jpg"/>
          <p:cNvPicPr>
            <a:picLocks noChangeAspect="1"/>
          </p:cNvPicPr>
          <p:nvPr/>
        </p:nvPicPr>
        <p:blipFill>
          <a:blip r:embed="rId5" cstate="print"/>
          <a:srcRect l="41499" t="79575" r="40982" b="3159"/>
          <a:stretch>
            <a:fillRect/>
          </a:stretch>
        </p:blipFill>
        <p:spPr bwMode="auto">
          <a:xfrm>
            <a:off x="1474614" y="2924175"/>
            <a:ext cx="187325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4" descr="Depositphotos_17420061_m.jpg"/>
          <p:cNvPicPr>
            <a:picLocks noChangeAspect="1"/>
          </p:cNvPicPr>
          <p:nvPr/>
        </p:nvPicPr>
        <p:blipFill>
          <a:blip r:embed="rId6" cstate="print"/>
          <a:srcRect l="74785" t="26025" r="2190" b="50703"/>
          <a:stretch>
            <a:fillRect/>
          </a:stretch>
        </p:blipFill>
        <p:spPr bwMode="auto">
          <a:xfrm>
            <a:off x="7019925" y="4581128"/>
            <a:ext cx="1728788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Depositphotos_20182707_m.jpg"/>
          <p:cNvPicPr>
            <a:picLocks noChangeAspect="1"/>
          </p:cNvPicPr>
          <p:nvPr/>
        </p:nvPicPr>
        <p:blipFill>
          <a:blip r:embed="rId3" cstate="print"/>
          <a:srcRect l="60519" t="1938" r="21645" b="78229"/>
          <a:stretch>
            <a:fillRect/>
          </a:stretch>
        </p:blipFill>
        <p:spPr bwMode="auto">
          <a:xfrm>
            <a:off x="5508625" y="2060575"/>
            <a:ext cx="3024188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Billede 8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itel 1"/>
          <p:cNvSpPr txBox="1">
            <a:spLocks/>
          </p:cNvSpPr>
          <p:nvPr/>
        </p:nvSpPr>
        <p:spPr bwMode="auto">
          <a:xfrm>
            <a:off x="685800" y="2276475"/>
            <a:ext cx="47498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rtl="1">
              <a:spcBef>
                <a:spcPct val="50000"/>
              </a:spcBef>
            </a:pPr>
            <a:r>
              <a:rPr lang="ar-EG" sz="28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يمكن تدعيم المحاضرات باستخدام الوسائط السمعية والبصرية والأسئلة </a:t>
            </a:r>
            <a:r>
              <a:rPr lang="en-US" sz="28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 </a:t>
            </a:r>
          </a:p>
          <a:p>
            <a:pPr algn="just" rtl="1">
              <a:spcBef>
                <a:spcPct val="50000"/>
              </a:spcBef>
            </a:pPr>
            <a:r>
              <a:rPr lang="ar-EG" sz="28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ونطلق عليها ” المحاضرات النشطة“ </a:t>
            </a:r>
            <a:endParaRPr lang="en-US" sz="28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2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5198371"/>
            <a:ext cx="1368153" cy="1615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48647" y="2852738"/>
            <a:ext cx="2257413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  <a:cs typeface="Calibri (body)"/>
              </a:rPr>
              <a:t>حلقة دراسية</a:t>
            </a:r>
            <a:endParaRPr lang="en-US" sz="2400" b="1" dirty="0">
              <a:latin typeface="Calibri (body)"/>
              <a:cs typeface="Calibri (body)"/>
            </a:endParaRPr>
          </a:p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atin typeface="+mj-lt"/>
            </a:endParaRPr>
          </a:p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</a:rPr>
              <a:t>مجموعات العمل</a:t>
            </a:r>
            <a:endParaRPr lang="en-US" sz="2400" b="1" dirty="0">
              <a:latin typeface="+mj-lt"/>
            </a:endParaRPr>
          </a:p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atin typeface="+mj-lt"/>
            </a:endParaRPr>
          </a:p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</a:rPr>
              <a:t>المناقشات العامة </a:t>
            </a:r>
            <a:endParaRPr lang="en-US" sz="2400" b="1" dirty="0">
              <a:latin typeface="+mj-lt"/>
            </a:endParaRPr>
          </a:p>
        </p:txBody>
      </p:sp>
      <p:pic>
        <p:nvPicPr>
          <p:cNvPr id="10" name="Picture 2" descr="dep_23121570-Man-Person-Basic-Body-Language-Posture-Stick-Figure-Pictogram-Icon.jpg"/>
          <p:cNvPicPr>
            <a:picLocks noChangeAspect="1"/>
          </p:cNvPicPr>
          <p:nvPr/>
        </p:nvPicPr>
        <p:blipFill>
          <a:blip r:embed="rId5" cstate="print"/>
          <a:srcRect l="84044" t="1297" r="1773" b="64922"/>
          <a:stretch>
            <a:fillRect/>
          </a:stretch>
        </p:blipFill>
        <p:spPr bwMode="auto">
          <a:xfrm>
            <a:off x="3124200" y="1760538"/>
            <a:ext cx="184467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050037" y="2951605"/>
            <a:ext cx="4749955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</a:rPr>
              <a:t>مناقشات تجرى في شكل مجموعات </a:t>
            </a:r>
            <a:endParaRPr lang="en-US" sz="2400" b="1" dirty="0">
              <a:latin typeface="+mn-lt"/>
            </a:endParaRPr>
          </a:p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atin typeface="+mn-lt"/>
            </a:endParaRPr>
          </a:p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</a:rPr>
              <a:t>العاب </a:t>
            </a:r>
            <a:endParaRPr lang="en-US" sz="2400" b="1" dirty="0">
              <a:latin typeface="+mn-lt"/>
            </a:endParaRPr>
          </a:p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atin typeface="+mn-lt"/>
            </a:endParaRPr>
          </a:p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</a:rPr>
              <a:t>لعب الأدوار </a:t>
            </a:r>
            <a:endParaRPr lang="en-US" sz="2400" b="1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US" sz="2400" b="1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US" sz="24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1" descr="Depositphotos_16886343_m.jpg"/>
          <p:cNvPicPr>
            <a:picLocks noChangeAspect="1"/>
          </p:cNvPicPr>
          <p:nvPr/>
        </p:nvPicPr>
        <p:blipFill>
          <a:blip r:embed="rId3" cstate="print"/>
          <a:srcRect l="88205" t="68854" b="21431"/>
          <a:stretch>
            <a:fillRect/>
          </a:stretch>
        </p:blipFill>
        <p:spPr bwMode="auto">
          <a:xfrm>
            <a:off x="7020272" y="1556792"/>
            <a:ext cx="1979613" cy="162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1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Billede 8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4713" y="2924175"/>
            <a:ext cx="257175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rgbClr val="000000"/>
              </a:solidFill>
              <a:latin typeface="Calibri (body)"/>
              <a:cs typeface="Calibri (body)"/>
            </a:endParaRPr>
          </a:p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  <a:cs typeface="Calibri (body)"/>
              </a:rPr>
              <a:t>أفلام </a:t>
            </a:r>
            <a:endParaRPr lang="en-US" sz="2400" b="1" dirty="0">
              <a:latin typeface="Calibri (body)"/>
              <a:cs typeface="Calibri (body)"/>
            </a:endParaRPr>
          </a:p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atin typeface="Calibri (body)"/>
              <a:cs typeface="Calibri (body)"/>
            </a:endParaRPr>
          </a:p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  <a:cs typeface="Calibri (body)"/>
              </a:rPr>
              <a:t>دي في دي / فيديو</a:t>
            </a:r>
            <a:endParaRPr lang="en-US" sz="2400" b="1" dirty="0">
              <a:latin typeface="Calibri (body)"/>
              <a:cs typeface="Calibri (body)"/>
            </a:endParaRPr>
          </a:p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atin typeface="Calibri (body)"/>
              <a:cs typeface="Calibri (body)"/>
            </a:endParaRPr>
          </a:p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  <a:cs typeface="Calibri (body)"/>
              </a:rPr>
              <a:t>كمبيوتر</a:t>
            </a:r>
            <a:endParaRPr lang="en-US" sz="2400" b="1" dirty="0">
              <a:latin typeface="Calibri (body)"/>
              <a:cs typeface="Calibri (body)"/>
            </a:endParaRPr>
          </a:p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atin typeface="Calibri (body)"/>
              <a:cs typeface="Calibri (body)"/>
            </a:endParaRPr>
          </a:p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  <a:cs typeface="Calibri (body)"/>
              </a:rPr>
              <a:t>بروجيكتور</a:t>
            </a:r>
            <a:endParaRPr lang="en-US" sz="2400" b="1" dirty="0">
              <a:latin typeface="Calibri (body)"/>
              <a:cs typeface="Calibri (body)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65600" y="3341688"/>
            <a:ext cx="3502025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  <a:cs typeface="Calibri (body)"/>
              </a:rPr>
              <a:t>باور بوينت </a:t>
            </a:r>
            <a:endParaRPr lang="en-US" sz="2400" b="1" dirty="0">
              <a:latin typeface="Calibri (body)"/>
              <a:cs typeface="Calibri (body)"/>
            </a:endParaRPr>
          </a:p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atin typeface="Calibri (body)"/>
              <a:cs typeface="Calibri (body)"/>
            </a:endParaRPr>
          </a:p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  <a:cs typeface="Calibri (body)"/>
              </a:rPr>
              <a:t>سبورة بيضاء /سوداء </a:t>
            </a:r>
            <a:endParaRPr lang="en-US" sz="2400" b="1" dirty="0">
              <a:latin typeface="Calibri (body)"/>
              <a:cs typeface="Calibri (body)"/>
            </a:endParaRPr>
          </a:p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atin typeface="Calibri (body)"/>
              <a:cs typeface="Calibri (body)"/>
            </a:endParaRPr>
          </a:p>
          <a:p>
            <a:pPr marL="342900" indent="-342900"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400" b="1" dirty="0">
                <a:latin typeface="Calibri (body)"/>
                <a:cs typeface="Calibri (body)"/>
              </a:rPr>
              <a:t>سبورة ورقية </a:t>
            </a:r>
            <a:endParaRPr lang="en-US" sz="2400" b="1" dirty="0">
              <a:latin typeface="+mn-lt"/>
            </a:endParaRPr>
          </a:p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latin typeface="+mn-lt"/>
            </a:endParaRPr>
          </a:p>
        </p:txBody>
      </p:sp>
      <p:sp>
        <p:nvSpPr>
          <p:cNvPr id="24585" name="Rectangle 4"/>
          <p:cNvSpPr>
            <a:spLocks noChangeArrowheads="1"/>
          </p:cNvSpPr>
          <p:nvPr/>
        </p:nvSpPr>
        <p:spPr bwMode="auto">
          <a:xfrm>
            <a:off x="1447800" y="1938482"/>
            <a:ext cx="4572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EG" sz="2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الوسائل المساعدة للمحاضرات الفعالة: </a:t>
            </a:r>
            <a:endParaRPr lang="en-US" sz="26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24586" name="Picture 9" descr="Depositphotos_18422243_m.jpg"/>
          <p:cNvPicPr>
            <a:picLocks noChangeAspect="1"/>
          </p:cNvPicPr>
          <p:nvPr/>
        </p:nvPicPr>
        <p:blipFill>
          <a:blip r:embed="rId6" cstate="print"/>
          <a:srcRect l="25864" r="51590" b="74519"/>
          <a:stretch>
            <a:fillRect/>
          </a:stretch>
        </p:blipFill>
        <p:spPr bwMode="auto">
          <a:xfrm rot="1642700">
            <a:off x="296817" y="2232092"/>
            <a:ext cx="1458912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2" descr="Depositphotos_16886343_m.jpg"/>
          <p:cNvPicPr>
            <a:picLocks noChangeAspect="1"/>
          </p:cNvPicPr>
          <p:nvPr/>
        </p:nvPicPr>
        <p:blipFill>
          <a:blip r:embed="rId3" cstate="print"/>
          <a:srcRect l="79024" t="30444" r="11501" b="59593"/>
          <a:stretch>
            <a:fillRect/>
          </a:stretch>
        </p:blipFill>
        <p:spPr bwMode="auto">
          <a:xfrm rot="-827068">
            <a:off x="6973871" y="5088193"/>
            <a:ext cx="1538288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628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11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1692275" y="2205038"/>
            <a:ext cx="31670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1"/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في سياق العمل داخل النقابات، يؤدي الجمع بين الأدوات مع التركيز على الطرق التشاركية إلى نتائج أكثر كفاءة.</a:t>
            </a:r>
            <a:endParaRPr lang="en-US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331640" y="3861048"/>
            <a:ext cx="35274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en-US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... </a:t>
            </a: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لأن طرق المشاركة والأساليب تعمل على بناء التحفيز.</a:t>
            </a:r>
            <a:endParaRPr lang="en-US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26632" name="Picture 9" descr="Depositphotos_20182707_m.jpg"/>
          <p:cNvPicPr>
            <a:picLocks noChangeAspect="1"/>
          </p:cNvPicPr>
          <p:nvPr/>
        </p:nvPicPr>
        <p:blipFill>
          <a:blip r:embed="rId5" cstate="print"/>
          <a:srcRect l="2457" t="40538" r="78023" b="41196"/>
          <a:stretch>
            <a:fillRect/>
          </a:stretch>
        </p:blipFill>
        <p:spPr bwMode="auto">
          <a:xfrm>
            <a:off x="4824413" y="1844675"/>
            <a:ext cx="3779837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676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Box 2"/>
          <p:cNvSpPr txBox="1">
            <a:spLocks noChangeArrowheads="1"/>
          </p:cNvSpPr>
          <p:nvPr/>
        </p:nvSpPr>
        <p:spPr bwMode="auto">
          <a:xfrm>
            <a:off x="1763713" y="2276475"/>
            <a:ext cx="186140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3200" b="1" dirty="0">
                <a:latin typeface="Calibri (heading)"/>
                <a:ea typeface="Calibri (heading)"/>
                <a:cs typeface="Calibri (heading)"/>
              </a:rPr>
              <a:t>لعب الأدوار </a:t>
            </a:r>
            <a:endParaRPr lang="en-US" sz="3200" b="1" dirty="0">
              <a:latin typeface="Calibri (heading)"/>
              <a:ea typeface="Calibri (heading)"/>
              <a:cs typeface="Calibri (heading)"/>
            </a:endParaRPr>
          </a:p>
        </p:txBody>
      </p:sp>
      <p:sp>
        <p:nvSpPr>
          <p:cNvPr id="28679" name="Rectangle 4"/>
          <p:cNvSpPr>
            <a:spLocks noChangeArrowheads="1"/>
          </p:cNvSpPr>
          <p:nvPr/>
        </p:nvSpPr>
        <p:spPr bwMode="auto">
          <a:xfrm>
            <a:off x="1475656" y="3068638"/>
            <a:ext cx="331164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rtl="1">
              <a:spcBef>
                <a:spcPct val="50000"/>
              </a:spcBef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حيث يكون المشاركين والمشاركات مثل الممثلين والممثلات في فيلم أو مسلسل تليفزيوني.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28680" name="Picture 6" descr="Depositphotos_11012781_m.jpg"/>
          <p:cNvPicPr>
            <a:picLocks noChangeAspect="1"/>
          </p:cNvPicPr>
          <p:nvPr/>
        </p:nvPicPr>
        <p:blipFill>
          <a:blip r:embed="rId5" cstate="print"/>
          <a:srcRect l="66776" t="64812"/>
          <a:stretch>
            <a:fillRect/>
          </a:stretch>
        </p:blipFill>
        <p:spPr bwMode="auto">
          <a:xfrm>
            <a:off x="5076825" y="2276475"/>
            <a:ext cx="3094038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dirty="0">
                <a:latin typeface="Arial Black" pitchFamily="34" charset="0"/>
              </a:rPr>
              <a:t>الأساليب التشاركية</a:t>
            </a:r>
            <a:endParaRPr lang="da-DK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24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2"/>
          <p:cNvSpPr>
            <a:spLocks noChangeArrowheads="1"/>
          </p:cNvSpPr>
          <p:nvPr/>
        </p:nvSpPr>
        <p:spPr bwMode="auto">
          <a:xfrm>
            <a:off x="2668588" y="1912650"/>
            <a:ext cx="23134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EG" sz="3200" b="1" dirty="0">
                <a:latin typeface="Calibri (heading)"/>
                <a:ea typeface="Calibri (heading)"/>
                <a:cs typeface="Calibri (heading)"/>
              </a:rPr>
              <a:t>مجموعات العمل</a:t>
            </a:r>
            <a:endParaRPr lang="en-US" sz="3200" b="1" dirty="0">
              <a:latin typeface="Calibri (heading)"/>
              <a:ea typeface="Calibri (heading)"/>
              <a:cs typeface="Calibri (heading)"/>
            </a:endParaRPr>
          </a:p>
        </p:txBody>
      </p:sp>
      <p:sp>
        <p:nvSpPr>
          <p:cNvPr id="30727" name="Rectangle 4"/>
          <p:cNvSpPr>
            <a:spLocks noChangeArrowheads="1"/>
          </p:cNvSpPr>
          <p:nvPr/>
        </p:nvSpPr>
        <p:spPr bwMode="auto">
          <a:xfrm>
            <a:off x="654842" y="2781300"/>
            <a:ext cx="4459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 rtl="1">
              <a:spcBef>
                <a:spcPct val="50000"/>
              </a:spcBef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ترتكز في الأساس على انجاز الأمور سوياً.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611560" y="3452807"/>
            <a:ext cx="44641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rtl="1">
              <a:spcBef>
                <a:spcPct val="50000"/>
              </a:spcBef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يجب أن يشارك كل شخص بفاعلية وأن يقدم مساهماته للتحفيز وتعزيز عملية التعلم الفردية.</a:t>
            </a:r>
          </a:p>
        </p:txBody>
      </p:sp>
      <p:pic>
        <p:nvPicPr>
          <p:cNvPr id="30729" name="Picture 7" descr="Depositphotos_20182707_m.jpg"/>
          <p:cNvPicPr>
            <a:picLocks noChangeAspect="1"/>
          </p:cNvPicPr>
          <p:nvPr/>
        </p:nvPicPr>
        <p:blipFill>
          <a:blip r:embed="rId5" cstate="print"/>
          <a:srcRect l="41750" t="79324" r="40982" b="2908"/>
          <a:stretch>
            <a:fillRect/>
          </a:stretch>
        </p:blipFill>
        <p:spPr bwMode="auto">
          <a:xfrm>
            <a:off x="5148263" y="2205038"/>
            <a:ext cx="34290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F807-2444-4438-A8A2-DEA21E3271F8}" type="slidenum">
              <a:rPr lang="da-DK" smtClean="0"/>
              <a:pPr>
                <a:defRPr/>
              </a:pPr>
              <a:t>9</a:t>
            </a:fld>
            <a:endParaRPr lang="da-DK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2B0DD4-88C9-414C-9FDB-DEB7BDFADA8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3118428-706D-4BF1-B06B-401DC2C040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2BA011-15A7-4CE6-A981-EB244ADAF4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</TotalTime>
  <Words>440</Words>
  <Application>Microsoft Office PowerPoint</Application>
  <PresentationFormat>Skærmshow (4:3)</PresentationFormat>
  <Paragraphs>112</Paragraphs>
  <Slides>15</Slides>
  <Notes>15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6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Calibri</vt:lpstr>
      <vt:lpstr>Calibri (body)</vt:lpstr>
      <vt:lpstr>Calibri (heading)</vt:lpstr>
      <vt:lpstr>Calibri (headings)</vt:lpstr>
      <vt:lpstr>Kontortema</vt:lpstr>
      <vt:lpstr>تدريب المدربين الوحدة الأولى الأساليب التشاركية </vt:lpstr>
      <vt:lpstr>الأساليب التشاركية</vt:lpstr>
      <vt:lpstr>الأساليب التشاركية</vt:lpstr>
      <vt:lpstr>الأساليب التشاركية</vt:lpstr>
      <vt:lpstr>الأساليب التشاركية</vt:lpstr>
      <vt:lpstr>الأساليب التشاركية</vt:lpstr>
      <vt:lpstr>الأساليب التشاركية</vt:lpstr>
      <vt:lpstr>الأساليب التشاركية</vt:lpstr>
      <vt:lpstr>الأساليب التشاركية</vt:lpstr>
      <vt:lpstr>الأساليب التشاركية</vt:lpstr>
      <vt:lpstr>الأساليب التشاركية</vt:lpstr>
      <vt:lpstr>الأساليب التشاركية</vt:lpstr>
      <vt:lpstr>الأساليب التشاركية</vt:lpstr>
      <vt:lpstr>الأساليب التشاركية</vt:lpstr>
      <vt:lpstr>شكراً لكم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92</cp:revision>
  <cp:lastPrinted>2014-02-25T13:41:20Z</cp:lastPrinted>
  <dcterms:created xsi:type="dcterms:W3CDTF">2013-06-20T07:36:43Z</dcterms:created>
  <dcterms:modified xsi:type="dcterms:W3CDTF">2021-03-31T13:32:25Z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Order">
    <vt:r8>11100</vt:r8>
  </property>
</Properties>
</file>