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20"/>
  </p:notesMasterIdLst>
  <p:handoutMasterIdLst>
    <p:handoutMasterId r:id="rId21"/>
  </p:handoutMasterIdLst>
  <p:sldIdLst>
    <p:sldId id="262" r:id="rId5"/>
    <p:sldId id="269" r:id="rId6"/>
    <p:sldId id="256" r:id="rId7"/>
    <p:sldId id="270" r:id="rId8"/>
    <p:sldId id="272" r:id="rId9"/>
    <p:sldId id="273" r:id="rId10"/>
    <p:sldId id="274" r:id="rId11"/>
    <p:sldId id="275" r:id="rId12"/>
    <p:sldId id="276" r:id="rId13"/>
    <p:sldId id="279" r:id="rId14"/>
    <p:sldId id="278" r:id="rId15"/>
    <p:sldId id="277" r:id="rId16"/>
    <p:sldId id="280" r:id="rId17"/>
    <p:sldId id="281" r:id="rId18"/>
    <p:sldId id="267" r:id="rId19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5CCDF2-ADA6-432D-97F0-E9CDB16417E2}" v="15" dt="2021-03-30T13:38:22.4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115CCDF2-ADA6-432D-97F0-E9CDB16417E2}"/>
    <pc:docChg chg="modSld">
      <pc:chgData name="Jacob Rosdahl" userId="cd4d19a4-cf21-420f-9cb4-b41b915e878f" providerId="ADAL" clId="{115CCDF2-ADA6-432D-97F0-E9CDB16417E2}" dt="2021-03-30T13:38:26.984" v="18" actId="1036"/>
      <pc:docMkLst>
        <pc:docMk/>
      </pc:docMkLst>
      <pc:sldChg chg="modSp">
        <pc:chgData name="Jacob Rosdahl" userId="cd4d19a4-cf21-420f-9cb4-b41b915e878f" providerId="ADAL" clId="{115CCDF2-ADA6-432D-97F0-E9CDB16417E2}" dt="2021-03-30T13:36:22.149" v="4" actId="14826"/>
        <pc:sldMkLst>
          <pc:docMk/>
          <pc:sldMk cId="0" sldId="256"/>
        </pc:sldMkLst>
        <pc:picChg chg="mod">
          <ac:chgData name="Jacob Rosdahl" userId="cd4d19a4-cf21-420f-9cb4-b41b915e878f" providerId="ADAL" clId="{115CCDF2-ADA6-432D-97F0-E9CDB16417E2}" dt="2021-03-30T13:36:22.149" v="4" actId="14826"/>
          <ac:picMkLst>
            <pc:docMk/>
            <pc:sldMk cId="0" sldId="256"/>
            <ac:picMk id="18436" creationId="{00000000-0000-0000-0000-000000000000}"/>
          </ac:picMkLst>
        </pc:picChg>
      </pc:sldChg>
      <pc:sldChg chg="modSp mod">
        <pc:chgData name="Jacob Rosdahl" userId="cd4d19a4-cf21-420f-9cb4-b41b915e878f" providerId="ADAL" clId="{115CCDF2-ADA6-432D-97F0-E9CDB16417E2}" dt="2021-03-30T13:08:51.128" v="2" actId="1035"/>
        <pc:sldMkLst>
          <pc:docMk/>
          <pc:sldMk cId="0" sldId="262"/>
        </pc:sldMkLst>
        <pc:picChg chg="mod">
          <ac:chgData name="Jacob Rosdahl" userId="cd4d19a4-cf21-420f-9cb4-b41b915e878f" providerId="ADAL" clId="{115CCDF2-ADA6-432D-97F0-E9CDB16417E2}" dt="2021-03-30T13:08:51.128" v="2" actId="1035"/>
          <ac:picMkLst>
            <pc:docMk/>
            <pc:sldMk cId="0" sldId="262"/>
            <ac:picMk id="15363" creationId="{00000000-0000-0000-0000-000000000000}"/>
          </ac:picMkLst>
        </pc:picChg>
      </pc:sldChg>
      <pc:sldChg chg="modSp mod">
        <pc:chgData name="Jacob Rosdahl" userId="cd4d19a4-cf21-420f-9cb4-b41b915e878f" providerId="ADAL" clId="{115CCDF2-ADA6-432D-97F0-E9CDB16417E2}" dt="2021-03-30T13:38:26.984" v="18" actId="1036"/>
        <pc:sldMkLst>
          <pc:docMk/>
          <pc:sldMk cId="0" sldId="267"/>
        </pc:sldMkLst>
        <pc:picChg chg="mod">
          <ac:chgData name="Jacob Rosdahl" userId="cd4d19a4-cf21-420f-9cb4-b41b915e878f" providerId="ADAL" clId="{115CCDF2-ADA6-432D-97F0-E9CDB16417E2}" dt="2021-03-30T13:38:26.984" v="18" actId="1036"/>
          <ac:picMkLst>
            <pc:docMk/>
            <pc:sldMk cId="0" sldId="267"/>
            <ac:picMk id="43011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09:00.059" v="3" actId="14826"/>
        <pc:sldMkLst>
          <pc:docMk/>
          <pc:sldMk cId="0" sldId="269"/>
        </pc:sldMkLst>
        <pc:picChg chg="mod">
          <ac:chgData name="Jacob Rosdahl" userId="cd4d19a4-cf21-420f-9cb4-b41b915e878f" providerId="ADAL" clId="{115CCDF2-ADA6-432D-97F0-E9CDB16417E2}" dt="2021-03-30T13:09:00.059" v="3" actId="14826"/>
          <ac:picMkLst>
            <pc:docMk/>
            <pc:sldMk cId="0" sldId="269"/>
            <ac:picMk id="16388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6:56.746" v="5" actId="14826"/>
        <pc:sldMkLst>
          <pc:docMk/>
          <pc:sldMk cId="0" sldId="270"/>
        </pc:sldMkLst>
        <pc:picChg chg="mod">
          <ac:chgData name="Jacob Rosdahl" userId="cd4d19a4-cf21-420f-9cb4-b41b915e878f" providerId="ADAL" clId="{115CCDF2-ADA6-432D-97F0-E9CDB16417E2}" dt="2021-03-30T13:36:56.746" v="5" actId="14826"/>
          <ac:picMkLst>
            <pc:docMk/>
            <pc:sldMk cId="0" sldId="270"/>
            <ac:picMk id="20485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06.461" v="6" actId="14826"/>
        <pc:sldMkLst>
          <pc:docMk/>
          <pc:sldMk cId="0" sldId="272"/>
        </pc:sldMkLst>
        <pc:picChg chg="mod">
          <ac:chgData name="Jacob Rosdahl" userId="cd4d19a4-cf21-420f-9cb4-b41b915e878f" providerId="ADAL" clId="{115CCDF2-ADA6-432D-97F0-E9CDB16417E2}" dt="2021-03-30T13:37:06.461" v="6" actId="14826"/>
          <ac:picMkLst>
            <pc:docMk/>
            <pc:sldMk cId="0" sldId="272"/>
            <ac:picMk id="22532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12.825" v="7" actId="14826"/>
        <pc:sldMkLst>
          <pc:docMk/>
          <pc:sldMk cId="0" sldId="273"/>
        </pc:sldMkLst>
        <pc:picChg chg="mod">
          <ac:chgData name="Jacob Rosdahl" userId="cd4d19a4-cf21-420f-9cb4-b41b915e878f" providerId="ADAL" clId="{115CCDF2-ADA6-432D-97F0-E9CDB16417E2}" dt="2021-03-30T13:37:12.825" v="7" actId="14826"/>
          <ac:picMkLst>
            <pc:docMk/>
            <pc:sldMk cId="0" sldId="273"/>
            <ac:picMk id="24581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20.776" v="8" actId="14826"/>
        <pc:sldMkLst>
          <pc:docMk/>
          <pc:sldMk cId="0" sldId="274"/>
        </pc:sldMkLst>
        <pc:picChg chg="mod">
          <ac:chgData name="Jacob Rosdahl" userId="cd4d19a4-cf21-420f-9cb4-b41b915e878f" providerId="ADAL" clId="{115CCDF2-ADA6-432D-97F0-E9CDB16417E2}" dt="2021-03-30T13:37:20.776" v="8" actId="14826"/>
          <ac:picMkLst>
            <pc:docMk/>
            <pc:sldMk cId="0" sldId="274"/>
            <ac:picMk id="26628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26.908" v="9" actId="14826"/>
        <pc:sldMkLst>
          <pc:docMk/>
          <pc:sldMk cId="0" sldId="275"/>
        </pc:sldMkLst>
        <pc:picChg chg="mod">
          <ac:chgData name="Jacob Rosdahl" userId="cd4d19a4-cf21-420f-9cb4-b41b915e878f" providerId="ADAL" clId="{115CCDF2-ADA6-432D-97F0-E9CDB16417E2}" dt="2021-03-30T13:37:26.908" v="9" actId="14826"/>
          <ac:picMkLst>
            <pc:docMk/>
            <pc:sldMk cId="0" sldId="275"/>
            <ac:picMk id="28676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34.835" v="10" actId="14826"/>
        <pc:sldMkLst>
          <pc:docMk/>
          <pc:sldMk cId="0" sldId="276"/>
        </pc:sldMkLst>
        <pc:picChg chg="mod">
          <ac:chgData name="Jacob Rosdahl" userId="cd4d19a4-cf21-420f-9cb4-b41b915e878f" providerId="ADAL" clId="{115CCDF2-ADA6-432D-97F0-E9CDB16417E2}" dt="2021-03-30T13:37:34.835" v="10" actId="14826"/>
          <ac:picMkLst>
            <pc:docMk/>
            <pc:sldMk cId="0" sldId="276"/>
            <ac:picMk id="30724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56.747" v="13" actId="14826"/>
        <pc:sldMkLst>
          <pc:docMk/>
          <pc:sldMk cId="0" sldId="277"/>
        </pc:sldMkLst>
        <pc:picChg chg="mod">
          <ac:chgData name="Jacob Rosdahl" userId="cd4d19a4-cf21-420f-9cb4-b41b915e878f" providerId="ADAL" clId="{115CCDF2-ADA6-432D-97F0-E9CDB16417E2}" dt="2021-03-30T13:37:56.747" v="13" actId="14826"/>
          <ac:picMkLst>
            <pc:docMk/>
            <pc:sldMk cId="0" sldId="277"/>
            <ac:picMk id="36868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50.656" v="12" actId="14826"/>
        <pc:sldMkLst>
          <pc:docMk/>
          <pc:sldMk cId="0" sldId="278"/>
        </pc:sldMkLst>
        <pc:picChg chg="mod">
          <ac:chgData name="Jacob Rosdahl" userId="cd4d19a4-cf21-420f-9cb4-b41b915e878f" providerId="ADAL" clId="{115CCDF2-ADA6-432D-97F0-E9CDB16417E2}" dt="2021-03-30T13:37:50.656" v="12" actId="14826"/>
          <ac:picMkLst>
            <pc:docMk/>
            <pc:sldMk cId="0" sldId="278"/>
            <ac:picMk id="34820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7:41.353" v="11" actId="14826"/>
        <pc:sldMkLst>
          <pc:docMk/>
          <pc:sldMk cId="0" sldId="279"/>
        </pc:sldMkLst>
        <pc:picChg chg="mod">
          <ac:chgData name="Jacob Rosdahl" userId="cd4d19a4-cf21-420f-9cb4-b41b915e878f" providerId="ADAL" clId="{115CCDF2-ADA6-432D-97F0-E9CDB16417E2}" dt="2021-03-30T13:37:41.353" v="11" actId="14826"/>
          <ac:picMkLst>
            <pc:docMk/>
            <pc:sldMk cId="0" sldId="279"/>
            <ac:picMk id="32772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8:04.667" v="14" actId="14826"/>
        <pc:sldMkLst>
          <pc:docMk/>
          <pc:sldMk cId="0" sldId="280"/>
        </pc:sldMkLst>
        <pc:picChg chg="mod">
          <ac:chgData name="Jacob Rosdahl" userId="cd4d19a4-cf21-420f-9cb4-b41b915e878f" providerId="ADAL" clId="{115CCDF2-ADA6-432D-97F0-E9CDB16417E2}" dt="2021-03-30T13:38:04.667" v="14" actId="14826"/>
          <ac:picMkLst>
            <pc:docMk/>
            <pc:sldMk cId="0" sldId="280"/>
            <ac:picMk id="38917" creationId="{00000000-0000-0000-0000-000000000000}"/>
          </ac:picMkLst>
        </pc:picChg>
      </pc:sldChg>
      <pc:sldChg chg="modSp">
        <pc:chgData name="Jacob Rosdahl" userId="cd4d19a4-cf21-420f-9cb4-b41b915e878f" providerId="ADAL" clId="{115CCDF2-ADA6-432D-97F0-E9CDB16417E2}" dt="2021-03-30T13:38:12.074" v="15" actId="14826"/>
        <pc:sldMkLst>
          <pc:docMk/>
          <pc:sldMk cId="0" sldId="281"/>
        </pc:sldMkLst>
        <pc:picChg chg="mod">
          <ac:chgData name="Jacob Rosdahl" userId="cd4d19a4-cf21-420f-9cb4-b41b915e878f" providerId="ADAL" clId="{115CCDF2-ADA6-432D-97F0-E9CDB16417E2}" dt="2021-03-30T13:38:12.074" v="15" actId="14826"/>
          <ac:picMkLst>
            <pc:docMk/>
            <pc:sldMk cId="0" sldId="281"/>
            <ac:picMk id="40965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413709-1D7D-43C7-87A4-BE69BF092B46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C3CE900-EF4E-45D2-BF0E-A06E79078BF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551619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426331D-0F0F-486A-AFB9-2DB3536945D4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56CD7F-B802-4FD3-A3C1-BB385DC2AEE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8722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9EC67B-CC6E-43BD-A0EB-2BFD44ABE42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584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A482FF-FDCF-41C7-9CAD-5D1E31ADE3E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789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07608D-8C61-4139-8262-8CB0C849E1F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a-D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993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A8293E-884C-49FF-A2E2-47E79ACF863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a-D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4198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8337AA-196C-482C-AB0D-3A6093203A6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63B89C-E6A6-4E3A-8EB3-4AAB97D8183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7A2C15-FFF0-4A22-9EE2-D6A4BBD7693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4AD94C-24CD-4EB1-95EF-F465D67467B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BA7775-C787-408D-A401-62E23943520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5D623A-B530-40C6-8CBB-3F92EFAEE96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89D3B4-03FD-4022-810D-748628CB09BC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174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5873B0-A5D3-4133-81FC-25122DA3EBC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379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F891EC-E8CA-4A2A-A711-426C54ECE36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835E9-1B36-4292-A3E3-4EB93C63C96D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7F807-2444-4438-A8A2-DEA21E3271F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39E77-E26C-46F7-9E37-4B184DA2779F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11F51-32AC-4A02-B0D3-5643A45B5BE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51265-BC9F-4692-8ED4-F3BEF7C1C150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2A83-35EC-4A2F-BD65-09BE8C3E17C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56E23-63A9-40CA-8BF8-EE4B8DF57E4C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26CE4-7784-4943-82DD-7A8035A26A2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D3F2F-DFED-4EE2-B0D0-FD7DA1103A89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CE6E-2E18-4C04-A6DE-89834B8D59D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E449E-ECDD-47BC-98D5-E8009D61CA4C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274BD-102C-4172-9A5A-E634C93E912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873A6-BC2F-441E-8AE3-E562E5A7D909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E48DF-B215-40FF-9ACF-37BFF5C4B40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BCFA7-5869-4572-87FC-D4D8E2BF79E3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8D8AF-61E2-4576-BA68-5995FE64781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286C4-2B6D-49E6-B3D3-B42849226995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8C699-5DF4-47A0-8C27-5575273DB7F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98FB4-D6A5-4663-A5BA-953ECBD1A79C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16768-83E3-4315-8098-E1359762148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E9F6D-011F-438A-92D9-AC30275C2DF6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A381-66D4-4E8B-BF4B-C93DC924319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A509E7-AEF1-4549-997B-B533E734E629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3DFBE3-9894-42EA-B4D0-D91689564DB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4213" y="1989138"/>
            <a:ext cx="7772400" cy="208756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da-DK" dirty="0" err="1">
                <a:latin typeface="Arial Black" pitchFamily="34" charset="0"/>
              </a:rPr>
              <a:t>Participatory</a:t>
            </a:r>
            <a:r>
              <a:rPr lang="da-DK" dirty="0">
                <a:latin typeface="Arial Black" pitchFamily="34" charset="0"/>
              </a:rPr>
              <a:t> </a:t>
            </a:r>
            <a:br>
              <a:rPr lang="da-DK" dirty="0">
                <a:latin typeface="Arial Black" pitchFamily="34" charset="0"/>
              </a:rPr>
            </a:br>
            <a:r>
              <a:rPr lang="da-DK" dirty="0">
                <a:latin typeface="Arial Black" pitchFamily="34" charset="0"/>
              </a:rPr>
              <a:t>Methods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pic>
        <p:nvPicPr>
          <p:cNvPr id="15363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2656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2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2"/>
          <p:cNvSpPr>
            <a:spLocks noChangeArrowheads="1"/>
          </p:cNvSpPr>
          <p:nvPr/>
        </p:nvSpPr>
        <p:spPr bwMode="auto">
          <a:xfrm>
            <a:off x="1258888" y="2060575"/>
            <a:ext cx="17649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heading)"/>
                <a:cs typeface="Calibri (heading)"/>
              </a:rPr>
              <a:t>Group Work</a:t>
            </a:r>
          </a:p>
        </p:txBody>
      </p:sp>
      <p:pic>
        <p:nvPicPr>
          <p:cNvPr id="32775" name="Picture 7" descr="Depositphotos_20182707_m.jpg"/>
          <p:cNvPicPr>
            <a:picLocks noChangeAspect="1"/>
          </p:cNvPicPr>
          <p:nvPr/>
        </p:nvPicPr>
        <p:blipFill>
          <a:blip r:embed="rId5" cstate="print"/>
          <a:srcRect l="41750" t="79324" r="40982" b="2908"/>
          <a:stretch>
            <a:fillRect/>
          </a:stretch>
        </p:blipFill>
        <p:spPr bwMode="auto">
          <a:xfrm>
            <a:off x="4932363" y="2205038"/>
            <a:ext cx="34290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1258887" y="2852738"/>
            <a:ext cx="36734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To make any group work productive, it is important that the aim, task, and time of an assigned activity is clear to the group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820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2"/>
          <p:cNvSpPr txBox="1">
            <a:spLocks noChangeArrowheads="1"/>
          </p:cNvSpPr>
          <p:nvPr/>
        </p:nvSpPr>
        <p:spPr bwMode="auto">
          <a:xfrm>
            <a:off x="1908175" y="1916113"/>
            <a:ext cx="25090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heading)"/>
                <a:cs typeface="Calibri (heading)"/>
              </a:rPr>
              <a:t>Group Discussion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908175" y="2636838"/>
            <a:ext cx="3743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The participants talk and express their own ideas and opinions about the topic </a:t>
            </a:r>
          </a:p>
        </p:txBody>
      </p:sp>
      <p:sp>
        <p:nvSpPr>
          <p:cNvPr id="34824" name="Rectangle 4"/>
          <p:cNvSpPr>
            <a:spLocks noChangeArrowheads="1"/>
          </p:cNvSpPr>
          <p:nvPr/>
        </p:nvSpPr>
        <p:spPr bwMode="auto">
          <a:xfrm>
            <a:off x="1908174" y="4307612"/>
            <a:ext cx="374394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During the discussion they may ask each other questions, argue and agree on some points</a:t>
            </a:r>
          </a:p>
        </p:txBody>
      </p:sp>
      <p:pic>
        <p:nvPicPr>
          <p:cNvPr id="34825" name="Picture 9" descr="Depositphotos_18422243_m.jpg"/>
          <p:cNvPicPr>
            <a:picLocks noChangeAspect="1"/>
          </p:cNvPicPr>
          <p:nvPr/>
        </p:nvPicPr>
        <p:blipFill>
          <a:blip r:embed="rId5" cstate="print"/>
          <a:srcRect l="25818" t="26260" r="50134" b="49965"/>
          <a:stretch>
            <a:fillRect/>
          </a:stretch>
        </p:blipFill>
        <p:spPr bwMode="auto">
          <a:xfrm>
            <a:off x="5906839" y="2708275"/>
            <a:ext cx="28416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86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09120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Box 2"/>
          <p:cNvSpPr txBox="1">
            <a:spLocks noChangeArrowheads="1"/>
          </p:cNvSpPr>
          <p:nvPr/>
        </p:nvSpPr>
        <p:spPr bwMode="auto">
          <a:xfrm>
            <a:off x="1331913" y="1844675"/>
            <a:ext cx="2297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</a:rPr>
              <a:t>Public Speaking</a:t>
            </a:r>
          </a:p>
        </p:txBody>
      </p:sp>
      <p:sp>
        <p:nvSpPr>
          <p:cNvPr id="36871" name="Rectangle 4"/>
          <p:cNvSpPr>
            <a:spLocks noChangeArrowheads="1"/>
          </p:cNvSpPr>
          <p:nvPr/>
        </p:nvSpPr>
        <p:spPr bwMode="auto">
          <a:xfrm>
            <a:off x="1331913" y="2565400"/>
            <a:ext cx="38163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Every time a participant is called to present or offer to say something in front of the other participants, it is actually public speaking</a:t>
            </a:r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2411413" y="4797152"/>
            <a:ext cx="59769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Different people have different ways to communicate. But if a person feels confident when addressing a crowd, he or she usually communicates more effectively </a:t>
            </a:r>
          </a:p>
        </p:txBody>
      </p:sp>
      <p:pic>
        <p:nvPicPr>
          <p:cNvPr id="36873" name="Picture 7" descr="Depositphotos_18422243_m.jpg"/>
          <p:cNvPicPr>
            <a:picLocks noChangeAspect="1"/>
          </p:cNvPicPr>
          <p:nvPr/>
        </p:nvPicPr>
        <p:blipFill>
          <a:blip r:embed="rId5" cstate="print"/>
          <a:srcRect l="25542" t="50034" r="49858" b="25916"/>
          <a:stretch>
            <a:fillRect/>
          </a:stretch>
        </p:blipFill>
        <p:spPr bwMode="auto">
          <a:xfrm>
            <a:off x="5292725" y="1916113"/>
            <a:ext cx="2663825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2" descr="Depositphotos_18422243_m.jpg"/>
          <p:cNvPicPr>
            <a:picLocks noChangeAspect="1"/>
          </p:cNvPicPr>
          <p:nvPr/>
        </p:nvPicPr>
        <p:blipFill>
          <a:blip r:embed="rId3" cstate="print"/>
          <a:srcRect l="74191" r="-2" b="74568"/>
          <a:stretch>
            <a:fillRect/>
          </a:stretch>
        </p:blipFill>
        <p:spPr bwMode="auto">
          <a:xfrm>
            <a:off x="5435600" y="3213100"/>
            <a:ext cx="31432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</a:t>
            </a:r>
            <a:r>
              <a:rPr lang="da-DK" sz="3200" dirty="0">
                <a:latin typeface="Arial Black" pitchFamily="34" charset="0"/>
              </a:rPr>
              <a:t>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7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TextBox 2"/>
          <p:cNvSpPr txBox="1">
            <a:spLocks noChangeArrowheads="1"/>
          </p:cNvSpPr>
          <p:nvPr/>
        </p:nvSpPr>
        <p:spPr bwMode="auto">
          <a:xfrm>
            <a:off x="755576" y="1556792"/>
            <a:ext cx="2395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latin typeface="Calibri (heading)"/>
                <a:ea typeface="Calibri (heading)"/>
                <a:cs typeface="Calibri (heading)"/>
              </a:rPr>
              <a:t>Study Circle</a:t>
            </a:r>
          </a:p>
        </p:txBody>
      </p:sp>
      <p:sp>
        <p:nvSpPr>
          <p:cNvPr id="38920" name="Rectangle 6"/>
          <p:cNvSpPr>
            <a:spLocks noChangeArrowheads="1"/>
          </p:cNvSpPr>
          <p:nvPr/>
        </p:nvSpPr>
        <p:spPr bwMode="auto">
          <a:xfrm>
            <a:off x="828873" y="2420888"/>
            <a:ext cx="77755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When a group of workers decide that they want to study and learn from each others experience they form a study circle. </a:t>
            </a:r>
          </a:p>
        </p:txBody>
      </p:sp>
      <p:sp>
        <p:nvSpPr>
          <p:cNvPr id="38921" name="Rectangle 11"/>
          <p:cNvSpPr>
            <a:spLocks noChangeArrowheads="1"/>
          </p:cNvSpPr>
          <p:nvPr/>
        </p:nvSpPr>
        <p:spPr bwMode="auto">
          <a:xfrm>
            <a:off x="827584" y="3356992"/>
            <a:ext cx="41044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The group can meet in private homes, in the workplace or in the union house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2" descr="Depositphotos_18422243_m.jpg"/>
          <p:cNvPicPr>
            <a:picLocks noChangeAspect="1"/>
          </p:cNvPicPr>
          <p:nvPr/>
        </p:nvPicPr>
        <p:blipFill>
          <a:blip r:embed="rId3" cstate="print"/>
          <a:srcRect l="74191" r="-2" b="74568"/>
          <a:stretch>
            <a:fillRect/>
          </a:stretch>
        </p:blipFill>
        <p:spPr bwMode="auto">
          <a:xfrm>
            <a:off x="5435600" y="3284538"/>
            <a:ext cx="29972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65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Box 2"/>
          <p:cNvSpPr txBox="1">
            <a:spLocks noChangeArrowheads="1"/>
          </p:cNvSpPr>
          <p:nvPr/>
        </p:nvSpPr>
        <p:spPr bwMode="auto">
          <a:xfrm>
            <a:off x="684213" y="1844675"/>
            <a:ext cx="2395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alibri (heading)"/>
                <a:ea typeface="Calibri (heading)"/>
                <a:cs typeface="Calibri (heading)"/>
              </a:rPr>
              <a:t>Study Circle</a:t>
            </a:r>
          </a:p>
        </p:txBody>
      </p:sp>
      <p:sp>
        <p:nvSpPr>
          <p:cNvPr id="40968" name="Rectangle 6"/>
          <p:cNvSpPr>
            <a:spLocks noChangeArrowheads="1"/>
          </p:cNvSpPr>
          <p:nvPr/>
        </p:nvSpPr>
        <p:spPr bwMode="auto">
          <a:xfrm>
            <a:off x="1116905" y="2420888"/>
            <a:ext cx="77755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The circle assigns a study circle leader who is responsible for minutes and organizing of the meetings</a:t>
            </a:r>
          </a:p>
        </p:txBody>
      </p:sp>
      <p:sp>
        <p:nvSpPr>
          <p:cNvPr id="40969" name="Rectangle 11"/>
          <p:cNvSpPr>
            <a:spLocks noChangeArrowheads="1"/>
          </p:cNvSpPr>
          <p:nvPr/>
        </p:nvSpPr>
        <p:spPr bwMode="auto">
          <a:xfrm>
            <a:off x="1115616" y="3356992"/>
            <a:ext cx="42484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The method is very efficient when defining needs and guidelines e.g. for a Occupational, health and safety committee</a:t>
            </a:r>
          </a:p>
        </p:txBody>
      </p:sp>
      <p:pic>
        <p:nvPicPr>
          <p:cNvPr id="40970" name="Picture 4" descr="Depositphotos_16886343_m.jpg"/>
          <p:cNvPicPr>
            <a:picLocks noChangeAspect="1"/>
          </p:cNvPicPr>
          <p:nvPr/>
        </p:nvPicPr>
        <p:blipFill>
          <a:blip r:embed="rId6" cstate="print"/>
          <a:srcRect l="31094" t="11505" r="59491" b="79349"/>
          <a:stretch>
            <a:fillRect/>
          </a:stretch>
        </p:blipFill>
        <p:spPr bwMode="auto">
          <a:xfrm rot="-1010536">
            <a:off x="7500938" y="3103563"/>
            <a:ext cx="1443037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pic>
        <p:nvPicPr>
          <p:cNvPr id="43011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22039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itel 1"/>
          <p:cNvSpPr txBox="1">
            <a:spLocks/>
          </p:cNvSpPr>
          <p:nvPr/>
        </p:nvSpPr>
        <p:spPr bwMode="auto">
          <a:xfrm>
            <a:off x="685800" y="1341438"/>
            <a:ext cx="77724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headings)"/>
                <a:cs typeface="Calibri (headings)"/>
              </a:rPr>
              <a:t>When selecting training methods we can choose to utilize </a:t>
            </a:r>
            <a:r>
              <a:rPr lang="ja-JP" altLang="en-US" sz="2800" dirty="0">
                <a:solidFill>
                  <a:srgbClr val="000000"/>
                </a:solidFill>
                <a:latin typeface="Arial Narrow" panose="020B0606020202030204" pitchFamily="34" charset="0"/>
                <a:cs typeface="ＭＳ Ｐゴシック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headings)"/>
                <a:cs typeface="Calibri (headings)"/>
              </a:rPr>
              <a:t>Participatory Methods</a:t>
            </a:r>
            <a:r>
              <a:rPr lang="ja-JP" altLang="en-US" sz="2800" dirty="0">
                <a:solidFill>
                  <a:srgbClr val="000000"/>
                </a:solidFill>
                <a:latin typeface="Arial Narrow" panose="020B0606020202030204" pitchFamily="34" charset="0"/>
                <a:cs typeface="ＭＳ Ｐゴシック"/>
              </a:rPr>
              <a:t>”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headings)"/>
                <a:cs typeface="Calibri (headings)"/>
              </a:rPr>
              <a:t> or </a:t>
            </a:r>
            <a:r>
              <a:rPr lang="ja-JP" altLang="en-US" sz="2800" dirty="0">
                <a:solidFill>
                  <a:srgbClr val="000000"/>
                </a:solidFill>
                <a:latin typeface="Arial Narrow" panose="020B0606020202030204" pitchFamily="34" charset="0"/>
                <a:cs typeface="ＭＳ Ｐゴシック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headings)"/>
                <a:cs typeface="Calibri (headings)"/>
              </a:rPr>
              <a:t>Lectures</a:t>
            </a:r>
            <a:r>
              <a:rPr lang="ja-JP" altLang="en-US" sz="2800" dirty="0">
                <a:solidFill>
                  <a:srgbClr val="000000"/>
                </a:solidFill>
                <a:latin typeface="Arial Narrow" panose="020B0606020202030204" pitchFamily="34" charset="0"/>
                <a:cs typeface="ＭＳ Ｐゴシック"/>
              </a:rPr>
              <a:t>”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headings)"/>
                <a:cs typeface="Calibri (headings)"/>
              </a:rPr>
              <a:t>. </a:t>
            </a:r>
          </a:p>
        </p:txBody>
      </p:sp>
      <p:pic>
        <p:nvPicPr>
          <p:cNvPr id="16391" name="Picture 12" descr="Depositphotos_20182707_m.jpg"/>
          <p:cNvPicPr>
            <a:picLocks noChangeAspect="1"/>
          </p:cNvPicPr>
          <p:nvPr/>
        </p:nvPicPr>
        <p:blipFill>
          <a:blip r:embed="rId5" cstate="print"/>
          <a:srcRect l="22729" t="77823" r="59502" b="2908"/>
          <a:stretch>
            <a:fillRect/>
          </a:stretch>
        </p:blipFill>
        <p:spPr bwMode="auto">
          <a:xfrm>
            <a:off x="2124075" y="2924175"/>
            <a:ext cx="2379663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3" descr="Depositphotos_17420061_m.jpg"/>
          <p:cNvPicPr>
            <a:picLocks noChangeAspect="1"/>
          </p:cNvPicPr>
          <p:nvPr/>
        </p:nvPicPr>
        <p:blipFill>
          <a:blip r:embed="rId6" cstate="print"/>
          <a:srcRect l="1704" t="2002" r="75020" b="74226"/>
          <a:stretch>
            <a:fillRect/>
          </a:stretch>
        </p:blipFill>
        <p:spPr bwMode="auto">
          <a:xfrm>
            <a:off x="5076825" y="3068638"/>
            <a:ext cx="2371725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684213" y="1916113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Participatory methods are generally more time consuming than lectures 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924300" y="3500438"/>
            <a:ext cx="4529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Participatory methods give instant feedback about the learning process</a:t>
            </a:r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2411413" y="5084763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Participatory methods also provide participants with experiences</a:t>
            </a:r>
          </a:p>
        </p:txBody>
      </p:sp>
      <p:pic>
        <p:nvPicPr>
          <p:cNvPr id="18441" name="Picture 12" descr="Depositphotos_20182707_m.jpg"/>
          <p:cNvPicPr>
            <a:picLocks noChangeAspect="1"/>
          </p:cNvPicPr>
          <p:nvPr/>
        </p:nvPicPr>
        <p:blipFill>
          <a:blip r:embed="rId5" cstate="print"/>
          <a:srcRect l="79289" t="60306" r="3191" b="22177"/>
          <a:stretch>
            <a:fillRect/>
          </a:stretch>
        </p:blipFill>
        <p:spPr bwMode="auto">
          <a:xfrm>
            <a:off x="5724525" y="1557338"/>
            <a:ext cx="1776413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3" descr="Depositphotos_20182707_m.jpg"/>
          <p:cNvPicPr>
            <a:picLocks noChangeAspect="1"/>
          </p:cNvPicPr>
          <p:nvPr/>
        </p:nvPicPr>
        <p:blipFill>
          <a:blip r:embed="rId5" cstate="print"/>
          <a:srcRect l="41499" t="79575" r="40982" b="3159"/>
          <a:stretch>
            <a:fillRect/>
          </a:stretch>
        </p:blipFill>
        <p:spPr bwMode="auto">
          <a:xfrm>
            <a:off x="1835150" y="2924175"/>
            <a:ext cx="187325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4" descr="Depositphotos_17420061_m.jpg"/>
          <p:cNvPicPr>
            <a:picLocks noChangeAspect="1"/>
          </p:cNvPicPr>
          <p:nvPr/>
        </p:nvPicPr>
        <p:blipFill>
          <a:blip r:embed="rId6" cstate="print"/>
          <a:srcRect l="74785" t="26025" r="2190" b="50703"/>
          <a:stretch>
            <a:fillRect/>
          </a:stretch>
        </p:blipFill>
        <p:spPr bwMode="auto">
          <a:xfrm>
            <a:off x="7019925" y="4508500"/>
            <a:ext cx="1728788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Depositphotos_20182707_m.jpg"/>
          <p:cNvPicPr>
            <a:picLocks noChangeAspect="1"/>
          </p:cNvPicPr>
          <p:nvPr/>
        </p:nvPicPr>
        <p:blipFill>
          <a:blip r:embed="rId3" cstate="print"/>
          <a:srcRect l="60519" t="1938" r="21645" b="78229"/>
          <a:stretch>
            <a:fillRect/>
          </a:stretch>
        </p:blipFill>
        <p:spPr bwMode="auto">
          <a:xfrm>
            <a:off x="5508625" y="2060575"/>
            <a:ext cx="3024188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itel 1"/>
          <p:cNvSpPr txBox="1">
            <a:spLocks/>
          </p:cNvSpPr>
          <p:nvPr/>
        </p:nvSpPr>
        <p:spPr bwMode="auto">
          <a:xfrm>
            <a:off x="1042988" y="2276475"/>
            <a:ext cx="439261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Lectures can greatly be enhanced with the use of audiovisual aids and questions. 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We call it </a:t>
            </a:r>
            <a:r>
              <a:rPr lang="ja-JP" alt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“</a:t>
            </a: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Active Lectures</a:t>
            </a:r>
            <a:r>
              <a:rPr lang="ja-JP" alt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”</a:t>
            </a: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" descr="dep_23121570-Man-Person-Basic-Body-Language-Posture-Stick-Figure-Pictogram-Icon.jpg"/>
          <p:cNvPicPr>
            <a:picLocks noChangeAspect="1"/>
          </p:cNvPicPr>
          <p:nvPr/>
        </p:nvPicPr>
        <p:blipFill>
          <a:blip r:embed="rId5" cstate="print"/>
          <a:srcRect l="84044" t="1297" r="1773" b="64922"/>
          <a:stretch>
            <a:fillRect/>
          </a:stretch>
        </p:blipFill>
        <p:spPr bwMode="auto">
          <a:xfrm>
            <a:off x="3627119" y="1628800"/>
            <a:ext cx="184467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03350" y="2564904"/>
            <a:ext cx="2347117" cy="267765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Study circles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spcBef>
                <a:spcPct val="5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Group Work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spcBef>
                <a:spcPct val="5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Public Speaking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0063" y="2564904"/>
            <a:ext cx="2614818" cy="36317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Group discussions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spcBef>
                <a:spcPct val="5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Games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spcBef>
                <a:spcPct val="50000"/>
              </a:spcBef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Role plays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2200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2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1" descr="Depositphotos_16886343_m.jpg"/>
          <p:cNvPicPr>
            <a:picLocks noChangeAspect="1"/>
          </p:cNvPicPr>
          <p:nvPr/>
        </p:nvPicPr>
        <p:blipFill>
          <a:blip r:embed="rId3" cstate="print"/>
          <a:srcRect l="88205" t="68854" b="21431"/>
          <a:stretch>
            <a:fillRect/>
          </a:stretch>
        </p:blipFill>
        <p:spPr bwMode="auto">
          <a:xfrm>
            <a:off x="7019925" y="3716338"/>
            <a:ext cx="1979613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1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Billede 8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8860" y="2924944"/>
            <a:ext cx="2571750" cy="33547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rgbClr val="000000"/>
              </a:solidFill>
              <a:latin typeface="Calibri (body)"/>
              <a:cs typeface="Calibri (body)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Films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DVD/Video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Computer</a:t>
            </a:r>
          </a:p>
          <a:p>
            <a:pPr marL="342900" indent="-342900"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Projector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65600" y="3284984"/>
            <a:ext cx="3502025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Power points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Black/White Board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Flip Charts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4585" name="Rectangle 4"/>
          <p:cNvSpPr>
            <a:spLocks noChangeArrowheads="1"/>
          </p:cNvSpPr>
          <p:nvPr/>
        </p:nvSpPr>
        <p:spPr bwMode="auto">
          <a:xfrm>
            <a:off x="971550" y="1916113"/>
            <a:ext cx="457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Aids for active lectures:</a:t>
            </a:r>
          </a:p>
        </p:txBody>
      </p:sp>
      <p:pic>
        <p:nvPicPr>
          <p:cNvPr id="24586" name="Picture 9" descr="Depositphotos_18422243_m.jpg"/>
          <p:cNvPicPr>
            <a:picLocks noChangeAspect="1"/>
          </p:cNvPicPr>
          <p:nvPr/>
        </p:nvPicPr>
        <p:blipFill>
          <a:blip r:embed="rId6" cstate="print"/>
          <a:srcRect l="25864" r="51590" b="74519"/>
          <a:stretch>
            <a:fillRect/>
          </a:stretch>
        </p:blipFill>
        <p:spPr bwMode="auto">
          <a:xfrm rot="1642700">
            <a:off x="6777038" y="2043113"/>
            <a:ext cx="145891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2" descr="Depositphotos_16886343_m.jpg"/>
          <p:cNvPicPr>
            <a:picLocks noChangeAspect="1"/>
          </p:cNvPicPr>
          <p:nvPr/>
        </p:nvPicPr>
        <p:blipFill>
          <a:blip r:embed="rId3" cstate="print"/>
          <a:srcRect l="79024" t="30444" r="11501" b="59593"/>
          <a:stretch>
            <a:fillRect/>
          </a:stretch>
        </p:blipFill>
        <p:spPr bwMode="auto">
          <a:xfrm rot="-827068">
            <a:off x="5895975" y="5019675"/>
            <a:ext cx="1538288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1692275" y="2205038"/>
            <a:ext cx="31670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Participatory methods will prove the most effective in a trade union-context…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692275" y="3860800"/>
            <a:ext cx="35274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... because participatory methods and techniques build motivation.</a:t>
            </a:r>
          </a:p>
        </p:txBody>
      </p:sp>
      <p:pic>
        <p:nvPicPr>
          <p:cNvPr id="26632" name="Picture 9" descr="Depositphotos_20182707_m.jpg"/>
          <p:cNvPicPr>
            <a:picLocks noChangeAspect="1"/>
          </p:cNvPicPr>
          <p:nvPr/>
        </p:nvPicPr>
        <p:blipFill>
          <a:blip r:embed="rId5" cstate="print"/>
          <a:srcRect l="2457" t="40538" r="78023" b="41196"/>
          <a:stretch>
            <a:fillRect/>
          </a:stretch>
        </p:blipFill>
        <p:spPr bwMode="auto">
          <a:xfrm>
            <a:off x="5148064" y="1844675"/>
            <a:ext cx="3779837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6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2"/>
          <p:cNvSpPr txBox="1">
            <a:spLocks noChangeArrowheads="1"/>
          </p:cNvSpPr>
          <p:nvPr/>
        </p:nvSpPr>
        <p:spPr bwMode="auto">
          <a:xfrm>
            <a:off x="1763713" y="2276475"/>
            <a:ext cx="15937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heading)"/>
                <a:cs typeface="Calibri (heading)"/>
              </a:rPr>
              <a:t>Role Plays</a:t>
            </a:r>
          </a:p>
        </p:txBody>
      </p:sp>
      <p:sp>
        <p:nvSpPr>
          <p:cNvPr id="28679" name="Rectangle 4"/>
          <p:cNvSpPr>
            <a:spLocks noChangeArrowheads="1"/>
          </p:cNvSpPr>
          <p:nvPr/>
        </p:nvSpPr>
        <p:spPr bwMode="auto">
          <a:xfrm>
            <a:off x="1763713" y="3068638"/>
            <a:ext cx="33131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Participants are just like actors and actresses in a movie or television </a:t>
            </a:r>
            <a:r>
              <a:rPr lang="en-US" sz="2400" dirty="0" err="1">
                <a:latin typeface="Arial Narrow" panose="020B0606020202030204" pitchFamily="34" charset="0"/>
                <a:ea typeface="Calibri (body)"/>
                <a:cs typeface="Calibri (body)"/>
              </a:rPr>
              <a:t>programme</a:t>
            </a:r>
            <a:endParaRPr lang="en-US" sz="2400" dirty="0">
              <a:latin typeface="Arial Narrow" panose="020B0606020202030204" pitchFamily="34" charset="0"/>
              <a:ea typeface="Calibri (body)"/>
              <a:cs typeface="Calibri (body)"/>
            </a:endParaRPr>
          </a:p>
        </p:txBody>
      </p:sp>
      <p:pic>
        <p:nvPicPr>
          <p:cNvPr id="28680" name="Picture 6" descr="Depositphotos_11012781_m.jpg"/>
          <p:cNvPicPr>
            <a:picLocks noChangeAspect="1"/>
          </p:cNvPicPr>
          <p:nvPr/>
        </p:nvPicPr>
        <p:blipFill>
          <a:blip r:embed="rId5" cstate="print"/>
          <a:srcRect l="66776" t="64812"/>
          <a:stretch>
            <a:fillRect/>
          </a:stretch>
        </p:blipFill>
        <p:spPr bwMode="auto">
          <a:xfrm>
            <a:off x="5076825" y="2276475"/>
            <a:ext cx="3094038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Participatory</a:t>
            </a:r>
            <a:r>
              <a:rPr lang="da-D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Methods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24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2"/>
          <p:cNvSpPr>
            <a:spLocks noChangeArrowheads="1"/>
          </p:cNvSpPr>
          <p:nvPr/>
        </p:nvSpPr>
        <p:spPr bwMode="auto">
          <a:xfrm>
            <a:off x="1173389" y="1989138"/>
            <a:ext cx="17649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heading)"/>
                <a:cs typeface="Calibri (heading)"/>
              </a:rPr>
              <a:t>Group Work</a:t>
            </a:r>
          </a:p>
        </p:txBody>
      </p:sp>
      <p:sp>
        <p:nvSpPr>
          <p:cNvPr id="30727" name="Rectangle 4"/>
          <p:cNvSpPr>
            <a:spLocks noChangeArrowheads="1"/>
          </p:cNvSpPr>
          <p:nvPr/>
        </p:nvSpPr>
        <p:spPr bwMode="auto">
          <a:xfrm>
            <a:off x="1187624" y="2781300"/>
            <a:ext cx="41729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Basically </a:t>
            </a:r>
            <a:r>
              <a:rPr lang="ja-JP" alt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“</a:t>
            </a: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doing things together</a:t>
            </a:r>
            <a:r>
              <a:rPr lang="ja-JP" alt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”</a:t>
            </a:r>
            <a:endParaRPr lang="en-US" sz="2000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1187822" y="3356992"/>
            <a:ext cx="40322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Every participant should actively </a:t>
            </a:r>
            <a:b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</a:b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participate and make contributions – to build motivation and enhance the individual learning process</a:t>
            </a:r>
          </a:p>
        </p:txBody>
      </p:sp>
      <p:pic>
        <p:nvPicPr>
          <p:cNvPr id="30729" name="Picture 7" descr="Depositphotos_20182707_m.jpg"/>
          <p:cNvPicPr>
            <a:picLocks noChangeAspect="1"/>
          </p:cNvPicPr>
          <p:nvPr/>
        </p:nvPicPr>
        <p:blipFill>
          <a:blip r:embed="rId5" cstate="print"/>
          <a:srcRect l="41750" t="79324" r="40982" b="2908"/>
          <a:stretch>
            <a:fillRect/>
          </a:stretch>
        </p:blipFill>
        <p:spPr bwMode="auto">
          <a:xfrm>
            <a:off x="5508104" y="2205038"/>
            <a:ext cx="34290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CDBAAD-E81E-4403-8C8F-095CB3342E9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FFA66B3-FBB5-4238-922D-1B2E1462EE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F67A09-7F22-438F-B69A-BC5207150A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431</Words>
  <Application>Microsoft Office PowerPoint</Application>
  <PresentationFormat>Skærmshow (4:3)</PresentationFormat>
  <Paragraphs>96</Paragraphs>
  <Slides>15</Slides>
  <Notes>13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Arial Narrow</vt:lpstr>
      <vt:lpstr>Calibri</vt:lpstr>
      <vt:lpstr>Calibri (body)</vt:lpstr>
      <vt:lpstr>Calibri (heading)</vt:lpstr>
      <vt:lpstr>Kontortema</vt:lpstr>
      <vt:lpstr>Participatory 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Participatory Methods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41</cp:revision>
  <dcterms:created xsi:type="dcterms:W3CDTF">2013-06-20T07:36:43Z</dcterms:created>
  <dcterms:modified xsi:type="dcterms:W3CDTF">2021-03-30T13:38:45Z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2886</vt:lpwstr>
  </property>
  <property fmtid="{D5CDD505-2E9C-101B-9397-08002B2CF9AE}" pid="5" name="DocumentName">
    <vt:lpwstr>http://modus/Operations/14-0420Docs/14-2829/PPT 1 Participatory Methods.pptx</vt:lpwstr>
  </property>
</Properties>
</file>