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1"/>
  </p:notesMasterIdLst>
  <p:handoutMasterIdLst>
    <p:handoutMasterId r:id="rId12"/>
  </p:handoutMasterIdLst>
  <p:sldIdLst>
    <p:sldId id="262" r:id="rId5"/>
    <p:sldId id="256" r:id="rId6"/>
    <p:sldId id="257" r:id="rId7"/>
    <p:sldId id="263" r:id="rId8"/>
    <p:sldId id="264" r:id="rId9"/>
    <p:sldId id="267" r:id="rId10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Aamand Sørensen" initials="AAS" lastIdx="1" clrIdx="0">
    <p:extLst>
      <p:ext uri="{19B8F6BF-5375-455C-9EA6-DF929625EA0E}">
        <p15:presenceInfo xmlns:p15="http://schemas.microsoft.com/office/powerpoint/2012/main" userId="S-1-5-21-1370229067-1408116903-1466515899-41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94549-5083-461B-A86A-58EB64C2763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B1128-0E49-4043-8045-4051F5550E8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D76D-5901-43B1-A307-7FABC6D6279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EFCC-7B54-4A73-A0B7-F6BA35829553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DE6D9-2608-4D7B-A048-F4DE3396282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26941-31A9-41FB-912D-62F234F07AC6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78984-27F1-4D74-B268-51188B3B854B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8EC40-5E64-4678-91E5-F1571703A4A6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44AAD-F9ED-4718-A77E-AEB61964B99D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2720B-4EF7-42DA-B2C4-3EE355F653F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B5A7-8343-4253-ADA0-04D0BCB2BDD7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42AF4-4C4D-437C-9FA4-8396A10D3945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2C8C9-EACE-4C34-A0EF-1ED1DBD1408F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3E7E79-6DC4-432D-8FAE-A9065C4B8F55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2232248"/>
          </a:xfrm>
        </p:spPr>
        <p:txBody>
          <a:bodyPr/>
          <a:lstStyle/>
          <a:p>
            <a:r>
              <a:rPr lang="en-US" sz="4000" b="1" dirty="0">
                <a:latin typeface="Arial Black" pitchFamily="34" charset="0"/>
              </a:rPr>
              <a:t>Strategy and analysis before negotiation</a:t>
            </a:r>
            <a:endParaRPr lang="da-DK" sz="4000" dirty="0">
              <a:latin typeface="Arial Black" pitchFamily="34" charset="0"/>
            </a:endParaRPr>
          </a:p>
        </p:txBody>
      </p:sp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356992"/>
            <a:ext cx="2971800" cy="2686050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2050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105188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/>
          <a:lstStyle/>
          <a:p>
            <a:br>
              <a:rPr lang="en-GB" sz="2800" b="1" dirty="0">
                <a:latin typeface="Arial Black" pitchFamily="34" charset="0"/>
              </a:rPr>
            </a:br>
            <a:br>
              <a:rPr lang="en-GB" sz="2800" b="1" dirty="0">
                <a:latin typeface="Arial Black" pitchFamily="34" charset="0"/>
              </a:rPr>
            </a:br>
            <a:r>
              <a:rPr lang="en-GB" sz="2800" b="1" dirty="0">
                <a:latin typeface="Arial Black" pitchFamily="34" charset="0"/>
              </a:rPr>
              <a:t>WHAT DOES THE OPPONENT THINK ?</a:t>
            </a:r>
            <a:endParaRPr lang="da-DK" sz="2800" dirty="0"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628800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084168" y="3212976"/>
          <a:ext cx="2598440" cy="2162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5" imgW="4572000" imgH="3429000" progId="PowerPoint.Slide.8">
                  <p:embed/>
                </p:oleObj>
              </mc:Choice>
              <mc:Fallback>
                <p:oleObj r:id="rId5" imgW="4572000" imgH="3429000" progId="PowerPoint.Slide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4793" t="62335" r="67473" b="18625"/>
                      <a:stretch>
                        <a:fillRect/>
                      </a:stretch>
                    </p:blipFill>
                    <p:spPr bwMode="auto">
                      <a:xfrm>
                        <a:off x="6084168" y="3212976"/>
                        <a:ext cx="2598440" cy="21629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127"/>
          <p:cNvSpPr>
            <a:spLocks noChangeArrowheads="1"/>
          </p:cNvSpPr>
          <p:nvPr/>
        </p:nvSpPr>
        <p:spPr bwMode="auto">
          <a:xfrm>
            <a:off x="6300192" y="5085184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Line 129"/>
          <p:cNvSpPr>
            <a:spLocks noChangeShapeType="1"/>
          </p:cNvSpPr>
          <p:nvPr/>
        </p:nvSpPr>
        <p:spPr bwMode="auto">
          <a:xfrm flipV="1">
            <a:off x="6444208" y="3429000"/>
            <a:ext cx="1584176" cy="165618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134"/>
          <p:cNvSpPr>
            <a:spLocks noChangeShapeType="1"/>
          </p:cNvSpPr>
          <p:nvPr/>
        </p:nvSpPr>
        <p:spPr bwMode="auto">
          <a:xfrm>
            <a:off x="6588224" y="3573016"/>
            <a:ext cx="76200" cy="1219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Oval 130"/>
          <p:cNvSpPr>
            <a:spLocks noChangeArrowheads="1"/>
          </p:cNvSpPr>
          <p:nvPr/>
        </p:nvSpPr>
        <p:spPr bwMode="auto">
          <a:xfrm>
            <a:off x="6516216" y="3356992"/>
            <a:ext cx="152400" cy="228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Oval 131"/>
          <p:cNvSpPr>
            <a:spLocks noChangeArrowheads="1"/>
          </p:cNvSpPr>
          <p:nvPr/>
        </p:nvSpPr>
        <p:spPr bwMode="auto">
          <a:xfrm>
            <a:off x="6300192" y="3573016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Oval 133"/>
          <p:cNvSpPr>
            <a:spLocks noChangeArrowheads="1"/>
          </p:cNvSpPr>
          <p:nvPr/>
        </p:nvSpPr>
        <p:spPr bwMode="auto">
          <a:xfrm>
            <a:off x="7524328" y="4077072"/>
            <a:ext cx="152400" cy="228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Line 135"/>
          <p:cNvSpPr>
            <a:spLocks noChangeShapeType="1"/>
          </p:cNvSpPr>
          <p:nvPr/>
        </p:nvSpPr>
        <p:spPr bwMode="auto">
          <a:xfrm>
            <a:off x="7596336" y="4221088"/>
            <a:ext cx="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136"/>
          <p:cNvSpPr>
            <a:spLocks noChangeShapeType="1"/>
          </p:cNvSpPr>
          <p:nvPr/>
        </p:nvSpPr>
        <p:spPr bwMode="auto">
          <a:xfrm flipH="1">
            <a:off x="7308304" y="4653136"/>
            <a:ext cx="288032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Tekstboks 15"/>
          <p:cNvSpPr txBox="1"/>
          <p:nvPr/>
        </p:nvSpPr>
        <p:spPr>
          <a:xfrm>
            <a:off x="1187624" y="2132856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To understand your opponent’s strategy is important in order to understand his areas of interests</a:t>
            </a:r>
          </a:p>
        </p:txBody>
      </p:sp>
      <p:sp>
        <p:nvSpPr>
          <p:cNvPr id="17" name="Tekstboks 16"/>
          <p:cNvSpPr txBox="1"/>
          <p:nvPr/>
        </p:nvSpPr>
        <p:spPr>
          <a:xfrm>
            <a:off x="1259632" y="3501008"/>
            <a:ext cx="3960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The clever chess player uses huge efforts to imagine the opponent’s draw - so he knows how he can move his own chess pieces to be ahead of his opponent</a:t>
            </a:r>
          </a:p>
        </p:txBody>
      </p:sp>
      <p:sp>
        <p:nvSpPr>
          <p:cNvPr id="18" name="Pladsholder til dias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8F066-8C4B-4205-B200-CEB5B12DC49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pic>
        <p:nvPicPr>
          <p:cNvPr id="1030" name="Billed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46038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800" b="1" dirty="0">
                <a:latin typeface="Arial Black" pitchFamily="34" charset="0"/>
              </a:rPr>
              <a:t>OPPONENT’S INTERESTS</a:t>
            </a:r>
            <a:br>
              <a:rPr lang="en-GB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900113" y="1844675"/>
            <a:ext cx="7127875" cy="4105275"/>
          </a:xfrm>
        </p:spPr>
        <p:txBody>
          <a:bodyPr>
            <a:normAutofit/>
          </a:bodyPr>
          <a:lstStyle/>
          <a:p>
            <a:pPr algn="l"/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opponent can have many interests.</a:t>
            </a:r>
          </a:p>
          <a:p>
            <a:pPr algn="l"/>
            <a:endParaRPr lang="da-DK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a-DK" sz="20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managers: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addition to increase company earnings, employers also </a:t>
            </a:r>
            <a:r>
              <a:rPr lang="en-US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prioritise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customers, the ability to deliver and/or other groups at the enterprise.</a:t>
            </a:r>
            <a:endParaRPr lang="da-DK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da-D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3851920" y="4421088"/>
            <a:ext cx="41148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5724128" y="4509120"/>
            <a:ext cx="1905000" cy="609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3300"/>
              </a:solidFill>
            </a:endParaRPr>
          </a:p>
        </p:txBody>
      </p:sp>
      <p:sp>
        <p:nvSpPr>
          <p:cNvPr id="10" name="Oval 12" descr="60%"/>
          <p:cNvSpPr>
            <a:spLocks noChangeArrowheads="1"/>
          </p:cNvSpPr>
          <p:nvPr/>
        </p:nvSpPr>
        <p:spPr bwMode="auto">
          <a:xfrm>
            <a:off x="5724128" y="5085184"/>
            <a:ext cx="1828800" cy="762000"/>
          </a:xfrm>
          <a:prstGeom prst="ellipse">
            <a:avLst/>
          </a:prstGeom>
          <a:pattFill prst="pct60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995936" y="4509120"/>
            <a:ext cx="1676400" cy="1295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Pladsholder til dias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11121" y="41277"/>
            <a:ext cx="1269274" cy="86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 autoUpdateAnimBg="0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2800" b="1" dirty="0">
                <a:latin typeface="Arial Black" pitchFamily="34" charset="0"/>
              </a:rPr>
            </a:br>
            <a:r>
              <a:rPr lang="en-US" sz="2800" b="1" dirty="0">
                <a:latin typeface="Arial Black" pitchFamily="34" charset="0"/>
              </a:rPr>
              <a:t>YOUR INTERESTS</a:t>
            </a:r>
            <a:br>
              <a:rPr lang="en-US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0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1082338" y="38687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Tekstboks 7"/>
          <p:cNvSpPr txBox="1"/>
          <p:nvPr/>
        </p:nvSpPr>
        <p:spPr>
          <a:xfrm>
            <a:off x="1331640" y="191683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Oval 8" descr="Bølget fane"/>
          <p:cNvSpPr>
            <a:spLocks noChangeArrowheads="1"/>
          </p:cNvSpPr>
          <p:nvPr/>
        </p:nvSpPr>
        <p:spPr bwMode="auto">
          <a:xfrm>
            <a:off x="4644008" y="3068960"/>
            <a:ext cx="4114800" cy="1981200"/>
          </a:xfrm>
          <a:prstGeom prst="ellipse">
            <a:avLst/>
          </a:prstGeom>
          <a:pattFill prst="wave">
            <a:fgClr>
              <a:srgbClr val="9933FF"/>
            </a:fgClr>
            <a:bgClr>
              <a:srgbClr val="FFFFFF"/>
            </a:bgClr>
          </a:pattFill>
          <a:ln w="9525">
            <a:solidFill>
              <a:srgbClr val="66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Oval 12" descr="Siksak"/>
          <p:cNvSpPr>
            <a:spLocks noChangeArrowheads="1"/>
          </p:cNvSpPr>
          <p:nvPr/>
        </p:nvSpPr>
        <p:spPr bwMode="auto">
          <a:xfrm>
            <a:off x="4644008" y="3429000"/>
            <a:ext cx="2362200" cy="1219200"/>
          </a:xfrm>
          <a:prstGeom prst="ellipse">
            <a:avLst/>
          </a:prstGeom>
          <a:solidFill>
            <a:srgbClr val="92D050"/>
          </a:solidFill>
          <a:ln w="9525">
            <a:solidFill>
              <a:srgbClr val="66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444208" y="3356992"/>
            <a:ext cx="2362200" cy="1295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66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6300192" y="4653136"/>
            <a:ext cx="914400" cy="2286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6084168" y="4221088"/>
            <a:ext cx="457200" cy="3810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6876256" y="3212976"/>
            <a:ext cx="4572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ekstboks 14"/>
          <p:cNvSpPr txBox="1"/>
          <p:nvPr/>
        </p:nvSpPr>
        <p:spPr>
          <a:xfrm>
            <a:off x="1115616" y="1988840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Like your opponent, you also have a lot of different interests to take care of - seen from your site of the negotiation table</a:t>
            </a:r>
          </a:p>
        </p:txBody>
      </p:sp>
      <p:sp>
        <p:nvSpPr>
          <p:cNvPr id="16" name="Tekstboks 15"/>
          <p:cNvSpPr txBox="1"/>
          <p:nvPr/>
        </p:nvSpPr>
        <p:spPr>
          <a:xfrm>
            <a:off x="2123728" y="4722445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It can be specific cases or different groups with different interests - like the difference between skilled and not skilled workers’ interest</a:t>
            </a:r>
          </a:p>
        </p:txBody>
      </p:sp>
      <p:sp>
        <p:nvSpPr>
          <p:cNvPr id="17" name="Pladsholder til diasnumm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4098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3513" y="181621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latin typeface="Arial Black" pitchFamily="34" charset="0"/>
              </a:rPr>
              <a:t>AREAS OF JOINT INTEREST</a:t>
            </a: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4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ktangel 8"/>
          <p:cNvSpPr/>
          <p:nvPr/>
        </p:nvSpPr>
        <p:spPr>
          <a:xfrm>
            <a:off x="1907704" y="1700808"/>
            <a:ext cx="590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GB" sz="2400" b="1" dirty="0">
              <a:latin typeface="Arial Black" pitchFamily="34" charset="0"/>
            </a:endParaRP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 rot="21521096">
            <a:off x="1346585" y="2166703"/>
            <a:ext cx="2964983" cy="1336393"/>
          </a:xfrm>
          <a:prstGeom prst="ellipse">
            <a:avLst/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4860032" y="2276872"/>
            <a:ext cx="2880320" cy="129614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66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Ellipse 15"/>
          <p:cNvSpPr/>
          <p:nvPr/>
        </p:nvSpPr>
        <p:spPr>
          <a:xfrm>
            <a:off x="2987824" y="2420888"/>
            <a:ext cx="2016224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llipse 18"/>
          <p:cNvSpPr/>
          <p:nvPr/>
        </p:nvSpPr>
        <p:spPr>
          <a:xfrm>
            <a:off x="4355976" y="2276872"/>
            <a:ext cx="1224136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/>
          <p:cNvSpPr/>
          <p:nvPr/>
        </p:nvSpPr>
        <p:spPr>
          <a:xfrm>
            <a:off x="3995936" y="2492896"/>
            <a:ext cx="864096" cy="864096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5940152" y="2348880"/>
            <a:ext cx="1584176" cy="504056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3300"/>
              </a:solidFill>
            </a:endParaRPr>
          </a:p>
        </p:txBody>
      </p:sp>
      <p:sp>
        <p:nvSpPr>
          <p:cNvPr id="23" name="Oval 12" descr="60%"/>
          <p:cNvSpPr>
            <a:spLocks noChangeArrowheads="1"/>
          </p:cNvSpPr>
          <p:nvPr/>
        </p:nvSpPr>
        <p:spPr bwMode="auto">
          <a:xfrm>
            <a:off x="6012160" y="2924944"/>
            <a:ext cx="1324744" cy="576064"/>
          </a:xfrm>
          <a:prstGeom prst="ellipse">
            <a:avLst/>
          </a:prstGeom>
          <a:pattFill prst="pct60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Oval 13"/>
          <p:cNvSpPr>
            <a:spLocks noChangeArrowheads="1"/>
          </p:cNvSpPr>
          <p:nvPr/>
        </p:nvSpPr>
        <p:spPr bwMode="auto">
          <a:xfrm>
            <a:off x="2123728" y="3501008"/>
            <a:ext cx="914400" cy="2286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2627784" y="2204864"/>
            <a:ext cx="457200" cy="36004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Tekstboks 25"/>
          <p:cNvSpPr txBox="1"/>
          <p:nvPr/>
        </p:nvSpPr>
        <p:spPr>
          <a:xfrm>
            <a:off x="3635896" y="162880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Joint interest</a:t>
            </a:r>
          </a:p>
        </p:txBody>
      </p:sp>
      <p:sp>
        <p:nvSpPr>
          <p:cNvPr id="32" name="Kløftet højrepil 31"/>
          <p:cNvSpPr/>
          <p:nvPr/>
        </p:nvSpPr>
        <p:spPr>
          <a:xfrm rot="5400000">
            <a:off x="3980504" y="2364312"/>
            <a:ext cx="978408" cy="22746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Kløftet højrepil 32"/>
          <p:cNvSpPr/>
          <p:nvPr/>
        </p:nvSpPr>
        <p:spPr>
          <a:xfrm rot="16200000">
            <a:off x="4412552" y="3876480"/>
            <a:ext cx="978408" cy="22746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Kløftet højrepil 33"/>
          <p:cNvSpPr/>
          <p:nvPr/>
        </p:nvSpPr>
        <p:spPr>
          <a:xfrm rot="16200000">
            <a:off x="3548456" y="3876480"/>
            <a:ext cx="978408" cy="22746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kstboks 34"/>
          <p:cNvSpPr txBox="1"/>
          <p:nvPr/>
        </p:nvSpPr>
        <p:spPr>
          <a:xfrm>
            <a:off x="2627784" y="4581128"/>
            <a:ext cx="3925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Possible areas of joint interest</a:t>
            </a:r>
          </a:p>
        </p:txBody>
      </p:sp>
      <p:sp>
        <p:nvSpPr>
          <p:cNvPr id="36" name="Tekstboks 35"/>
          <p:cNvSpPr txBox="1"/>
          <p:nvPr/>
        </p:nvSpPr>
        <p:spPr>
          <a:xfrm rot="3648524">
            <a:off x="5239164" y="3372961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Areas of negotiation</a:t>
            </a:r>
          </a:p>
        </p:txBody>
      </p:sp>
      <p:sp>
        <p:nvSpPr>
          <p:cNvPr id="37" name="Tekstboks 36"/>
          <p:cNvSpPr txBox="1"/>
          <p:nvPr/>
        </p:nvSpPr>
        <p:spPr>
          <a:xfrm rot="18784401">
            <a:off x="835783" y="2337545"/>
            <a:ext cx="2686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Areas of negotiation</a:t>
            </a:r>
          </a:p>
        </p:txBody>
      </p:sp>
      <p:pic>
        <p:nvPicPr>
          <p:cNvPr id="5122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0000" y="397152"/>
            <a:ext cx="1249396" cy="85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2" grpId="0" animBg="1" autoUpdateAnimBg="0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6146" name="Bille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8304" y="234157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45C9A4-9DCC-4C5E-AE88-891DEF2440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D04DB95-CDE3-46B3-A132-7BE194E4612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F0BB5D6-0765-43E6-9408-BB7CF11A35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181</Words>
  <Application>Microsoft Office PowerPoint</Application>
  <PresentationFormat>Skærmshow (4:3)</PresentationFormat>
  <Paragraphs>33</Paragraphs>
  <Slides>6</Slides>
  <Notes>4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Kontortema</vt:lpstr>
      <vt:lpstr>Microsoft PowerPoint 97-2003 Slide</vt:lpstr>
      <vt:lpstr>Strategy and analysis before negotiation</vt:lpstr>
      <vt:lpstr>  WHAT DOES THE OPPONENT THINK ?</vt:lpstr>
      <vt:lpstr>OPPONENT’S INTERESTS </vt:lpstr>
      <vt:lpstr> YOUR INTERESTS </vt:lpstr>
      <vt:lpstr>AREAS OF JOINT INTEREST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Jan Køhler Nielsen</dc:creator>
  <cp:lastModifiedBy>clevertouch</cp:lastModifiedBy>
  <cp:revision>52</cp:revision>
  <dcterms:created xsi:type="dcterms:W3CDTF">2013-06-20T07:36:43Z</dcterms:created>
  <dcterms:modified xsi:type="dcterms:W3CDTF">2022-04-07T11:04:52Z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13500</vt:r8>
  </property>
</Properties>
</file>