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e Aamand Sørensen" initials="AAS" lastIdx="1" clrIdx="0">
    <p:extLst>
      <p:ext uri="{19B8F6BF-5375-455C-9EA6-DF929625EA0E}">
        <p15:presenceInfo xmlns:p15="http://schemas.microsoft.com/office/powerpoint/2012/main" userId="S-1-5-21-1370229067-1408116903-1466515899-41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 autoAdjust="0"/>
    <p:restoredTop sz="94638" autoAdjust="0"/>
  </p:normalViewPr>
  <p:slideViewPr>
    <p:cSldViewPr>
      <p:cViewPr varScale="1">
        <p:scale>
          <a:sx n="108" d="100"/>
          <a:sy n="108" d="100"/>
        </p:scale>
        <p:origin x="177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28427-33E9-4E07-B477-1F90A1AD2329}" type="datetimeFigureOut">
              <a:rPr lang="en-GB" smtClean="0"/>
              <a:pPr/>
              <a:t>07/04/2022</a:t>
            </a:fld>
            <a:endParaRPr lang="en-GB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GB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87B15B-9647-47AF-B9E6-8312A2F227E5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113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2D863E-BE9A-404E-82B4-903DBBA4DD19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2D863E-BE9A-404E-82B4-903DBBA4DD19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2D863E-BE9A-404E-82B4-903DBBA4DD19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2D863E-BE9A-404E-82B4-903DBBA4DD19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2D863E-BE9A-404E-82B4-903DBBA4DD19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2D863E-BE9A-404E-82B4-903DBBA4DD19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  <a:endParaRPr lang="en-GB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  <a:endParaRPr lang="en-GB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0AA5A-8197-484B-B97D-E9980B43A97D}" type="datetime1">
              <a:rPr lang="en-GB" smtClean="0"/>
              <a:t>07/04/2022</a:t>
            </a:fld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BASIC CBA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38F-584B-41C7-95AC-933A7F70E115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  <a:endParaRPr lang="en-GB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GB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5E0CF-D417-4EC1-A62B-55A53C680F6D}" type="datetime1">
              <a:rPr lang="en-GB" smtClean="0"/>
              <a:t>07/04/2022</a:t>
            </a:fld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BASIC CBA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38F-584B-41C7-95AC-933A7F70E115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  <a:endParaRPr lang="en-GB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GB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5FFB0-66B5-43D9-A420-9B4272B1BAD7}" type="datetime1">
              <a:rPr lang="en-GB" smtClean="0"/>
              <a:t>07/04/2022</a:t>
            </a:fld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BASIC CBA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38F-584B-41C7-95AC-933A7F70E115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  <a:endParaRPr lang="en-GB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GB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8806-0793-4F41-AD91-2C8F6655692C}" type="datetime1">
              <a:rPr lang="en-GB" smtClean="0"/>
              <a:t>07/04/2022</a:t>
            </a:fld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BASIC CBA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38F-584B-41C7-95AC-933A7F70E115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  <a:endParaRPr lang="en-GB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EB04-189B-4C3D-B388-772A2E63CBC0}" type="datetime1">
              <a:rPr lang="en-GB" smtClean="0"/>
              <a:t>07/04/2022</a:t>
            </a:fld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BASIC CBA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38F-584B-41C7-95AC-933A7F70E115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  <a:endParaRPr lang="en-GB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GB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GB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C7E4-A3EB-449B-B12D-456DD6EB3345}" type="datetime1">
              <a:rPr lang="en-GB" smtClean="0"/>
              <a:t>07/04/2022</a:t>
            </a:fld>
            <a:endParaRPr lang="en-GB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BASIC CBA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38F-584B-41C7-95AC-933A7F70E115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  <a:endParaRPr lang="en-GB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GB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GB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22A91-FD27-4A3D-A186-D9393E420D3F}" type="datetime1">
              <a:rPr lang="en-GB" smtClean="0"/>
              <a:t>07/04/2022</a:t>
            </a:fld>
            <a:endParaRPr lang="en-GB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BASIC CBA</a:t>
            </a:r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38F-584B-41C7-95AC-933A7F70E115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  <a:endParaRPr lang="en-GB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87F3-2D83-401C-A0D3-B81AD21FBD1C}" type="datetime1">
              <a:rPr lang="en-GB" smtClean="0"/>
              <a:t>07/04/2022</a:t>
            </a:fld>
            <a:endParaRPr lang="en-GB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BASIC CBA</a:t>
            </a:r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38F-584B-41C7-95AC-933A7F70E115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0ABF7-D7E4-41FB-AEE8-58803B1127EC}" type="datetime1">
              <a:rPr lang="en-GB" smtClean="0"/>
              <a:t>07/04/2022</a:t>
            </a:fld>
            <a:endParaRPr lang="en-GB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BASIC CBA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38F-584B-41C7-95AC-933A7F70E115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  <a:endParaRPr lang="en-GB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GB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23FD-3EE3-46A4-8058-894966129AF4}" type="datetime1">
              <a:rPr lang="en-GB" smtClean="0"/>
              <a:t>07/04/2022</a:t>
            </a:fld>
            <a:endParaRPr lang="en-GB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BASIC CBA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38F-584B-41C7-95AC-933A7F70E115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  <a:endParaRPr lang="en-GB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7825-20C2-4743-A1F2-4C176F028289}" type="datetime1">
              <a:rPr lang="en-GB" smtClean="0"/>
              <a:t>07/04/2022</a:t>
            </a:fld>
            <a:endParaRPr lang="en-GB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BASIC CBA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38F-584B-41C7-95AC-933A7F70E115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 i masteren</a:t>
            </a:r>
            <a:endParaRPr lang="en-GB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GB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1B405-B735-4AA8-B02E-B1E115498F3A}" type="datetime1">
              <a:rPr lang="en-GB" smtClean="0"/>
              <a:t>07/04/2022</a:t>
            </a:fld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BASIC CBA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3E38F-584B-41C7-95AC-933A7F70E115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7.pn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Arial Black" pitchFamily="34" charset="0"/>
              </a:rPr>
              <a:t>Negotiation Phases</a:t>
            </a:r>
          </a:p>
        </p:txBody>
      </p:sp>
      <p:sp>
        <p:nvSpPr>
          <p:cNvPr id="16386" name="Undertitel 2"/>
          <p:cNvSpPr>
            <a:spLocks noGrp="1"/>
          </p:cNvSpPr>
          <p:nvPr>
            <p:ph type="subTitle" idx="1"/>
          </p:nvPr>
        </p:nvSpPr>
        <p:spPr>
          <a:xfrm>
            <a:off x="251520" y="1773238"/>
            <a:ext cx="8136904" cy="4176712"/>
          </a:xfrm>
        </p:spPr>
        <p:txBody>
          <a:bodyPr>
            <a:normAutofit/>
          </a:bodyPr>
          <a:lstStyle/>
          <a:p>
            <a:pPr marL="571500" indent="-571500" algn="just"/>
            <a:endParaRPr lang="en-GB" sz="1800" dirty="0">
              <a:solidFill>
                <a:schemeClr val="tx1"/>
              </a:solidFill>
              <a:latin typeface="Arial Black" pitchFamily="34" charset="0"/>
            </a:endParaRPr>
          </a:p>
          <a:p>
            <a:pPr algn="l"/>
            <a:r>
              <a:rPr lang="en-GB" sz="1800" dirty="0">
                <a:solidFill>
                  <a:schemeClr val="tx1"/>
                </a:solidFill>
                <a:latin typeface="Comic Sans MS" pitchFamily="66" charset="0"/>
              </a:rPr>
              <a:t>			</a:t>
            </a:r>
            <a:r>
              <a:rPr lang="en-GB" sz="2000" dirty="0">
                <a:solidFill>
                  <a:schemeClr val="tx1"/>
                </a:solidFill>
                <a:latin typeface="Arial Black" pitchFamily="34" charset="0"/>
              </a:rPr>
              <a:t>Prepare your negotiation</a:t>
            </a:r>
            <a:r>
              <a:rPr lang="da-DK" sz="2000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  <a:p>
            <a:endParaRPr lang="en-GB" sz="2000" dirty="0">
              <a:solidFill>
                <a:schemeClr val="tx1"/>
              </a:solidFill>
              <a:latin typeface="Arial Black" pitchFamily="34" charset="0"/>
            </a:endParaRPr>
          </a:p>
          <a:p>
            <a:pPr algn="l"/>
            <a:r>
              <a:rPr lang="en-GB" sz="2000" dirty="0">
                <a:solidFill>
                  <a:schemeClr val="tx1"/>
                </a:solidFill>
                <a:latin typeface="Arial Black" pitchFamily="34" charset="0"/>
              </a:rPr>
              <a:t>			Carry out the negotiation</a:t>
            </a:r>
            <a:r>
              <a:rPr lang="da-DK" sz="2000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  <a:p>
            <a:pPr algn="l"/>
            <a:endParaRPr lang="en-GB" sz="2000" dirty="0">
              <a:solidFill>
                <a:schemeClr val="tx1"/>
              </a:solidFill>
              <a:latin typeface="Arial Black" pitchFamily="34" charset="0"/>
            </a:endParaRPr>
          </a:p>
          <a:p>
            <a:pPr algn="l"/>
            <a:r>
              <a:rPr lang="en-GB" sz="2000" dirty="0">
                <a:solidFill>
                  <a:schemeClr val="tx1"/>
                </a:solidFill>
                <a:latin typeface="Arial Black" pitchFamily="34" charset="0"/>
              </a:rPr>
              <a:t>			End the negotiation</a:t>
            </a:r>
            <a:r>
              <a:rPr lang="da-DK" sz="2000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  <a:p>
            <a:pPr algn="l"/>
            <a:endParaRPr lang="en-GB" sz="2000" dirty="0">
              <a:solidFill>
                <a:schemeClr val="tx1"/>
              </a:solidFill>
              <a:latin typeface="Arial Black" pitchFamily="34" charset="0"/>
            </a:endParaRPr>
          </a:p>
          <a:p>
            <a:pPr algn="l"/>
            <a:r>
              <a:rPr lang="en-GB" sz="2000" dirty="0">
                <a:solidFill>
                  <a:schemeClr val="tx1"/>
                </a:solidFill>
                <a:latin typeface="Arial Black" pitchFamily="34" charset="0"/>
              </a:rPr>
              <a:t>			Follow the negotiation</a:t>
            </a:r>
            <a:r>
              <a:rPr lang="da-DK" sz="2000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  <a:p>
            <a:pPr algn="l"/>
            <a:endParaRPr lang="da-DK" sz="2000" dirty="0">
              <a:solidFill>
                <a:schemeClr val="tx1"/>
              </a:solidFill>
              <a:latin typeface="Arial Black" pitchFamily="34" charset="0"/>
            </a:endParaRPr>
          </a:p>
          <a:p>
            <a:pPr algn="l"/>
            <a:r>
              <a:rPr lang="da-DK" sz="2000" dirty="0">
                <a:solidFill>
                  <a:schemeClr val="tx1"/>
                </a:solidFill>
                <a:latin typeface="Arial Black" pitchFamily="34" charset="0"/>
              </a:rPr>
              <a:t>			</a:t>
            </a:r>
            <a:r>
              <a:rPr lang="en-GB" sz="2000" dirty="0">
                <a:solidFill>
                  <a:schemeClr val="tx1"/>
                </a:solidFill>
                <a:latin typeface="Arial Black" pitchFamily="34" charset="0"/>
              </a:rPr>
              <a:t>Evaluate the results</a:t>
            </a:r>
            <a:r>
              <a:rPr lang="da-DK" sz="2000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endParaRPr lang="en-GB" sz="2000" dirty="0">
              <a:solidFill>
                <a:schemeClr val="tx1"/>
              </a:solidFill>
              <a:latin typeface="Arial Black" pitchFamily="34" charset="0"/>
            </a:endParaRPr>
          </a:p>
          <a:p>
            <a:pPr marL="571500" indent="-571500" algn="l"/>
            <a:r>
              <a:rPr lang="en-GB" sz="1800" dirty="0">
                <a:solidFill>
                  <a:schemeClr val="tx1"/>
                </a:solidFill>
                <a:latin typeface="Arial Black" pitchFamily="34" charset="0"/>
              </a:rPr>
              <a:t>			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91" name="Billede 8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ktangel 7"/>
          <p:cNvSpPr/>
          <p:nvPr/>
        </p:nvSpPr>
        <p:spPr>
          <a:xfrm>
            <a:off x="539552" y="177281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>
              <a:latin typeface="Arial Black" pitchFamily="34" charset="0"/>
            </a:endParaRPr>
          </a:p>
        </p:txBody>
      </p:sp>
      <p:sp>
        <p:nvSpPr>
          <p:cNvPr id="9" name="Rektangel 8"/>
          <p:cNvSpPr/>
          <p:nvPr/>
        </p:nvSpPr>
        <p:spPr>
          <a:xfrm>
            <a:off x="179512" y="2828836"/>
            <a:ext cx="8784976" cy="319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dirty="0">
                <a:latin typeface="Arial Black" pitchFamily="34" charset="0"/>
              </a:rPr>
              <a:t>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780928"/>
            <a:ext cx="1942777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ladsholder til dias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38F-584B-41C7-95AC-933A7F70E115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1026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14797" y="73609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Arial Black" pitchFamily="34" charset="0"/>
              </a:rPr>
              <a:t>Prepare your negotiation</a:t>
            </a:r>
          </a:p>
        </p:txBody>
      </p:sp>
      <p:sp>
        <p:nvSpPr>
          <p:cNvPr id="16386" name="Undertitel 2"/>
          <p:cNvSpPr>
            <a:spLocks noGrp="1"/>
          </p:cNvSpPr>
          <p:nvPr>
            <p:ph type="subTitle" idx="1"/>
          </p:nvPr>
        </p:nvSpPr>
        <p:spPr>
          <a:xfrm>
            <a:off x="107504" y="1556792"/>
            <a:ext cx="8712968" cy="4393158"/>
          </a:xfrm>
        </p:spPr>
        <p:txBody>
          <a:bodyPr>
            <a:normAutofit/>
          </a:bodyPr>
          <a:lstStyle/>
          <a:p>
            <a:pPr marL="571500" indent="-571500" algn="l"/>
            <a:r>
              <a:rPr lang="en-GB" sz="1800" dirty="0">
                <a:solidFill>
                  <a:schemeClr val="tx1"/>
                </a:solidFill>
                <a:latin typeface="Arial Black" pitchFamily="34" charset="0"/>
              </a:rPr>
              <a:t>	</a:t>
            </a: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aware of areas where conflicts can arise</a:t>
            </a:r>
          </a:p>
          <a:p>
            <a:pPr marL="571500" indent="-571500" algn="l"/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Determine your objectives – prioritize</a:t>
            </a:r>
          </a:p>
          <a:p>
            <a:pPr marL="571500" indent="-571500" algn="l"/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Always be ready with a compromise - give concessions</a:t>
            </a:r>
          </a:p>
          <a:p>
            <a:pPr marL="571500" indent="-571500" algn="l"/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Be aware of which mandate you have before the negotiation</a:t>
            </a:r>
          </a:p>
          <a:p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Obtain all necessary materials: </a:t>
            </a:r>
          </a:p>
          <a:p>
            <a:pPr algn="r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Case fact, legislation, statistic, comparable cases, etc.</a:t>
            </a:r>
          </a:p>
          <a:p>
            <a:pPr marL="571500" indent="-571500" algn="l"/>
            <a:endParaRPr lang="en-GB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91" name="Billede 8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ktangel 7"/>
          <p:cNvSpPr/>
          <p:nvPr/>
        </p:nvSpPr>
        <p:spPr>
          <a:xfrm>
            <a:off x="539552" y="177281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>
              <a:latin typeface="Arial Black" pitchFamily="34" charset="0"/>
            </a:endParaRPr>
          </a:p>
        </p:txBody>
      </p:sp>
      <p:sp>
        <p:nvSpPr>
          <p:cNvPr id="9" name="Rektangel 8"/>
          <p:cNvSpPr/>
          <p:nvPr/>
        </p:nvSpPr>
        <p:spPr>
          <a:xfrm>
            <a:off x="179512" y="2828836"/>
            <a:ext cx="8784976" cy="319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dirty="0">
                <a:latin typeface="Arial Black" pitchFamily="34" charset="0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5157192"/>
            <a:ext cx="1265316" cy="149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ladsholder til dias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38F-584B-41C7-95AC-933A7F70E115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2050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08198" y="27041"/>
            <a:ext cx="1500834" cy="102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Billede 8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653136"/>
            <a:ext cx="1829999" cy="2160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40004" y="3356992"/>
            <a:ext cx="1614066" cy="147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r>
              <a:rPr lang="en-GB" sz="2800" b="1" dirty="0">
                <a:latin typeface="Arial Black" pitchFamily="34" charset="0"/>
              </a:rPr>
              <a:t>Carry out the negotiation</a:t>
            </a:r>
            <a:r>
              <a:rPr lang="da-DK" sz="2800" dirty="0">
                <a:latin typeface="Arial Black" pitchFamily="34" charset="0"/>
              </a:rPr>
              <a:t> </a:t>
            </a:r>
            <a:endParaRPr lang="en-GB" sz="2800" dirty="0">
              <a:latin typeface="Arial Black" pitchFamily="34" charset="0"/>
            </a:endParaRPr>
          </a:p>
        </p:txBody>
      </p:sp>
      <p:sp>
        <p:nvSpPr>
          <p:cNvPr id="16386" name="Undertitel 2"/>
          <p:cNvSpPr>
            <a:spLocks noGrp="1"/>
          </p:cNvSpPr>
          <p:nvPr>
            <p:ph type="subTitle" idx="1"/>
          </p:nvPr>
        </p:nvSpPr>
        <p:spPr>
          <a:xfrm>
            <a:off x="215516" y="1628800"/>
            <a:ext cx="8712968" cy="4393158"/>
          </a:xfrm>
        </p:spPr>
        <p:txBody>
          <a:bodyPr>
            <a:noAutofit/>
          </a:bodyPr>
          <a:lstStyle/>
          <a:p>
            <a:pPr marL="571500" indent="-571500" algn="l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Listen carefully to your opponents and be aware of their point of views</a:t>
            </a:r>
          </a:p>
          <a:p>
            <a:pPr marL="571500" indent="-571500" algn="l"/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have any doubt, ask questions to clarify</a:t>
            </a:r>
          </a:p>
          <a:p>
            <a:pPr marL="571500" indent="-571500" algn="l"/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Try to find your opponent’s real motives by asking into the case</a:t>
            </a:r>
          </a:p>
          <a:p>
            <a:pPr algn="l">
              <a:lnSpc>
                <a:spcPct val="90000"/>
              </a:lnSpc>
            </a:pPr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90000"/>
              </a:lnSpc>
            </a:pP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give promises you can keep</a:t>
            </a:r>
          </a:p>
          <a:p>
            <a:pPr>
              <a:lnSpc>
                <a:spcPct val="90000"/>
              </a:lnSpc>
            </a:pPr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Write down the outcome of the negotiations and be sure all negotiators agree about the words used </a:t>
            </a:r>
          </a:p>
          <a:p>
            <a:pPr marL="571500" indent="-571500"/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ktangel 7"/>
          <p:cNvSpPr/>
          <p:nvPr/>
        </p:nvSpPr>
        <p:spPr>
          <a:xfrm>
            <a:off x="539552" y="177281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>
              <a:latin typeface="Arial Black" pitchFamily="34" charset="0"/>
            </a:endParaRPr>
          </a:p>
        </p:txBody>
      </p:sp>
      <p:sp>
        <p:nvSpPr>
          <p:cNvPr id="9" name="Rektangel 8"/>
          <p:cNvSpPr/>
          <p:nvPr/>
        </p:nvSpPr>
        <p:spPr>
          <a:xfrm>
            <a:off x="179512" y="2828836"/>
            <a:ext cx="8784976" cy="319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dirty="0">
                <a:latin typeface="Arial Black" pitchFamily="34" charset="0"/>
              </a:rPr>
              <a:t> </a:t>
            </a:r>
          </a:p>
        </p:txBody>
      </p:sp>
      <p:sp>
        <p:nvSpPr>
          <p:cNvPr id="11" name="Pladsholder til dias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38F-584B-41C7-95AC-933A7F70E115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3074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43068" y="102395"/>
            <a:ext cx="1390573" cy="950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49394"/>
            <a:ext cx="1312435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Titel 1"/>
          <p:cNvSpPr>
            <a:spLocks noGrp="1"/>
          </p:cNvSpPr>
          <p:nvPr>
            <p:ph type="ctrTitle"/>
          </p:nvPr>
        </p:nvSpPr>
        <p:spPr>
          <a:xfrm>
            <a:off x="793304" y="148594"/>
            <a:ext cx="7772400" cy="1150938"/>
          </a:xfrm>
        </p:spPr>
        <p:txBody>
          <a:bodyPr>
            <a:normAutofit/>
          </a:bodyPr>
          <a:lstStyle/>
          <a:p>
            <a:r>
              <a:rPr lang="en-GB" sz="2800" b="1" dirty="0">
                <a:latin typeface="Arial Black" pitchFamily="34" charset="0"/>
              </a:rPr>
              <a:t>End the negotiation</a:t>
            </a:r>
            <a:endParaRPr lang="en-GB" sz="2800" dirty="0">
              <a:latin typeface="Arial Black" pitchFamily="34" charset="0"/>
            </a:endParaRPr>
          </a:p>
        </p:txBody>
      </p:sp>
      <p:sp>
        <p:nvSpPr>
          <p:cNvPr id="16386" name="Undertitel 2"/>
          <p:cNvSpPr>
            <a:spLocks noGrp="1"/>
          </p:cNvSpPr>
          <p:nvPr>
            <p:ph type="subTitle" idx="1"/>
          </p:nvPr>
        </p:nvSpPr>
        <p:spPr>
          <a:xfrm>
            <a:off x="395536" y="1299532"/>
            <a:ext cx="8352928" cy="4381012"/>
          </a:xfrm>
        </p:spPr>
        <p:txBody>
          <a:bodyPr>
            <a:normAutofit/>
          </a:bodyPr>
          <a:lstStyle/>
          <a:p>
            <a:pPr algn="l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Formulate the minutes clearly so they are easy to read and understand</a:t>
            </a:r>
          </a:p>
          <a:p>
            <a:pPr algn="l"/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sure that the minutes are precise about when the results will be implemented and who will be responsible for the implementation</a:t>
            </a:r>
          </a:p>
          <a:p>
            <a:pPr algn="l">
              <a:lnSpc>
                <a:spcPct val="80000"/>
              </a:lnSpc>
            </a:pPr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Avoid words and texts which can be interpreted in more than one way and make sure that double meanings are not enclosed in the text </a:t>
            </a:r>
          </a:p>
          <a:p>
            <a:pPr algn="l">
              <a:lnSpc>
                <a:spcPct val="80000"/>
              </a:lnSpc>
            </a:pPr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Make sure both negotiating parties sign the 			minutes</a:t>
            </a:r>
            <a:r>
              <a:rPr lang="da-DK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107504" y="1268760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91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ktangel 7"/>
          <p:cNvSpPr/>
          <p:nvPr/>
        </p:nvSpPr>
        <p:spPr>
          <a:xfrm>
            <a:off x="539552" y="184482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>
              <a:latin typeface="Arial Black" pitchFamily="34" charset="0"/>
            </a:endParaRPr>
          </a:p>
        </p:txBody>
      </p:sp>
      <p:sp>
        <p:nvSpPr>
          <p:cNvPr id="9" name="Rektangel 8"/>
          <p:cNvSpPr/>
          <p:nvPr/>
        </p:nvSpPr>
        <p:spPr>
          <a:xfrm>
            <a:off x="179512" y="2828836"/>
            <a:ext cx="8784976" cy="319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dirty="0">
                <a:latin typeface="Arial Black" pitchFamily="34" charset="0"/>
              </a:rPr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5229200"/>
            <a:ext cx="1528824" cy="1444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Pladsholder til dias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38F-584B-41C7-95AC-933A7F70E115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4098" name="Billed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8616" y="0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r>
              <a:rPr lang="en-GB" sz="2800" b="1" dirty="0">
                <a:latin typeface="Arial Black" pitchFamily="34" charset="0"/>
              </a:rPr>
              <a:t>Follow the negotiation</a:t>
            </a:r>
            <a:r>
              <a:rPr lang="da-DK" sz="2800" dirty="0">
                <a:latin typeface="Arial Black" pitchFamily="34" charset="0"/>
              </a:rPr>
              <a:t> </a:t>
            </a:r>
            <a:endParaRPr lang="en-GB" sz="2800" dirty="0">
              <a:latin typeface="Arial Black" pitchFamily="34" charset="0"/>
            </a:endParaRPr>
          </a:p>
        </p:txBody>
      </p:sp>
      <p:sp>
        <p:nvSpPr>
          <p:cNvPr id="16386" name="Undertitel 2"/>
          <p:cNvSpPr>
            <a:spLocks noGrp="1"/>
          </p:cNvSpPr>
          <p:nvPr>
            <p:ph type="subTitle" idx="1"/>
          </p:nvPr>
        </p:nvSpPr>
        <p:spPr>
          <a:xfrm>
            <a:off x="251520" y="1773238"/>
            <a:ext cx="8640960" cy="4176712"/>
          </a:xfrm>
        </p:spPr>
        <p:txBody>
          <a:bodyPr>
            <a:normAutofit/>
          </a:bodyPr>
          <a:lstStyle/>
          <a:p>
            <a:pPr marL="571500" indent="-571500" algn="just"/>
            <a:endParaRPr lang="en-GB" sz="1800" dirty="0">
              <a:solidFill>
                <a:schemeClr val="tx1"/>
              </a:solidFill>
              <a:latin typeface="Arial Black" pitchFamily="34" charset="0"/>
            </a:endParaRPr>
          </a:p>
          <a:p>
            <a:pPr marL="571500" indent="-571500" algn="l"/>
            <a:r>
              <a:rPr lang="en-GB" sz="1800" dirty="0">
                <a:solidFill>
                  <a:schemeClr val="tx1"/>
                </a:solidFill>
                <a:latin typeface="Arial Black" pitchFamily="34" charset="0"/>
              </a:rPr>
              <a:t>	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 algn="l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sure all negotiators inform their hinterland (members/managers)</a:t>
            </a:r>
          </a:p>
          <a:p>
            <a:pPr algn="l"/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that your hinterland understands the bargaining results</a:t>
            </a:r>
            <a:r>
              <a:rPr lang="da-DK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/>
            <a:endParaRPr lang="en-GB" sz="18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91" name="Billede 8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ktangel 7"/>
          <p:cNvSpPr/>
          <p:nvPr/>
        </p:nvSpPr>
        <p:spPr>
          <a:xfrm>
            <a:off x="539552" y="177281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>
              <a:latin typeface="Arial Black" pitchFamily="34" charset="0"/>
            </a:endParaRPr>
          </a:p>
        </p:txBody>
      </p:sp>
      <p:sp>
        <p:nvSpPr>
          <p:cNvPr id="9" name="Rektangel 8"/>
          <p:cNvSpPr/>
          <p:nvPr/>
        </p:nvSpPr>
        <p:spPr>
          <a:xfrm>
            <a:off x="179512" y="2828836"/>
            <a:ext cx="8784976" cy="319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dirty="0">
                <a:latin typeface="Arial Black" pitchFamily="34" charset="0"/>
              </a:rPr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4221088"/>
            <a:ext cx="1684417" cy="1863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ladsholder til dias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38F-584B-41C7-95AC-933A7F70E115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5122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8616" y="27540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r>
              <a:rPr lang="en-GB" sz="2800" b="1" dirty="0">
                <a:latin typeface="Arial Black" pitchFamily="34" charset="0"/>
              </a:rPr>
              <a:t>Evaluate the results</a:t>
            </a:r>
            <a:endParaRPr lang="en-GB" sz="2800" dirty="0">
              <a:latin typeface="Arial Black" pitchFamily="34" charset="0"/>
            </a:endParaRPr>
          </a:p>
        </p:txBody>
      </p:sp>
      <p:sp>
        <p:nvSpPr>
          <p:cNvPr id="16386" name="Undertitel 2"/>
          <p:cNvSpPr>
            <a:spLocks noGrp="1"/>
          </p:cNvSpPr>
          <p:nvPr>
            <p:ph type="subTitle" idx="1"/>
          </p:nvPr>
        </p:nvSpPr>
        <p:spPr>
          <a:xfrm>
            <a:off x="755576" y="1773238"/>
            <a:ext cx="7848872" cy="4176712"/>
          </a:xfrm>
        </p:spPr>
        <p:txBody>
          <a:bodyPr>
            <a:normAutofit/>
          </a:bodyPr>
          <a:lstStyle/>
          <a:p>
            <a:pPr marL="571500" indent="-571500" algn="just"/>
            <a:endParaRPr lang="en-GB" sz="1800" dirty="0">
              <a:solidFill>
                <a:schemeClr val="tx1"/>
              </a:solidFill>
              <a:latin typeface="Arial Black" pitchFamily="34" charset="0"/>
            </a:endParaRPr>
          </a:p>
          <a:p>
            <a:pPr marL="571500" indent="-571500" algn="l"/>
            <a:r>
              <a:rPr lang="en-GB" sz="1800" dirty="0">
                <a:solidFill>
                  <a:schemeClr val="tx1"/>
                </a:solidFill>
                <a:latin typeface="Arial Black" pitchFamily="34" charset="0"/>
              </a:rPr>
              <a:t>			</a:t>
            </a:r>
          </a:p>
          <a:p>
            <a:pPr algn="l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Inspect if the negotiating results are implemented and done as agreed</a:t>
            </a:r>
          </a:p>
          <a:p>
            <a:pPr algn="l"/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 the results and note down what can be done better in the future</a:t>
            </a:r>
            <a:r>
              <a:rPr lang="da-DK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sz="1800" dirty="0">
              <a:solidFill>
                <a:schemeClr val="tx1"/>
              </a:solidFill>
              <a:latin typeface="Arial Black" pitchFamily="34" charset="0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91" name="Billede 8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ktangel 7"/>
          <p:cNvSpPr/>
          <p:nvPr/>
        </p:nvSpPr>
        <p:spPr>
          <a:xfrm>
            <a:off x="539552" y="177281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>
              <a:latin typeface="Arial Black" pitchFamily="34" charset="0"/>
            </a:endParaRPr>
          </a:p>
        </p:txBody>
      </p:sp>
      <p:sp>
        <p:nvSpPr>
          <p:cNvPr id="9" name="Rektangel 8"/>
          <p:cNvSpPr/>
          <p:nvPr/>
        </p:nvSpPr>
        <p:spPr>
          <a:xfrm>
            <a:off x="179512" y="2828836"/>
            <a:ext cx="8784976" cy="319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dirty="0">
                <a:latin typeface="Arial Black" pitchFamily="34" charset="0"/>
              </a:rPr>
              <a:t>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4581128"/>
            <a:ext cx="154305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598" y="313703"/>
            <a:ext cx="1120540" cy="973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Pladsholder til dias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38F-584B-41C7-95AC-933A7F70E115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146" name="Billed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73268" y="103097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D23470-3578-4437-9CD2-1F3BD8E388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A62B020-7ACD-4868-9553-CC4AA9B56F9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8B77C09-F9FB-45D9-9268-31B5527C0E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306</Words>
  <Application>Microsoft Office PowerPoint</Application>
  <PresentationFormat>Skærmshow (4:3)</PresentationFormat>
  <Paragraphs>73</Paragraphs>
  <Slides>6</Slides>
  <Notes>6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Comic Sans MS</vt:lpstr>
      <vt:lpstr>Wingdings</vt:lpstr>
      <vt:lpstr>Kontortema</vt:lpstr>
      <vt:lpstr>Negotiation Phases</vt:lpstr>
      <vt:lpstr>Prepare your negotiation</vt:lpstr>
      <vt:lpstr>Carry out the negotiation </vt:lpstr>
      <vt:lpstr>End the negotiation</vt:lpstr>
      <vt:lpstr>Follow the negotiation </vt:lpstr>
      <vt:lpstr>Evaluate the results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Dias nummer 1</dc:title>
  <dc:creator>jkn</dc:creator>
  <cp:lastModifiedBy>clevertouch</cp:lastModifiedBy>
  <cp:revision>24</cp:revision>
  <dcterms:created xsi:type="dcterms:W3CDTF">2013-09-19T12:12:21Z</dcterms:created>
  <dcterms:modified xsi:type="dcterms:W3CDTF">2022-04-07T11:06:10Z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L_sAMAccountName">
    <vt:lpwstr>ans</vt:lpwstr>
  </property>
  <property fmtid="{D5CDD505-2E9C-101B-9397-08002B2CF9AE}" pid="3" name="DL_AuthorInitials">
    <vt:lpwstr>ans</vt:lpwstr>
  </property>
  <property fmtid="{D5CDD505-2E9C-101B-9397-08002B2CF9AE}" pid="4" name="fInit">
    <vt:lpwstr>ans</vt:lpwstr>
  </property>
  <property fmtid="{D5CDD505-2E9C-101B-9397-08002B2CF9AE}" pid="5" name="fNavn">
    <vt:lpwstr>Anne Aamand Sørensen</vt:lpwstr>
  </property>
  <property fmtid="{D5CDD505-2E9C-101B-9397-08002B2CF9AE}" pid="6" name="fEpost">
    <vt:lpwstr>ans@loftf.dk</vt:lpwstr>
  </property>
  <property fmtid="{D5CDD505-2E9C-101B-9397-08002B2CF9AE}" pid="7" name="fLogo">
    <vt:lpwstr>http://www.exformatics.com/images/logo_new.jpg</vt:lpwstr>
  </property>
  <property fmtid="{D5CDD505-2E9C-101B-9397-08002B2CF9AE}" pid="8" name="ContentTypeId">
    <vt:lpwstr>0x01010007270EE79A760F45A45B3BED0EC22C2C</vt:lpwstr>
  </property>
  <property fmtid="{D5CDD505-2E9C-101B-9397-08002B2CF9AE}" pid="9" name="Order">
    <vt:r8>13600</vt:r8>
  </property>
</Properties>
</file>