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4"/>
  </p:sldMasterIdLst>
  <p:notesMasterIdLst>
    <p:notesMasterId r:id="rId14"/>
  </p:notesMasterIdLst>
  <p:handoutMasterIdLst>
    <p:handoutMasterId r:id="rId15"/>
  </p:handoutMasterIdLst>
  <p:sldIdLst>
    <p:sldId id="262" r:id="rId5"/>
    <p:sldId id="256" r:id="rId6"/>
    <p:sldId id="264" r:id="rId7"/>
    <p:sldId id="268" r:id="rId8"/>
    <p:sldId id="269" r:id="rId9"/>
    <p:sldId id="270" r:id="rId10"/>
    <p:sldId id="271" r:id="rId11"/>
    <p:sldId id="272" r:id="rId12"/>
    <p:sldId id="267" r:id="rId13"/>
  </p:sldIdLst>
  <p:sldSz cx="9144000" cy="6858000" type="screen4x3"/>
  <p:notesSz cx="6735763" cy="9866313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390AA6-367D-482E-BDC8-1BFA859B39B2}" type="datetimeFigureOut">
              <a:rPr lang="da-DK" smtClean="0"/>
              <a:pPr/>
              <a:t>07-04-2022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2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3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FAC0F9-31D8-43A5-BEC7-76CB93486118}" type="slidenum">
              <a:rPr lang="da-DK" smtClean="0"/>
              <a:pPr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88238115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B339A3-9B1F-4F1A-A330-011E2035CE48}" type="datetimeFigureOut">
              <a:rPr lang="da-DK" smtClean="0"/>
              <a:pPr/>
              <a:t>07-04-2022</a:t>
            </a:fld>
            <a:endParaRPr lang="da-DK"/>
          </a:p>
        </p:txBody>
      </p:sp>
      <p:sp>
        <p:nvSpPr>
          <p:cNvPr id="4" name="Pladsholder til diasbillede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a-DK"/>
          </a:p>
        </p:txBody>
      </p:sp>
      <p:sp>
        <p:nvSpPr>
          <p:cNvPr id="5" name="Pladsholder til noter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C6EA5C-A5F0-489F-B446-27C5D7DC2B6D}" type="slidenum">
              <a:rPr lang="da-DK" smtClean="0"/>
              <a:pPr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31085216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a-DK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C6EA5C-A5F0-489F-B446-27C5D7DC2B6D}" type="slidenum">
              <a:rPr lang="da-DK" smtClean="0"/>
              <a:pPr/>
              <a:t>2</a:t>
            </a:fld>
            <a:endParaRPr lang="da-DK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a-DK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C6EA5C-A5F0-489F-B446-27C5D7DC2B6D}" type="slidenum">
              <a:rPr lang="da-DK" smtClean="0"/>
              <a:pPr/>
              <a:t>3</a:t>
            </a:fld>
            <a:endParaRPr lang="da-DK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a-DK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C6EA5C-A5F0-489F-B446-27C5D7DC2B6D}" type="slidenum">
              <a:rPr lang="da-DK" smtClean="0"/>
              <a:pPr/>
              <a:t>4</a:t>
            </a:fld>
            <a:endParaRPr lang="da-DK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a-DK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C6EA5C-A5F0-489F-B446-27C5D7DC2B6D}" type="slidenum">
              <a:rPr lang="da-DK" smtClean="0"/>
              <a:pPr/>
              <a:t>5</a:t>
            </a:fld>
            <a:endParaRPr lang="da-DK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a-DK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C6EA5C-A5F0-489F-B446-27C5D7DC2B6D}" type="slidenum">
              <a:rPr lang="da-DK" smtClean="0"/>
              <a:pPr/>
              <a:t>6</a:t>
            </a:fld>
            <a:endParaRPr lang="da-DK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a-DK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C6EA5C-A5F0-489F-B446-27C5D7DC2B6D}" type="slidenum">
              <a:rPr lang="da-DK" smtClean="0"/>
              <a:pPr/>
              <a:t>7</a:t>
            </a:fld>
            <a:endParaRPr lang="da-DK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a-DK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C6EA5C-A5F0-489F-B446-27C5D7DC2B6D}" type="slidenum">
              <a:rPr lang="da-DK" smtClean="0"/>
              <a:pPr/>
              <a:t>8</a:t>
            </a:fld>
            <a:endParaRPr lang="da-DK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/>
              <a:t>Klik for at redigere undertiteltypografien i masteren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D1C71-A9BA-45B1-925B-37E9B64560FB}" type="datetime1">
              <a:rPr lang="da-DK" smtClean="0"/>
              <a:pPr/>
              <a:t>07-04-2022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36A9D-1196-48D5-ACEE-F29E295AC525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CBDE6-5DA3-48C9-BB44-3684068B05C0}" type="datetime1">
              <a:rPr lang="da-DK" smtClean="0"/>
              <a:pPr/>
              <a:t>07-04-2022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36A9D-1196-48D5-ACEE-F29E295AC525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106FC-CDB0-4A8A-BB9C-7AFA98E31412}" type="datetime1">
              <a:rPr lang="da-DK" smtClean="0"/>
              <a:pPr/>
              <a:t>07-04-2022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36A9D-1196-48D5-ACEE-F29E295AC525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E905C-A033-4DD7-8A7B-536BF3B6FD49}" type="datetime1">
              <a:rPr lang="da-DK" smtClean="0"/>
              <a:pPr/>
              <a:t>07-04-2022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36A9D-1196-48D5-ACEE-F29E295AC525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84C4F-3AC9-4C4D-9FEE-0949D462FCBE}" type="datetime1">
              <a:rPr lang="da-DK" smtClean="0"/>
              <a:pPr/>
              <a:t>07-04-2022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36A9D-1196-48D5-ACEE-F29E295AC525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A06B9-7601-4001-A9A9-B889FB540DF1}" type="datetime1">
              <a:rPr lang="da-DK" smtClean="0"/>
              <a:pPr/>
              <a:t>07-04-2022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TTM 1</a:t>
            </a:r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36A9D-1196-48D5-ACEE-F29E295AC525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7" name="Pladsholder til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85BF3-8038-46D5-9AA8-B3AD3C0BFC01}" type="datetime1">
              <a:rPr lang="da-DK" smtClean="0"/>
              <a:pPr/>
              <a:t>07-04-2022</a:t>
            </a:fld>
            <a:endParaRPr lang="da-DK"/>
          </a:p>
        </p:txBody>
      </p:sp>
      <p:sp>
        <p:nvSpPr>
          <p:cNvPr id="8" name="Pladsholder til sidefod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TTM 1</a:t>
            </a:r>
          </a:p>
        </p:txBody>
      </p:sp>
      <p:sp>
        <p:nvSpPr>
          <p:cNvPr id="9" name="Pladsholder til dias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36A9D-1196-48D5-ACEE-F29E295AC525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1FBC9-A0D7-4DAB-B9A9-5355A28D95A8}" type="datetime1">
              <a:rPr lang="da-DK" smtClean="0"/>
              <a:pPr/>
              <a:t>07-04-2022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TTM 1</a:t>
            </a:r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36A9D-1196-48D5-ACEE-F29E295AC525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033C7-3B6B-4183-B6E4-B5E126BC606E}" type="datetime1">
              <a:rPr lang="da-DK" smtClean="0"/>
              <a:pPr/>
              <a:t>07-04-2022</a:t>
            </a:fld>
            <a:endParaRPr lang="da-DK"/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TTM 1</a:t>
            </a:r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36A9D-1196-48D5-ACEE-F29E295AC525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4A989-3056-40C7-82AB-566F212552B8}" type="datetime1">
              <a:rPr lang="da-DK" smtClean="0"/>
              <a:pPr/>
              <a:t>07-04-2022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TTM 1</a:t>
            </a:r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36A9D-1196-48D5-ACEE-F29E295AC525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4A68B-86E2-4B21-88BD-493472DE6AAC}" type="datetime1">
              <a:rPr lang="da-DK" smtClean="0"/>
              <a:pPr/>
              <a:t>07-04-2022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TTM 1</a:t>
            </a:r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36A9D-1196-48D5-ACEE-F29E295AC525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D02011-C931-4877-A52D-2E4DD8FAFA07}" type="datetime1">
              <a:rPr lang="da-DK" smtClean="0"/>
              <a:pPr/>
              <a:t>07-04-2022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836A9D-1196-48D5-ACEE-F29E295AC525}" type="slidenum">
              <a:rPr lang="da-DK" smtClean="0"/>
              <a:pPr/>
              <a:t>‹nr.›</a:t>
            </a:fld>
            <a:endParaRPr 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8.jpe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8.jpe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1988840"/>
            <a:ext cx="7772400" cy="2088231"/>
          </a:xfrm>
        </p:spPr>
        <p:txBody>
          <a:bodyPr>
            <a:normAutofit/>
          </a:bodyPr>
          <a:lstStyle/>
          <a:p>
            <a:r>
              <a:rPr lang="da-DK" dirty="0" err="1">
                <a:latin typeface="Arial Black" pitchFamily="34" charset="0"/>
              </a:rPr>
              <a:t>Questioning</a:t>
            </a:r>
            <a:r>
              <a:rPr lang="da-DK" dirty="0">
                <a:latin typeface="Arial Black" pitchFamily="34" charset="0"/>
              </a:rPr>
              <a:t> </a:t>
            </a:r>
            <a:r>
              <a:rPr lang="da-DK" dirty="0" err="1">
                <a:latin typeface="Arial Black" pitchFamily="34" charset="0"/>
              </a:rPr>
              <a:t>Techniques</a:t>
            </a:r>
            <a:endParaRPr lang="da-DK" dirty="0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dirty="0">
                <a:latin typeface="Arial Narrow" panose="020B0606020202030204" pitchFamily="34" charset="0"/>
              </a:rPr>
              <a:t>TTM 3</a:t>
            </a:r>
          </a:p>
        </p:txBody>
      </p:sp>
      <p:pic>
        <p:nvPicPr>
          <p:cNvPr id="5" name="Billed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93473" y="332656"/>
            <a:ext cx="1271999" cy="875928"/>
          </a:xfrm>
          <a:prstGeom prst="rect">
            <a:avLst/>
          </a:prstGeom>
        </p:spPr>
      </p:pic>
      <p:pic>
        <p:nvPicPr>
          <p:cNvPr id="7" name="Billede 6" descr="ULS-logo_roed_blad_kor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36512" y="4519681"/>
            <a:ext cx="1943460" cy="2293695"/>
          </a:xfrm>
          <a:prstGeom prst="rect">
            <a:avLst/>
          </a:prstGeom>
        </p:spPr>
      </p:pic>
      <p:sp>
        <p:nvSpPr>
          <p:cNvPr id="6" name="Pladsholder til sidefod 3"/>
          <p:cNvSpPr txBox="1">
            <a:spLocks/>
          </p:cNvSpPr>
          <p:nvPr/>
        </p:nvSpPr>
        <p:spPr>
          <a:xfrm>
            <a:off x="6068888" y="637624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a-DK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dirty="0">
                <a:latin typeface="Arial Narrow" panose="020B0606020202030204" pitchFamily="34" charset="0"/>
              </a:rPr>
              <a:t>PPT 4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epositphotos_23121570_m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60" t="2664" r="49218" b="67134"/>
          <a:stretch/>
        </p:blipFill>
        <p:spPr>
          <a:xfrm>
            <a:off x="5940152" y="1628800"/>
            <a:ext cx="2160240" cy="4720217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a-DK" sz="3200" dirty="0" err="1">
                <a:latin typeface="Arial Black"/>
                <a:cs typeface="Arial Black"/>
              </a:rPr>
              <a:t>Questioning</a:t>
            </a:r>
            <a:r>
              <a:rPr lang="da-DK" sz="3200" dirty="0">
                <a:latin typeface="Arial Black"/>
                <a:cs typeface="Arial Black"/>
              </a:rPr>
              <a:t> </a:t>
            </a:r>
            <a:r>
              <a:rPr lang="da-DK" sz="3200" dirty="0" err="1">
                <a:latin typeface="Arial Black"/>
                <a:cs typeface="Arial Black"/>
              </a:rPr>
              <a:t>Techniques</a:t>
            </a:r>
            <a:endParaRPr lang="da-DK" sz="3200" dirty="0">
              <a:latin typeface="Arial Black"/>
              <a:cs typeface="Arial Black"/>
            </a:endParaRP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dirty="0">
                <a:latin typeface="Arial Narrow" pitchFamily="34" charset="0"/>
              </a:rPr>
              <a:t>TTM 3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784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1" name="Billed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93473" y="332656"/>
            <a:ext cx="1271999" cy="875928"/>
          </a:xfrm>
          <a:prstGeom prst="rect">
            <a:avLst/>
          </a:prstGeom>
        </p:spPr>
      </p:pic>
      <p:pic>
        <p:nvPicPr>
          <p:cNvPr id="9" name="Billede 8" descr="ULS-logo_roed_blad_kort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4653136"/>
            <a:ext cx="1868193" cy="220486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816095" y="1628800"/>
            <a:ext cx="5492209" cy="38472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dirty="0">
                <a:latin typeface="Arial Narrow" pitchFamily="34" charset="0"/>
              </a:rPr>
              <a:t>The six main groups of questions are:</a:t>
            </a:r>
          </a:p>
          <a:p>
            <a:pPr marL="342900" indent="-342900">
              <a:spcBef>
                <a:spcPct val="50000"/>
              </a:spcBef>
              <a:buAutoNum type="arabicPeriod"/>
            </a:pPr>
            <a:r>
              <a:rPr lang="en-US" sz="2400" dirty="0">
                <a:latin typeface="Arial Narrow" pitchFamily="34" charset="0"/>
              </a:rPr>
              <a:t>Categorical Questions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US" sz="2400" dirty="0">
                <a:latin typeface="Arial Narrow" pitchFamily="34" charset="0"/>
              </a:rPr>
              <a:t>Informative Questions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US" sz="2400" dirty="0">
                <a:latin typeface="Arial Narrow" pitchFamily="34" charset="0"/>
              </a:rPr>
              <a:t>Elaborated Questions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US" sz="2400" dirty="0">
                <a:latin typeface="Arial Narrow" pitchFamily="34" charset="0"/>
              </a:rPr>
              <a:t>Guiding Questions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US" sz="2400" dirty="0">
                <a:latin typeface="Arial Narrow" pitchFamily="34" charset="0"/>
              </a:rPr>
              <a:t>Alternative Option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US" sz="2400" dirty="0">
                <a:latin typeface="Arial Narrow" pitchFamily="34" charset="0"/>
              </a:rPr>
              <a:t>Rhetorical Questions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2656"/>
            <a:ext cx="7772400" cy="1152128"/>
          </a:xfrm>
        </p:spPr>
        <p:txBody>
          <a:bodyPr>
            <a:normAutofit/>
          </a:bodyPr>
          <a:lstStyle/>
          <a:p>
            <a:r>
              <a:rPr lang="en-US" sz="3200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  <a:t>Categorical Questions</a:t>
            </a: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dirty="0">
                <a:latin typeface="Arial Narrow" pitchFamily="34" charset="0"/>
              </a:rPr>
              <a:t>TTM 3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784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3" name="Bille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93473" y="332656"/>
            <a:ext cx="1271999" cy="875928"/>
          </a:xfrm>
          <a:prstGeom prst="rect">
            <a:avLst/>
          </a:prstGeom>
        </p:spPr>
      </p:pic>
      <p:pic>
        <p:nvPicPr>
          <p:cNvPr id="10" name="Billede 9" descr="ULS-logo_roed_blad_kor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36512" y="4519681"/>
            <a:ext cx="1943460" cy="2293695"/>
          </a:xfrm>
          <a:prstGeom prst="rect">
            <a:avLst/>
          </a:prstGeom>
        </p:spPr>
      </p:pic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683568" y="1844824"/>
            <a:ext cx="777686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800" b="1" dirty="0">
                <a:latin typeface="Arial Narrow" pitchFamily="34" charset="0"/>
              </a:rPr>
              <a:t>Categorical questions</a:t>
            </a:r>
            <a:r>
              <a:rPr lang="en-GB" sz="2800" dirty="0">
                <a:latin typeface="Arial Narrow" pitchFamily="34" charset="0"/>
              </a:rPr>
              <a:t> are types of questions that invites to a “yes” or “no” answer.</a:t>
            </a:r>
            <a:endParaRPr lang="en-US" sz="2800" dirty="0">
              <a:latin typeface="Arial Narrow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3568" y="2966749"/>
            <a:ext cx="5904656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>
                <a:latin typeface="Arial Narrow" pitchFamily="34" charset="0"/>
              </a:rPr>
              <a:t>Examples:</a:t>
            </a:r>
          </a:p>
          <a:p>
            <a:pPr marL="1371600" lvl="2" indent="-457200">
              <a:buFont typeface="Arial"/>
              <a:buChar char="•"/>
            </a:pPr>
            <a:r>
              <a:rPr lang="en-GB" sz="2400" dirty="0">
                <a:latin typeface="Arial Narrow" pitchFamily="34" charset="0"/>
              </a:rPr>
              <a:t>Have you participated in TTM 2 ? </a:t>
            </a:r>
            <a:br>
              <a:rPr lang="en-GB" sz="2400" dirty="0">
                <a:latin typeface="Arial Narrow" pitchFamily="34" charset="0"/>
              </a:rPr>
            </a:br>
            <a:r>
              <a:rPr lang="en-US" sz="2400" dirty="0">
                <a:latin typeface="Arial Narrow" pitchFamily="34" charset="0"/>
              </a:rPr>
              <a:t>- </a:t>
            </a:r>
            <a:r>
              <a:rPr lang="en-GB" sz="2400" dirty="0">
                <a:latin typeface="Arial Narrow" pitchFamily="34" charset="0"/>
              </a:rPr>
              <a:t>Yes.</a:t>
            </a:r>
            <a:endParaRPr lang="en-US" sz="2400" dirty="0">
              <a:latin typeface="Arial Narrow" pitchFamily="34" charset="0"/>
            </a:endParaRPr>
          </a:p>
          <a:p>
            <a:pPr marL="1371600" lvl="2" indent="-457200">
              <a:buFont typeface="Arial"/>
              <a:buChar char="•"/>
            </a:pPr>
            <a:r>
              <a:rPr lang="en-GB" sz="2400" dirty="0">
                <a:latin typeface="Arial Narrow" pitchFamily="34" charset="0"/>
              </a:rPr>
              <a:t>Do you like participatory methods? </a:t>
            </a:r>
            <a:br>
              <a:rPr lang="en-GB" sz="2400" dirty="0">
                <a:latin typeface="Arial Narrow" pitchFamily="34" charset="0"/>
              </a:rPr>
            </a:br>
            <a:r>
              <a:rPr lang="en-US" sz="2400" dirty="0">
                <a:latin typeface="Arial Narrow" pitchFamily="34" charset="0"/>
              </a:rPr>
              <a:t>- </a:t>
            </a:r>
            <a:r>
              <a:rPr lang="en-GB" sz="2400" dirty="0">
                <a:latin typeface="Arial Narrow" pitchFamily="34" charset="0"/>
              </a:rPr>
              <a:t>Yes. </a:t>
            </a:r>
          </a:p>
          <a:p>
            <a:pPr marL="1371600" lvl="2" indent="-457200">
              <a:buFont typeface="Arial"/>
              <a:buChar char="•"/>
            </a:pPr>
            <a:r>
              <a:rPr lang="en-GB" sz="2400" dirty="0">
                <a:latin typeface="Arial Narrow" pitchFamily="34" charset="0"/>
              </a:rPr>
              <a:t>Do you think the seminar room was   </a:t>
            </a:r>
          </a:p>
          <a:p>
            <a:pPr marL="1371600" lvl="2" indent="-457200"/>
            <a:r>
              <a:rPr lang="en-GB" sz="2400" dirty="0">
                <a:latin typeface="Arial Narrow" pitchFamily="34" charset="0"/>
              </a:rPr>
              <a:t>         cold to day? - No</a:t>
            </a:r>
          </a:p>
          <a:p>
            <a:pPr marL="1371600" lvl="2" indent="-457200">
              <a:buFont typeface="Arial"/>
              <a:buChar char="•"/>
            </a:pPr>
            <a:r>
              <a:rPr lang="en-GB" sz="2400" dirty="0">
                <a:latin typeface="Arial Narrow" pitchFamily="34" charset="0"/>
              </a:rPr>
              <a:t>Did you do your session plan? </a:t>
            </a:r>
            <a:br>
              <a:rPr lang="en-GB" sz="2400" dirty="0">
                <a:latin typeface="Arial Narrow" pitchFamily="34" charset="0"/>
              </a:rPr>
            </a:br>
            <a:r>
              <a:rPr lang="en-US" sz="2400" dirty="0">
                <a:latin typeface="Arial Narrow" pitchFamily="34" charset="0"/>
              </a:rPr>
              <a:t>- </a:t>
            </a:r>
            <a:r>
              <a:rPr lang="en-GB" sz="2400" dirty="0">
                <a:latin typeface="Arial Narrow" pitchFamily="34" charset="0"/>
              </a:rPr>
              <a:t>Yes.</a:t>
            </a:r>
            <a:endParaRPr lang="en-US" sz="2400" dirty="0">
              <a:latin typeface="Arial Narrow" pitchFamily="34" charset="0"/>
            </a:endParaRPr>
          </a:p>
          <a:p>
            <a:endParaRPr lang="en-US" sz="2200" b="1" dirty="0"/>
          </a:p>
          <a:p>
            <a:endParaRPr lang="en-US" sz="2200" dirty="0"/>
          </a:p>
        </p:txBody>
      </p:sp>
      <p:pic>
        <p:nvPicPr>
          <p:cNvPr id="8" name="Picture 7" descr="Depositphotos_6184262_m.jpg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835" t="71106" r="37819" b="1915"/>
          <a:stretch/>
        </p:blipFill>
        <p:spPr>
          <a:xfrm>
            <a:off x="6300192" y="3549539"/>
            <a:ext cx="2115394" cy="2805077"/>
          </a:xfrm>
          <a:prstGeom prst="rect">
            <a:avLst/>
          </a:prstGeom>
        </p:spPr>
      </p:pic>
      <p:sp>
        <p:nvSpPr>
          <p:cNvPr id="9" name="Oval Callout 8"/>
          <p:cNvSpPr/>
          <p:nvPr/>
        </p:nvSpPr>
        <p:spPr>
          <a:xfrm flipH="1">
            <a:off x="6876256" y="2996952"/>
            <a:ext cx="1008112" cy="576064"/>
          </a:xfrm>
          <a:prstGeom prst="wedgeEllipseCallout">
            <a:avLst>
              <a:gd name="adj1" fmla="val 25822"/>
              <a:gd name="adj2" fmla="val 70666"/>
            </a:avLst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Callout 15"/>
          <p:cNvSpPr/>
          <p:nvPr/>
        </p:nvSpPr>
        <p:spPr>
          <a:xfrm>
            <a:off x="8172400" y="3573016"/>
            <a:ext cx="792088" cy="504056"/>
          </a:xfrm>
          <a:prstGeom prst="wedgeEllipseCallout">
            <a:avLst>
              <a:gd name="adj1" fmla="val -48543"/>
              <a:gd name="adj2" fmla="val 46946"/>
            </a:avLst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948264" y="3068960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XXXXXX</a:t>
            </a:r>
            <a:r>
              <a:rPr lang="en-US" dirty="0">
                <a:solidFill>
                  <a:schemeClr val="bg1"/>
                </a:solidFill>
              </a:rPr>
              <a:t>?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8316416" y="3645024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YES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epositphotos_20182707_m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54" t="78900" r="60199" b="3656"/>
          <a:stretch/>
        </p:blipFill>
        <p:spPr>
          <a:xfrm>
            <a:off x="6444208" y="2276872"/>
            <a:ext cx="2176319" cy="2175957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2656"/>
            <a:ext cx="7772400" cy="1152128"/>
          </a:xfrm>
        </p:spPr>
        <p:txBody>
          <a:bodyPr>
            <a:normAutofit/>
          </a:bodyPr>
          <a:lstStyle/>
          <a:p>
            <a:r>
              <a:rPr lang="en-US" sz="3200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  <a:t>Informative Questions</a:t>
            </a: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dirty="0">
                <a:latin typeface="Arial Narrow" pitchFamily="34" charset="0"/>
              </a:rPr>
              <a:t>TTM 3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784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3" name="Billed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93473" y="332656"/>
            <a:ext cx="1271999" cy="875928"/>
          </a:xfrm>
          <a:prstGeom prst="rect">
            <a:avLst/>
          </a:prstGeom>
        </p:spPr>
      </p:pic>
      <p:pic>
        <p:nvPicPr>
          <p:cNvPr id="10" name="Billede 9" descr="ULS-logo_roed_blad_kort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-36512" y="4519681"/>
            <a:ext cx="1943460" cy="2293695"/>
          </a:xfrm>
          <a:prstGeom prst="rect">
            <a:avLst/>
          </a:prstGeom>
        </p:spPr>
      </p:pic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683568" y="1844824"/>
            <a:ext cx="7776864" cy="480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GB" sz="2800" b="1" dirty="0">
                <a:latin typeface="Arial Narrow" pitchFamily="34" charset="0"/>
              </a:rPr>
              <a:t>Informative questions</a:t>
            </a:r>
            <a:r>
              <a:rPr lang="en-GB" sz="2800" dirty="0">
                <a:latin typeface="Arial Narrow" pitchFamily="34" charset="0"/>
              </a:rPr>
              <a:t> can be answered briefly: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43608" y="2351196"/>
            <a:ext cx="7128792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>
                <a:latin typeface="Arial Narrow" pitchFamily="34" charset="0"/>
              </a:rPr>
              <a:t>Examples:</a:t>
            </a:r>
          </a:p>
          <a:p>
            <a:pPr marL="1257300" lvl="2" indent="-342900">
              <a:buFont typeface="Arial"/>
              <a:buChar char="•"/>
            </a:pPr>
            <a:r>
              <a:rPr lang="en-GB" sz="2400" dirty="0">
                <a:latin typeface="Arial Narrow" panose="020B0606020202030204" pitchFamily="34" charset="0"/>
              </a:rPr>
              <a:t>Where did you participate in TTM 2?</a:t>
            </a:r>
            <a:br>
              <a:rPr lang="en-GB" sz="2400" dirty="0">
                <a:latin typeface="Arial Narrow" panose="020B0606020202030204" pitchFamily="34" charset="0"/>
              </a:rPr>
            </a:br>
            <a:r>
              <a:rPr lang="en-GB" sz="2400" dirty="0">
                <a:latin typeface="Arial Narrow" panose="020B0606020202030204" pitchFamily="34" charset="0"/>
              </a:rPr>
              <a:t>- In Denmark. </a:t>
            </a:r>
          </a:p>
          <a:p>
            <a:pPr marL="1257300" lvl="2" indent="-342900">
              <a:buFont typeface="Arial"/>
              <a:buChar char="•"/>
            </a:pPr>
            <a:r>
              <a:rPr lang="en-GB" sz="2400" dirty="0">
                <a:latin typeface="Arial Narrow" panose="020B0606020202030204" pitchFamily="34" charset="0"/>
              </a:rPr>
              <a:t>What kind participatory methods</a:t>
            </a:r>
          </a:p>
          <a:p>
            <a:pPr marL="1257300" lvl="2" indent="-342900"/>
            <a:r>
              <a:rPr lang="en-GB" sz="2400" dirty="0">
                <a:latin typeface="Arial Narrow" panose="020B0606020202030204" pitchFamily="34" charset="0"/>
              </a:rPr>
              <a:t>        do you like most? </a:t>
            </a:r>
            <a:br>
              <a:rPr lang="en-GB" sz="2400" dirty="0">
                <a:latin typeface="Arial Narrow" panose="020B0606020202030204" pitchFamily="34" charset="0"/>
              </a:rPr>
            </a:br>
            <a:r>
              <a:rPr lang="en-GB" sz="2400" dirty="0">
                <a:latin typeface="Arial Narrow" panose="020B0606020202030204" pitchFamily="34" charset="0"/>
              </a:rPr>
              <a:t>- I like group work</a:t>
            </a:r>
          </a:p>
          <a:p>
            <a:pPr marL="1257300" lvl="2" indent="-342900">
              <a:buFont typeface="Arial"/>
              <a:buChar char="•"/>
            </a:pPr>
            <a:r>
              <a:rPr lang="en-GB" sz="2400" dirty="0">
                <a:latin typeface="Arial Narrow" panose="020B0606020202030204" pitchFamily="34" charset="0"/>
              </a:rPr>
              <a:t>How many degrees </a:t>
            </a:r>
            <a:r>
              <a:rPr lang="en-GB" sz="2400" strike="sngStrike" dirty="0">
                <a:latin typeface="Arial Narrow" panose="020B0606020202030204" pitchFamily="34" charset="0"/>
              </a:rPr>
              <a:t>cold </a:t>
            </a:r>
            <a:r>
              <a:rPr lang="en-GB" sz="2400" dirty="0">
                <a:latin typeface="Arial Narrow" panose="020B0606020202030204" pitchFamily="34" charset="0"/>
              </a:rPr>
              <a:t>must it be in the seminar room before you feel it is cold? </a:t>
            </a:r>
            <a:br>
              <a:rPr lang="en-GB" sz="2400" dirty="0">
                <a:latin typeface="Arial Narrow" panose="020B0606020202030204" pitchFamily="34" charset="0"/>
              </a:rPr>
            </a:br>
            <a:r>
              <a:rPr lang="en-GB" sz="2400" dirty="0">
                <a:latin typeface="Arial Narrow" panose="020B0606020202030204" pitchFamily="34" charset="0"/>
              </a:rPr>
              <a:t>- 17 degrees. </a:t>
            </a:r>
          </a:p>
          <a:p>
            <a:pPr marL="1257300" lvl="2" indent="-342900">
              <a:buFont typeface="Arial"/>
              <a:buChar char="•"/>
            </a:pPr>
            <a:r>
              <a:rPr lang="en-GB" sz="2400" dirty="0">
                <a:latin typeface="Arial Narrow" panose="020B0606020202030204" pitchFamily="34" charset="0"/>
              </a:rPr>
              <a:t>How long did it take you  to do your session plan? </a:t>
            </a:r>
            <a:br>
              <a:rPr lang="en-GB" sz="2400" dirty="0">
                <a:latin typeface="Arial Narrow" panose="020B0606020202030204" pitchFamily="34" charset="0"/>
              </a:rPr>
            </a:br>
            <a:r>
              <a:rPr lang="en-GB" sz="2400" dirty="0">
                <a:latin typeface="Arial Narrow" panose="020B0606020202030204" pitchFamily="34" charset="0"/>
              </a:rPr>
              <a:t>- It took two hours.</a:t>
            </a:r>
          </a:p>
          <a:p>
            <a:endParaRPr lang="en-US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8963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Depositphotos_20182707_m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5" t="79168" r="79525" b="3388"/>
          <a:stretch/>
        </p:blipFill>
        <p:spPr>
          <a:xfrm flipH="1">
            <a:off x="6948264" y="2420888"/>
            <a:ext cx="1734915" cy="178969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2656"/>
            <a:ext cx="7772400" cy="1152128"/>
          </a:xfrm>
        </p:spPr>
        <p:txBody>
          <a:bodyPr>
            <a:normAutofit/>
          </a:bodyPr>
          <a:lstStyle/>
          <a:p>
            <a:r>
              <a:rPr lang="en-US" sz="3200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  <a:t>Elaborated Questions</a:t>
            </a: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dirty="0">
                <a:latin typeface="Arial Narrow" panose="020B0606020202030204" pitchFamily="34" charset="0"/>
              </a:rPr>
              <a:t>TTM 3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784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3" name="Billed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93473" y="332656"/>
            <a:ext cx="1271999" cy="875928"/>
          </a:xfrm>
          <a:prstGeom prst="rect">
            <a:avLst/>
          </a:prstGeom>
        </p:spPr>
      </p:pic>
      <p:pic>
        <p:nvPicPr>
          <p:cNvPr id="10" name="Billede 9" descr="ULS-logo_roed_blad_kort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-36512" y="4519681"/>
            <a:ext cx="1943460" cy="2293695"/>
          </a:xfrm>
          <a:prstGeom prst="rect">
            <a:avLst/>
          </a:prstGeom>
        </p:spPr>
      </p:pic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683568" y="1556792"/>
            <a:ext cx="7776864" cy="1255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GB" sz="2800" b="1" dirty="0">
                <a:latin typeface="Arial Narrow" pitchFamily="34" charset="0"/>
              </a:rPr>
              <a:t>Elaborated questions </a:t>
            </a:r>
            <a:r>
              <a:rPr lang="en-GB" sz="2800" dirty="0">
                <a:latin typeface="Arial Narrow" pitchFamily="34" charset="0"/>
              </a:rPr>
              <a:t>are often regarded as the preferred types of questions because they force the participants to say a lot - not just yes/no.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83568" y="2661992"/>
            <a:ext cx="7960327" cy="4727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>
                <a:latin typeface="Arial Narrow" pitchFamily="34" charset="0"/>
              </a:rPr>
              <a:t>Examples:</a:t>
            </a:r>
          </a:p>
          <a:p>
            <a:pPr marL="1257300" lvl="2" indent="-342900">
              <a:spcBef>
                <a:spcPct val="20000"/>
              </a:spcBef>
              <a:buFont typeface="Arial"/>
              <a:buChar char="•"/>
            </a:pPr>
            <a:r>
              <a:rPr lang="en-GB" sz="2400" dirty="0">
                <a:latin typeface="Arial Narrow" panose="020B0606020202030204" pitchFamily="34" charset="0"/>
              </a:rPr>
              <a:t>Why did you go to TTM 2? </a:t>
            </a:r>
            <a:br>
              <a:rPr lang="en-GB" sz="2400" dirty="0">
                <a:latin typeface="Arial Narrow" panose="020B0606020202030204" pitchFamily="34" charset="0"/>
              </a:rPr>
            </a:br>
            <a:r>
              <a:rPr lang="en-GB" sz="2400" dirty="0">
                <a:latin typeface="Arial Narrow" panose="020B0606020202030204" pitchFamily="34" charset="0"/>
              </a:rPr>
              <a:t>- Because I want to be a trainer ….</a:t>
            </a:r>
          </a:p>
          <a:p>
            <a:pPr marL="1257300" lvl="2" indent="-342900">
              <a:spcBef>
                <a:spcPct val="20000"/>
              </a:spcBef>
              <a:buFont typeface="Arial"/>
              <a:buChar char="•"/>
            </a:pPr>
            <a:r>
              <a:rPr lang="en-GB" sz="2400" dirty="0">
                <a:latin typeface="Arial Narrow" panose="020B0606020202030204" pitchFamily="34" charset="0"/>
              </a:rPr>
              <a:t>Why do you like group work most? </a:t>
            </a:r>
            <a:br>
              <a:rPr lang="en-GB" sz="2400" dirty="0">
                <a:latin typeface="Arial Narrow" panose="020B0606020202030204" pitchFamily="34" charset="0"/>
              </a:rPr>
            </a:br>
            <a:r>
              <a:rPr lang="en-GB" sz="2400" dirty="0">
                <a:latin typeface="Arial Narrow" panose="020B0606020202030204" pitchFamily="34" charset="0"/>
              </a:rPr>
              <a:t>- Because I like to have dialogue with other participants</a:t>
            </a:r>
          </a:p>
          <a:p>
            <a:pPr marL="1257300" lvl="2" indent="-342900">
              <a:spcBef>
                <a:spcPct val="20000"/>
              </a:spcBef>
              <a:buFont typeface="Arial"/>
              <a:buChar char="•"/>
            </a:pPr>
            <a:r>
              <a:rPr lang="en-GB" sz="2400" dirty="0">
                <a:latin typeface="Arial Narrow" panose="020B0606020202030204" pitchFamily="34" charset="0"/>
              </a:rPr>
              <a:t>Why is it by 17 degrees you feel that it is cold? </a:t>
            </a:r>
            <a:br>
              <a:rPr lang="en-GB" sz="2400" dirty="0">
                <a:latin typeface="Arial Narrow" panose="020B0606020202030204" pitchFamily="34" charset="0"/>
              </a:rPr>
            </a:br>
            <a:r>
              <a:rPr lang="en-GB" sz="2400" dirty="0">
                <a:latin typeface="Arial Narrow" panose="020B0606020202030204" pitchFamily="34" charset="0"/>
              </a:rPr>
              <a:t>- Because many years ago I …..</a:t>
            </a:r>
          </a:p>
          <a:p>
            <a:pPr marL="1257300" lvl="2" indent="-342900">
              <a:spcBef>
                <a:spcPct val="20000"/>
              </a:spcBef>
              <a:buFont typeface="Arial"/>
              <a:buChar char="•"/>
            </a:pPr>
            <a:r>
              <a:rPr lang="en-GB" sz="2400" dirty="0">
                <a:latin typeface="Arial Narrow" panose="020B0606020202030204" pitchFamily="34" charset="0"/>
              </a:rPr>
              <a:t>Why did it take two hours to do your session plan? </a:t>
            </a:r>
            <a:br>
              <a:rPr lang="en-GB" sz="2400" dirty="0">
                <a:latin typeface="Arial Narrow" panose="020B0606020202030204" pitchFamily="34" charset="0"/>
              </a:rPr>
            </a:br>
            <a:r>
              <a:rPr lang="en-GB" sz="2400" dirty="0">
                <a:latin typeface="Arial Narrow" panose="020B0606020202030204" pitchFamily="34" charset="0"/>
              </a:rPr>
              <a:t>- Because I spend a lot of time to look some of the words up and </a:t>
            </a:r>
            <a:r>
              <a:rPr lang="en-US" sz="2400" dirty="0">
                <a:latin typeface="Arial Narrow" panose="020B0606020202030204" pitchFamily="34" charset="0"/>
              </a:rPr>
              <a:t>….</a:t>
            </a:r>
            <a:endParaRPr lang="en-GB" sz="2400" dirty="0">
              <a:latin typeface="Arial Narrow" panose="020B0606020202030204" pitchFamily="34" charset="0"/>
            </a:endParaRPr>
          </a:p>
          <a:p>
            <a:endParaRPr lang="en-US" sz="2200" b="1" dirty="0">
              <a:latin typeface="Arial Narrow" pitchFamily="34" charset="0"/>
            </a:endParaRPr>
          </a:p>
          <a:p>
            <a:endParaRPr lang="en-US" sz="2200" dirty="0"/>
          </a:p>
        </p:txBody>
      </p:sp>
      <p:sp>
        <p:nvSpPr>
          <p:cNvPr id="8" name="TextBox 7"/>
          <p:cNvSpPr txBox="1"/>
          <p:nvPr/>
        </p:nvSpPr>
        <p:spPr>
          <a:xfrm rot="20226700">
            <a:off x="7021034" y="2702756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881949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2656"/>
            <a:ext cx="7772400" cy="1152128"/>
          </a:xfrm>
        </p:spPr>
        <p:txBody>
          <a:bodyPr>
            <a:normAutofit/>
          </a:bodyPr>
          <a:lstStyle/>
          <a:p>
            <a:r>
              <a:rPr lang="en-US" sz="3200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  <a:t>Guiding Questions</a:t>
            </a: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dirty="0">
                <a:latin typeface="Arial Narrow" panose="020B0606020202030204" pitchFamily="34" charset="0"/>
              </a:rPr>
              <a:t>TTM 3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784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3" name="Bille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93473" y="332656"/>
            <a:ext cx="1271999" cy="875928"/>
          </a:xfrm>
          <a:prstGeom prst="rect">
            <a:avLst/>
          </a:prstGeom>
        </p:spPr>
      </p:pic>
      <p:pic>
        <p:nvPicPr>
          <p:cNvPr id="10" name="Billede 9" descr="ULS-logo_roed_blad_kor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36512" y="4519681"/>
            <a:ext cx="1943460" cy="2293695"/>
          </a:xfrm>
          <a:prstGeom prst="rect">
            <a:avLst/>
          </a:prstGeom>
        </p:spPr>
      </p:pic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683568" y="1628800"/>
            <a:ext cx="777686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en-GB" sz="2800" b="1" dirty="0">
                <a:latin typeface="Arial Narrow" pitchFamily="34" charset="0"/>
              </a:rPr>
              <a:t>Guiding questions </a:t>
            </a:r>
            <a:r>
              <a:rPr lang="en-GB" sz="2800" dirty="0">
                <a:latin typeface="Arial Narrow" pitchFamily="34" charset="0"/>
              </a:rPr>
              <a:t>are types of questions that indicate what kind of answer you expect.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11560" y="2636912"/>
            <a:ext cx="8379666" cy="32008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200" b="1" dirty="0">
                <a:latin typeface="Arial Narrow" pitchFamily="34" charset="0"/>
              </a:rPr>
              <a:t>Examples:</a:t>
            </a:r>
          </a:p>
          <a:p>
            <a:pPr marL="1257300" lvl="2" indent="-342900">
              <a:spcBef>
                <a:spcPct val="20000"/>
              </a:spcBef>
              <a:buFont typeface="Arial"/>
              <a:buChar char="•"/>
            </a:pPr>
            <a:r>
              <a:rPr lang="en-GB" sz="2400" dirty="0">
                <a:latin typeface="Arial Narrow" panose="020B0606020202030204" pitchFamily="34" charset="0"/>
              </a:rPr>
              <a:t>I suppose you have participated in TTM 2 and done follow-up </a:t>
            </a:r>
          </a:p>
          <a:p>
            <a:pPr lvl="2">
              <a:spcBef>
                <a:spcPct val="20000"/>
              </a:spcBef>
            </a:pPr>
            <a:r>
              <a:rPr lang="en-GB" sz="2400" dirty="0">
                <a:latin typeface="Arial Narrow" panose="020B0606020202030204" pitchFamily="34" charset="0"/>
              </a:rPr>
              <a:t>     activities?</a:t>
            </a:r>
          </a:p>
          <a:p>
            <a:pPr marL="1257300" lvl="2" indent="-342900">
              <a:spcBef>
                <a:spcPct val="20000"/>
              </a:spcBef>
              <a:buFont typeface="Arial"/>
              <a:buChar char="•"/>
            </a:pPr>
            <a:r>
              <a:rPr lang="en-GB" sz="2400" dirty="0">
                <a:latin typeface="Arial Narrow" panose="020B0606020202030204" pitchFamily="34" charset="0"/>
              </a:rPr>
              <a:t>You like group work, don’t  you?</a:t>
            </a:r>
          </a:p>
          <a:p>
            <a:pPr marL="1257300" lvl="2" indent="-342900">
              <a:spcBef>
                <a:spcPct val="20000"/>
              </a:spcBef>
              <a:buFont typeface="Arial"/>
              <a:buChar char="•"/>
            </a:pPr>
            <a:r>
              <a:rPr lang="en-GB" sz="2400" dirty="0">
                <a:latin typeface="Arial Narrow" panose="020B0606020202030204" pitchFamily="34" charset="0"/>
              </a:rPr>
              <a:t>You only feel it cold if it is below 17 degrees, right?</a:t>
            </a:r>
          </a:p>
          <a:p>
            <a:pPr marL="1257300" lvl="2" indent="-342900">
              <a:spcBef>
                <a:spcPct val="20000"/>
              </a:spcBef>
              <a:buFont typeface="Arial"/>
              <a:buChar char="•"/>
            </a:pPr>
            <a:r>
              <a:rPr lang="en-GB" sz="2400" dirty="0">
                <a:latin typeface="Arial Narrow" panose="020B0606020202030204" pitchFamily="34" charset="0"/>
              </a:rPr>
              <a:t>It took you a long time to do your session plan didn't it?</a:t>
            </a:r>
          </a:p>
          <a:p>
            <a:endParaRPr lang="en-US" b="1" dirty="0"/>
          </a:p>
          <a:p>
            <a:endParaRPr lang="en-US" dirty="0"/>
          </a:p>
        </p:txBody>
      </p:sp>
      <p:pic>
        <p:nvPicPr>
          <p:cNvPr id="5" name="Picture 4" descr="Depositphotos_18422243_m.jpg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228" t="74078" r="25997" b="2373"/>
          <a:stretch/>
        </p:blipFill>
        <p:spPr>
          <a:xfrm>
            <a:off x="7310482" y="5245684"/>
            <a:ext cx="1509990" cy="1495684"/>
          </a:xfrm>
          <a:prstGeom prst="rect">
            <a:avLst/>
          </a:prstGeom>
        </p:spPr>
      </p:pic>
      <p:pic>
        <p:nvPicPr>
          <p:cNvPr id="8" name="Picture 7" descr="Skærmbillede 2013-10-01 kl. 10.40.59.png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46"/>
          <a:stretch/>
        </p:blipFill>
        <p:spPr>
          <a:xfrm>
            <a:off x="6101140" y="5303975"/>
            <a:ext cx="775116" cy="573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1949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1016309_10152953085425136_1288813447_n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027"/>
          <a:stretch/>
        </p:blipFill>
        <p:spPr>
          <a:xfrm>
            <a:off x="6588224" y="4509120"/>
            <a:ext cx="2071190" cy="214271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2656"/>
            <a:ext cx="7772400" cy="1152128"/>
          </a:xfrm>
        </p:spPr>
        <p:txBody>
          <a:bodyPr>
            <a:normAutofit/>
          </a:bodyPr>
          <a:lstStyle/>
          <a:p>
            <a:r>
              <a:rPr lang="en-US" sz="3200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  <a:t>Alternative Options</a:t>
            </a: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dirty="0">
                <a:latin typeface="Arial Narrow" pitchFamily="34" charset="0"/>
              </a:rPr>
              <a:t>TTM 3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784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3" name="Billed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93473" y="332656"/>
            <a:ext cx="1271999" cy="875928"/>
          </a:xfrm>
          <a:prstGeom prst="rect">
            <a:avLst/>
          </a:prstGeom>
        </p:spPr>
      </p:pic>
      <p:pic>
        <p:nvPicPr>
          <p:cNvPr id="10" name="Billede 9" descr="ULS-logo_roed_blad_kort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-36512" y="4519681"/>
            <a:ext cx="1943460" cy="2293695"/>
          </a:xfrm>
          <a:prstGeom prst="rect">
            <a:avLst/>
          </a:prstGeom>
        </p:spPr>
      </p:pic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683568" y="1628800"/>
            <a:ext cx="777686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en-GB" sz="2800" b="1" dirty="0">
                <a:latin typeface="Arial Narrow" pitchFamily="34" charset="0"/>
              </a:rPr>
              <a:t>Alternative options</a:t>
            </a:r>
            <a:r>
              <a:rPr lang="en-GB" sz="2800" dirty="0">
                <a:latin typeface="Arial Narrow" pitchFamily="34" charset="0"/>
              </a:rPr>
              <a:t> are types of questions that provides a choice between two options of answers.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95536" y="2615538"/>
            <a:ext cx="8895384" cy="27576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200" b="1" dirty="0">
                <a:latin typeface="Arial Narrow" pitchFamily="34" charset="0"/>
              </a:rPr>
              <a:t>Examples:</a:t>
            </a:r>
          </a:p>
          <a:p>
            <a:pPr marL="1257300" lvl="2" indent="-342900">
              <a:spcBef>
                <a:spcPct val="20000"/>
              </a:spcBef>
              <a:buFont typeface="Arial"/>
              <a:buChar char="•"/>
            </a:pPr>
            <a:r>
              <a:rPr lang="en-GB" sz="2400" dirty="0">
                <a:latin typeface="Arial Narrow" panose="020B0606020202030204" pitchFamily="34" charset="0"/>
              </a:rPr>
              <a:t>Which do you like, TTM 1 or TTM 2? - I like …</a:t>
            </a:r>
          </a:p>
          <a:p>
            <a:pPr marL="1257300" lvl="2" indent="-342900">
              <a:spcBef>
                <a:spcPct val="20000"/>
              </a:spcBef>
              <a:buFont typeface="Arial"/>
              <a:buChar char="•"/>
            </a:pPr>
            <a:r>
              <a:rPr lang="en-GB" sz="2400" dirty="0">
                <a:latin typeface="Arial Narrow" panose="020B0606020202030204" pitchFamily="34" charset="0"/>
              </a:rPr>
              <a:t>Do you like group work or role play? - I like …..</a:t>
            </a:r>
          </a:p>
          <a:p>
            <a:pPr marL="1257300" lvl="2" indent="-342900">
              <a:spcBef>
                <a:spcPct val="20000"/>
              </a:spcBef>
              <a:buFont typeface="Arial"/>
              <a:buChar char="•"/>
            </a:pPr>
            <a:r>
              <a:rPr lang="en-GB" sz="2400" dirty="0">
                <a:latin typeface="Arial Narrow" panose="020B0606020202030204" pitchFamily="34" charset="0"/>
              </a:rPr>
              <a:t>Do you think it is cold or warm in the seminar room? - I think it is …</a:t>
            </a:r>
          </a:p>
          <a:p>
            <a:pPr marL="1257300" lvl="2" indent="-342900">
              <a:spcBef>
                <a:spcPct val="20000"/>
              </a:spcBef>
              <a:buFont typeface="Arial"/>
              <a:buChar char="•"/>
            </a:pPr>
            <a:r>
              <a:rPr lang="en-GB" sz="2400" dirty="0">
                <a:latin typeface="Arial Narrow" panose="020B0606020202030204" pitchFamily="34" charset="0"/>
              </a:rPr>
              <a:t>Did your session plan take one or two hours? – It took me… </a:t>
            </a:r>
          </a:p>
          <a:p>
            <a:pPr marL="285750" indent="-285750">
              <a:buFont typeface="Arial"/>
              <a:buChar char="•"/>
            </a:pPr>
            <a:endParaRPr lang="en-US" b="1" dirty="0"/>
          </a:p>
          <a:p>
            <a:endParaRPr lang="en-US" dirty="0"/>
          </a:p>
        </p:txBody>
      </p:sp>
      <p:pic>
        <p:nvPicPr>
          <p:cNvPr id="7" name="Picture 6" descr="Depositphotos_23121570_m.jpg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238" t="2572" r="-253" b="79679"/>
          <a:stretch/>
        </p:blipFill>
        <p:spPr>
          <a:xfrm>
            <a:off x="5148064" y="4869160"/>
            <a:ext cx="1508733" cy="1783485"/>
          </a:xfrm>
          <a:prstGeom prst="rect">
            <a:avLst/>
          </a:prstGeom>
        </p:spPr>
      </p:pic>
      <p:pic>
        <p:nvPicPr>
          <p:cNvPr id="12" name="Picture 11" descr="Skærmbillede 2013-10-01 kl. 10.47.10.png"/>
          <p:cNvPicPr>
            <a:picLocks noChangeAspect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94937" l="8511" r="9680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984" b="6349"/>
          <a:stretch/>
        </p:blipFill>
        <p:spPr>
          <a:xfrm flipH="1">
            <a:off x="6228184" y="4904279"/>
            <a:ext cx="792088" cy="684961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516216" y="500388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FFFF"/>
                </a:solidFill>
                <a:latin typeface="Arial Narrow" pitchFamily="34" charset="0"/>
              </a:rPr>
              <a:t>A?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884368" y="494116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FF"/>
                </a:solidFill>
                <a:latin typeface="Arial Narrow" pitchFamily="34" charset="0"/>
              </a:rPr>
              <a:t>B</a:t>
            </a:r>
            <a:r>
              <a:rPr lang="en-US" dirty="0">
                <a:solidFill>
                  <a:srgbClr val="FFFFFF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49845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1016309_10152953085425136_1288813447_n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027"/>
          <a:stretch/>
        </p:blipFill>
        <p:spPr>
          <a:xfrm>
            <a:off x="6588224" y="4670657"/>
            <a:ext cx="2071190" cy="214271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2656"/>
            <a:ext cx="7772400" cy="1152128"/>
          </a:xfrm>
        </p:spPr>
        <p:txBody>
          <a:bodyPr>
            <a:normAutofit/>
          </a:bodyPr>
          <a:lstStyle/>
          <a:p>
            <a:r>
              <a:rPr lang="en-US" sz="3200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  <a:t>Rhetorical Questions</a:t>
            </a: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dirty="0">
                <a:latin typeface="Arial Narrow" pitchFamily="34" charset="0"/>
              </a:rPr>
              <a:t>TTM 3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784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3" name="Billed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93473" y="332656"/>
            <a:ext cx="1271999" cy="875928"/>
          </a:xfrm>
          <a:prstGeom prst="rect">
            <a:avLst/>
          </a:prstGeom>
        </p:spPr>
      </p:pic>
      <p:pic>
        <p:nvPicPr>
          <p:cNvPr id="10" name="Billede 9" descr="ULS-logo_roed_blad_kort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-36512" y="4519681"/>
            <a:ext cx="1943460" cy="2293695"/>
          </a:xfrm>
          <a:prstGeom prst="rect">
            <a:avLst/>
          </a:prstGeom>
        </p:spPr>
      </p:pic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395535" y="1484784"/>
            <a:ext cx="8568953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da-DK" sz="2800" b="1" dirty="0" err="1">
                <a:latin typeface="Arial Narrow" panose="020B0606020202030204" pitchFamily="34" charset="0"/>
              </a:rPr>
              <a:t>Rhetorical</a:t>
            </a:r>
            <a:r>
              <a:rPr lang="da-DK" sz="2800" b="1" dirty="0">
                <a:latin typeface="Arial Narrow" panose="020B0606020202030204" pitchFamily="34" charset="0"/>
              </a:rPr>
              <a:t> </a:t>
            </a:r>
            <a:r>
              <a:rPr lang="da-DK" sz="2800" b="1" dirty="0" err="1">
                <a:latin typeface="Arial Narrow" panose="020B0606020202030204" pitchFamily="34" charset="0"/>
              </a:rPr>
              <a:t>questions</a:t>
            </a:r>
            <a:r>
              <a:rPr lang="da-DK" sz="2800" b="1" dirty="0">
                <a:latin typeface="Arial Narrow" panose="020B0606020202030204" pitchFamily="34" charset="0"/>
              </a:rPr>
              <a:t> </a:t>
            </a:r>
            <a:r>
              <a:rPr lang="da-DK" sz="2800" dirty="0" err="1">
                <a:latin typeface="Arial Narrow" panose="020B0606020202030204" pitchFamily="34" charset="0"/>
              </a:rPr>
              <a:t>are</a:t>
            </a:r>
            <a:r>
              <a:rPr lang="da-DK" sz="2800" dirty="0">
                <a:latin typeface="Arial Narrow" panose="020B0606020202030204" pitchFamily="34" charset="0"/>
              </a:rPr>
              <a:t> types of </a:t>
            </a:r>
            <a:r>
              <a:rPr lang="da-DK" sz="2800" dirty="0" err="1">
                <a:latin typeface="Arial Narrow" panose="020B0606020202030204" pitchFamily="34" charset="0"/>
              </a:rPr>
              <a:t>questions</a:t>
            </a:r>
            <a:r>
              <a:rPr lang="da-DK" sz="2800" dirty="0">
                <a:latin typeface="Arial Narrow" panose="020B0606020202030204" pitchFamily="34" charset="0"/>
              </a:rPr>
              <a:t> </a:t>
            </a:r>
            <a:r>
              <a:rPr lang="da-DK" sz="2800" dirty="0" err="1">
                <a:latin typeface="Arial Narrow" panose="020B0606020202030204" pitchFamily="34" charset="0"/>
              </a:rPr>
              <a:t>that</a:t>
            </a:r>
            <a:r>
              <a:rPr lang="da-DK" sz="2800" dirty="0">
                <a:latin typeface="Arial Narrow" panose="020B0606020202030204" pitchFamily="34" charset="0"/>
              </a:rPr>
              <a:t> </a:t>
            </a:r>
            <a:r>
              <a:rPr lang="da-DK" sz="2800" dirty="0" err="1">
                <a:latin typeface="Arial Narrow" panose="020B0606020202030204" pitchFamily="34" charset="0"/>
              </a:rPr>
              <a:t>allows</a:t>
            </a:r>
            <a:r>
              <a:rPr lang="da-DK" sz="2800" dirty="0">
                <a:latin typeface="Arial Narrow" panose="020B0606020202030204" pitchFamily="34" charset="0"/>
              </a:rPr>
              <a:t>  the </a:t>
            </a:r>
            <a:r>
              <a:rPr lang="da-DK" sz="2800" dirty="0" err="1">
                <a:latin typeface="Arial Narrow" panose="020B0606020202030204" pitchFamily="34" charset="0"/>
              </a:rPr>
              <a:t>questioneer</a:t>
            </a:r>
            <a:r>
              <a:rPr lang="da-DK" sz="2800" dirty="0">
                <a:latin typeface="Arial Narrow" panose="020B0606020202030204" pitchFamily="34" charset="0"/>
              </a:rPr>
              <a:t> to </a:t>
            </a:r>
            <a:r>
              <a:rPr lang="da-DK" sz="2800" dirty="0" err="1">
                <a:latin typeface="Arial Narrow" panose="020B0606020202030204" pitchFamily="34" charset="0"/>
              </a:rPr>
              <a:t>answer</a:t>
            </a:r>
            <a:r>
              <a:rPr lang="da-DK" sz="2800" dirty="0">
                <a:latin typeface="Arial Narrow" panose="020B0606020202030204" pitchFamily="34" charset="0"/>
              </a:rPr>
              <a:t> the </a:t>
            </a:r>
            <a:r>
              <a:rPr lang="da-DK" sz="2800" dirty="0" err="1">
                <a:latin typeface="Arial Narrow" panose="020B0606020202030204" pitchFamily="34" charset="0"/>
              </a:rPr>
              <a:t>questions</a:t>
            </a:r>
            <a:r>
              <a:rPr lang="da-DK" sz="2800" dirty="0">
                <a:latin typeface="Arial Narrow" panose="020B0606020202030204" pitchFamily="34" charset="0"/>
              </a:rPr>
              <a:t> </a:t>
            </a:r>
            <a:r>
              <a:rPr lang="da-DK" sz="2800" dirty="0" err="1">
                <a:latin typeface="Arial Narrow" panose="020B0606020202030204" pitchFamily="34" charset="0"/>
              </a:rPr>
              <a:t>him</a:t>
            </a:r>
            <a:r>
              <a:rPr lang="da-DK" sz="2800" dirty="0">
                <a:latin typeface="Arial Narrow" panose="020B0606020202030204" pitchFamily="34" charset="0"/>
              </a:rPr>
              <a:t>/</a:t>
            </a:r>
            <a:r>
              <a:rPr lang="da-DK" sz="2800" dirty="0" err="1">
                <a:latin typeface="Arial Narrow" panose="020B0606020202030204" pitchFamily="34" charset="0"/>
              </a:rPr>
              <a:t>herself</a:t>
            </a:r>
            <a:r>
              <a:rPr lang="da-DK" sz="2800" dirty="0">
                <a:latin typeface="Arial Narrow" panose="020B0606020202030204" pitchFamily="34" charset="0"/>
              </a:rPr>
              <a:t>. This type of </a:t>
            </a:r>
            <a:r>
              <a:rPr lang="da-DK" sz="2800" dirty="0" err="1">
                <a:latin typeface="Arial Narrow" panose="020B0606020202030204" pitchFamily="34" charset="0"/>
              </a:rPr>
              <a:t>questioning</a:t>
            </a:r>
            <a:r>
              <a:rPr lang="da-DK" sz="2800" dirty="0">
                <a:latin typeface="Arial Narrow" panose="020B0606020202030204" pitchFamily="34" charset="0"/>
              </a:rPr>
              <a:t> is </a:t>
            </a:r>
            <a:r>
              <a:rPr lang="da-DK" sz="2800" dirty="0" err="1">
                <a:latin typeface="Arial Narrow" panose="020B0606020202030204" pitchFamily="34" charset="0"/>
              </a:rPr>
              <a:t>often</a:t>
            </a:r>
            <a:r>
              <a:rPr lang="da-DK" sz="2800" dirty="0">
                <a:latin typeface="Arial Narrow" panose="020B0606020202030204" pitchFamily="34" charset="0"/>
              </a:rPr>
              <a:t> </a:t>
            </a:r>
            <a:r>
              <a:rPr lang="da-DK" sz="2800" dirty="0" err="1">
                <a:latin typeface="Arial Narrow" panose="020B0606020202030204" pitchFamily="34" charset="0"/>
              </a:rPr>
              <a:t>used</a:t>
            </a:r>
            <a:r>
              <a:rPr lang="da-DK" sz="2800" dirty="0">
                <a:latin typeface="Arial Narrow" panose="020B0606020202030204" pitchFamily="34" charset="0"/>
              </a:rPr>
              <a:t> </a:t>
            </a:r>
            <a:r>
              <a:rPr lang="da-DK" sz="2800" dirty="0" err="1">
                <a:latin typeface="Arial Narrow" panose="020B0606020202030204" pitchFamily="34" charset="0"/>
              </a:rPr>
              <a:t>when</a:t>
            </a:r>
            <a:r>
              <a:rPr lang="da-DK" sz="2800" dirty="0">
                <a:latin typeface="Arial Narrow" panose="020B0606020202030204" pitchFamily="34" charset="0"/>
              </a:rPr>
              <a:t> participants must </a:t>
            </a:r>
            <a:r>
              <a:rPr lang="da-DK" sz="2800" dirty="0" err="1">
                <a:latin typeface="Arial Narrow" panose="020B0606020202030204" pitchFamily="34" charset="0"/>
              </a:rPr>
              <a:t>be</a:t>
            </a:r>
            <a:r>
              <a:rPr lang="da-DK" sz="2800" dirty="0">
                <a:latin typeface="Arial Narrow" panose="020B0606020202030204" pitchFamily="34" charset="0"/>
              </a:rPr>
              <a:t> ”</a:t>
            </a:r>
            <a:r>
              <a:rPr lang="da-DK" sz="2800" dirty="0" err="1">
                <a:latin typeface="Arial Narrow" panose="020B0606020202030204" pitchFamily="34" charset="0"/>
              </a:rPr>
              <a:t>woken</a:t>
            </a:r>
            <a:r>
              <a:rPr lang="da-DK" sz="2800" dirty="0">
                <a:latin typeface="Arial Narrow" panose="020B0606020202030204" pitchFamily="34" charset="0"/>
              </a:rPr>
              <a:t>-up”.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91236" y="2852936"/>
            <a:ext cx="8517268" cy="32008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200" b="1" dirty="0">
                <a:latin typeface="Arial Narrow" pitchFamily="34" charset="0"/>
              </a:rPr>
              <a:t>Examples:</a:t>
            </a:r>
          </a:p>
          <a:p>
            <a:pPr marL="1257300" lvl="2" indent="-342900">
              <a:spcBef>
                <a:spcPct val="20000"/>
              </a:spcBef>
              <a:buFont typeface="Arial"/>
              <a:buChar char="•"/>
            </a:pPr>
            <a:r>
              <a:rPr lang="da-DK" sz="2400" dirty="0">
                <a:latin typeface="Arial Narrow" panose="020B0606020202030204" pitchFamily="34" charset="0"/>
              </a:rPr>
              <a:t>Have </a:t>
            </a:r>
            <a:r>
              <a:rPr lang="da-DK" sz="2400" dirty="0" err="1">
                <a:latin typeface="Arial Narrow" panose="020B0606020202030204" pitchFamily="34" charset="0"/>
              </a:rPr>
              <a:t>you</a:t>
            </a:r>
            <a:r>
              <a:rPr lang="da-DK" sz="2400" dirty="0">
                <a:latin typeface="Arial Narrow" panose="020B0606020202030204" pitchFamily="34" charset="0"/>
              </a:rPr>
              <a:t> </a:t>
            </a:r>
            <a:r>
              <a:rPr lang="da-DK" sz="2400" dirty="0" err="1">
                <a:latin typeface="Arial Narrow" panose="020B0606020202030204" pitchFamily="34" charset="0"/>
              </a:rPr>
              <a:t>ever</a:t>
            </a:r>
            <a:r>
              <a:rPr lang="da-DK" sz="2400" dirty="0">
                <a:latin typeface="Arial Narrow" panose="020B0606020202030204" pitchFamily="34" charset="0"/>
              </a:rPr>
              <a:t> </a:t>
            </a:r>
            <a:r>
              <a:rPr lang="da-DK" sz="2400" dirty="0" err="1">
                <a:latin typeface="Arial Narrow" panose="020B0606020202030204" pitchFamily="34" charset="0"/>
              </a:rPr>
              <a:t>been</a:t>
            </a:r>
            <a:r>
              <a:rPr lang="da-DK" sz="2400" dirty="0">
                <a:latin typeface="Arial Narrow" panose="020B0606020202030204" pitchFamily="34" charset="0"/>
              </a:rPr>
              <a:t> in to TTM 2 in Denmark? - Yes </a:t>
            </a:r>
            <a:r>
              <a:rPr lang="da-DK" sz="2400" dirty="0" err="1">
                <a:latin typeface="Arial Narrow" panose="020B0606020202030204" pitchFamily="34" charset="0"/>
              </a:rPr>
              <a:t>you</a:t>
            </a:r>
            <a:r>
              <a:rPr lang="da-DK" sz="2400" dirty="0">
                <a:latin typeface="Arial Narrow" panose="020B0606020202030204" pitchFamily="34" charset="0"/>
              </a:rPr>
              <a:t> have.</a:t>
            </a:r>
          </a:p>
          <a:p>
            <a:pPr marL="1257300" lvl="2" indent="-342900">
              <a:spcBef>
                <a:spcPct val="20000"/>
              </a:spcBef>
              <a:buFont typeface="Arial"/>
              <a:buChar char="•"/>
            </a:pPr>
            <a:r>
              <a:rPr lang="da-DK" sz="2400" dirty="0">
                <a:latin typeface="Arial Narrow" panose="020B0606020202030204" pitchFamily="34" charset="0"/>
              </a:rPr>
              <a:t>Do </a:t>
            </a:r>
            <a:r>
              <a:rPr lang="da-DK" sz="2400" dirty="0" err="1">
                <a:latin typeface="Arial Narrow" panose="020B0606020202030204" pitchFamily="34" charset="0"/>
              </a:rPr>
              <a:t>you</a:t>
            </a:r>
            <a:r>
              <a:rPr lang="da-DK" sz="2400" dirty="0">
                <a:latin typeface="Arial Narrow" panose="020B0606020202030204" pitchFamily="34" charset="0"/>
              </a:rPr>
              <a:t> </a:t>
            </a:r>
            <a:r>
              <a:rPr lang="da-DK" sz="2400" dirty="0" err="1">
                <a:latin typeface="Arial Narrow" panose="020B0606020202030204" pitchFamily="34" charset="0"/>
              </a:rPr>
              <a:t>like</a:t>
            </a:r>
            <a:r>
              <a:rPr lang="da-DK" sz="2400" dirty="0">
                <a:latin typeface="Arial Narrow" panose="020B0606020202030204" pitchFamily="34" charset="0"/>
              </a:rPr>
              <a:t> </a:t>
            </a:r>
            <a:r>
              <a:rPr lang="da-DK" sz="2400" dirty="0" err="1">
                <a:latin typeface="Arial Narrow" panose="020B0606020202030204" pitchFamily="34" charset="0"/>
              </a:rPr>
              <a:t>group</a:t>
            </a:r>
            <a:r>
              <a:rPr lang="da-DK" sz="2400" dirty="0">
                <a:latin typeface="Arial Narrow" panose="020B0606020202030204" pitchFamily="34" charset="0"/>
              </a:rPr>
              <a:t> </a:t>
            </a:r>
            <a:r>
              <a:rPr lang="da-DK" sz="2400" dirty="0" err="1">
                <a:latin typeface="Arial Narrow" panose="020B0606020202030204" pitchFamily="34" charset="0"/>
              </a:rPr>
              <a:t>work</a:t>
            </a:r>
            <a:r>
              <a:rPr lang="da-DK" sz="2400" dirty="0">
                <a:latin typeface="Arial Narrow" panose="020B0606020202030204" pitchFamily="34" charset="0"/>
              </a:rPr>
              <a:t>? - Yes </a:t>
            </a:r>
            <a:r>
              <a:rPr lang="da-DK" sz="2400" dirty="0" err="1">
                <a:latin typeface="Arial Narrow" panose="020B0606020202030204" pitchFamily="34" charset="0"/>
              </a:rPr>
              <a:t>you</a:t>
            </a:r>
            <a:r>
              <a:rPr lang="da-DK" sz="2400" dirty="0">
                <a:latin typeface="Arial Narrow" panose="020B0606020202030204" pitchFamily="34" charset="0"/>
              </a:rPr>
              <a:t> do.</a:t>
            </a:r>
          </a:p>
          <a:p>
            <a:pPr marL="1257300" lvl="2" indent="-342900">
              <a:spcBef>
                <a:spcPct val="20000"/>
              </a:spcBef>
              <a:buFont typeface="Arial"/>
              <a:buChar char="•"/>
            </a:pPr>
            <a:r>
              <a:rPr lang="da-DK" sz="2400" dirty="0">
                <a:latin typeface="Arial Narrow" panose="020B0606020202030204" pitchFamily="34" charset="0"/>
              </a:rPr>
              <a:t>Do </a:t>
            </a:r>
            <a:r>
              <a:rPr lang="da-DK" sz="2400" dirty="0" err="1">
                <a:latin typeface="Arial Narrow" panose="020B0606020202030204" pitchFamily="34" charset="0"/>
              </a:rPr>
              <a:t>you</a:t>
            </a:r>
            <a:r>
              <a:rPr lang="da-DK" sz="2400" dirty="0">
                <a:latin typeface="Arial Narrow" panose="020B0606020202030204" pitchFamily="34" charset="0"/>
              </a:rPr>
              <a:t> </a:t>
            </a:r>
            <a:r>
              <a:rPr lang="da-DK" sz="2400" dirty="0" err="1">
                <a:latin typeface="Arial Narrow" panose="020B0606020202030204" pitchFamily="34" charset="0"/>
              </a:rPr>
              <a:t>think</a:t>
            </a:r>
            <a:r>
              <a:rPr lang="da-DK" sz="2400" dirty="0">
                <a:latin typeface="Arial Narrow" panose="020B0606020202030204" pitchFamily="34" charset="0"/>
              </a:rPr>
              <a:t> it is </a:t>
            </a:r>
            <a:r>
              <a:rPr lang="da-DK" sz="2400" dirty="0" err="1">
                <a:latin typeface="Arial Narrow" panose="020B0606020202030204" pitchFamily="34" charset="0"/>
              </a:rPr>
              <a:t>cold</a:t>
            </a:r>
            <a:r>
              <a:rPr lang="da-DK" sz="2400" dirty="0">
                <a:latin typeface="Arial Narrow" panose="020B0606020202030204" pitchFamily="34" charset="0"/>
              </a:rPr>
              <a:t>? - No. I </a:t>
            </a:r>
            <a:r>
              <a:rPr lang="da-DK" sz="2400" dirty="0" err="1">
                <a:latin typeface="Arial Narrow" panose="020B0606020202030204" pitchFamily="34" charset="0"/>
              </a:rPr>
              <a:t>don't</a:t>
            </a:r>
            <a:r>
              <a:rPr lang="da-DK" sz="2400" dirty="0">
                <a:latin typeface="Arial Narrow" panose="020B0606020202030204" pitchFamily="34" charset="0"/>
              </a:rPr>
              <a:t> </a:t>
            </a:r>
            <a:r>
              <a:rPr lang="da-DK" sz="2400" dirty="0" err="1">
                <a:latin typeface="Arial Narrow" panose="020B0606020202030204" pitchFamily="34" charset="0"/>
              </a:rPr>
              <a:t>think</a:t>
            </a:r>
            <a:r>
              <a:rPr lang="da-DK" sz="2400" dirty="0">
                <a:latin typeface="Arial Narrow" panose="020B0606020202030204" pitchFamily="34" charset="0"/>
              </a:rPr>
              <a:t> it is </a:t>
            </a:r>
            <a:r>
              <a:rPr lang="da-DK" sz="2400" dirty="0" err="1">
                <a:latin typeface="Arial Narrow" panose="020B0606020202030204" pitchFamily="34" charset="0"/>
              </a:rPr>
              <a:t>cold</a:t>
            </a:r>
            <a:r>
              <a:rPr lang="da-DK" sz="2400" dirty="0">
                <a:latin typeface="Arial Narrow" panose="020B0606020202030204" pitchFamily="34" charset="0"/>
              </a:rPr>
              <a:t>.</a:t>
            </a:r>
          </a:p>
          <a:p>
            <a:pPr marL="1257300" lvl="2" indent="-342900">
              <a:spcBef>
                <a:spcPct val="20000"/>
              </a:spcBef>
              <a:buFont typeface="Arial"/>
              <a:buChar char="•"/>
            </a:pPr>
            <a:r>
              <a:rPr lang="da-DK" sz="2400" dirty="0">
                <a:latin typeface="Arial Narrow" panose="020B0606020202030204" pitchFamily="34" charset="0"/>
              </a:rPr>
              <a:t>Did it </a:t>
            </a:r>
            <a:r>
              <a:rPr lang="da-DK" sz="2400" dirty="0" err="1">
                <a:latin typeface="Arial Narrow" panose="020B0606020202030204" pitchFamily="34" charset="0"/>
              </a:rPr>
              <a:t>take</a:t>
            </a:r>
            <a:r>
              <a:rPr lang="da-DK" sz="2400" dirty="0">
                <a:latin typeface="Arial Narrow" panose="020B0606020202030204" pitchFamily="34" charset="0"/>
              </a:rPr>
              <a:t> a long time to do </a:t>
            </a:r>
            <a:r>
              <a:rPr lang="da-DK" sz="2400" dirty="0" err="1">
                <a:latin typeface="Arial Narrow" panose="020B0606020202030204" pitchFamily="34" charset="0"/>
              </a:rPr>
              <a:t>your</a:t>
            </a:r>
            <a:r>
              <a:rPr lang="da-DK" sz="2400" dirty="0">
                <a:latin typeface="Arial Narrow" panose="020B0606020202030204" pitchFamily="34" charset="0"/>
              </a:rPr>
              <a:t> sessions plan ?</a:t>
            </a:r>
          </a:p>
          <a:p>
            <a:pPr marL="1257300" lvl="2" indent="-342900">
              <a:spcBef>
                <a:spcPct val="20000"/>
              </a:spcBef>
              <a:buFont typeface="Arial"/>
              <a:buChar char="•"/>
            </a:pPr>
            <a:r>
              <a:rPr lang="da-DK" sz="2400" dirty="0">
                <a:latin typeface="Arial Narrow" panose="020B0606020202030204" pitchFamily="34" charset="0"/>
              </a:rPr>
              <a:t>Yes it </a:t>
            </a:r>
            <a:r>
              <a:rPr lang="da-DK" sz="2400" dirty="0" err="1">
                <a:latin typeface="Arial Narrow" panose="020B0606020202030204" pitchFamily="34" charset="0"/>
              </a:rPr>
              <a:t>took</a:t>
            </a:r>
            <a:r>
              <a:rPr lang="da-DK" sz="2400" dirty="0">
                <a:latin typeface="Arial Narrow" panose="020B0606020202030204" pitchFamily="34" charset="0"/>
              </a:rPr>
              <a:t> </a:t>
            </a:r>
            <a:r>
              <a:rPr lang="da-DK" sz="2400" dirty="0" err="1">
                <a:latin typeface="Arial Narrow" panose="020B0606020202030204" pitchFamily="34" charset="0"/>
              </a:rPr>
              <a:t>two</a:t>
            </a:r>
            <a:r>
              <a:rPr lang="da-DK" sz="2400" dirty="0">
                <a:latin typeface="Arial Narrow" panose="020B0606020202030204" pitchFamily="34" charset="0"/>
              </a:rPr>
              <a:t> </a:t>
            </a:r>
            <a:r>
              <a:rPr lang="da-DK" sz="2400" dirty="0" err="1">
                <a:latin typeface="Arial Narrow" panose="020B0606020202030204" pitchFamily="34" charset="0"/>
              </a:rPr>
              <a:t>hours</a:t>
            </a:r>
            <a:r>
              <a:rPr lang="da-DK" sz="2400" dirty="0">
                <a:latin typeface="Arial Narrow" panose="020B0606020202030204" pitchFamily="34" charset="0"/>
              </a:rPr>
              <a:t>. </a:t>
            </a:r>
          </a:p>
          <a:p>
            <a:endParaRPr lang="en-US" b="1" dirty="0"/>
          </a:p>
          <a:p>
            <a:endParaRPr lang="en-US" dirty="0"/>
          </a:p>
        </p:txBody>
      </p:sp>
      <p:pic>
        <p:nvPicPr>
          <p:cNvPr id="7" name="Picture 6" descr="Depositphotos_23121570_m.jpg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238" t="2572" r="-253" b="79679"/>
          <a:stretch/>
        </p:blipFill>
        <p:spPr>
          <a:xfrm>
            <a:off x="5148063" y="5029891"/>
            <a:ext cx="1508733" cy="1783485"/>
          </a:xfrm>
          <a:prstGeom prst="rect">
            <a:avLst/>
          </a:prstGeom>
        </p:spPr>
      </p:pic>
      <p:pic>
        <p:nvPicPr>
          <p:cNvPr id="12" name="Picture 11" descr="Skærmbillede 2013-10-01 kl. 10.47.10.png"/>
          <p:cNvPicPr>
            <a:picLocks noChangeAspect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94937" l="8511" r="9680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984" b="6349"/>
          <a:stretch/>
        </p:blipFill>
        <p:spPr>
          <a:xfrm flipH="1">
            <a:off x="6228184" y="5048295"/>
            <a:ext cx="792088" cy="684961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516216" y="514790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FFFF"/>
                </a:solidFill>
                <a:latin typeface="Arial Narrow" pitchFamily="34" charset="0"/>
              </a:rPr>
              <a:t>A?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884368" y="51479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FF"/>
                </a:solidFill>
                <a:latin typeface="Arial Narrow" pitchFamily="34" charset="0"/>
              </a:rPr>
              <a:t>B</a:t>
            </a:r>
            <a:r>
              <a:rPr lang="en-US" dirty="0">
                <a:solidFill>
                  <a:srgbClr val="FFFFFF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402453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a-DK" dirty="0" err="1">
                <a:latin typeface="Arial Black" pitchFamily="34" charset="0"/>
              </a:rPr>
              <a:t>Thank</a:t>
            </a:r>
            <a:r>
              <a:rPr lang="da-DK" dirty="0">
                <a:latin typeface="Arial Black" pitchFamily="34" charset="0"/>
              </a:rPr>
              <a:t> </a:t>
            </a:r>
            <a:r>
              <a:rPr lang="da-DK" dirty="0" err="1">
                <a:latin typeface="Arial Black" pitchFamily="34" charset="0"/>
              </a:rPr>
              <a:t>you</a:t>
            </a:r>
            <a:r>
              <a:rPr lang="da-DK" dirty="0">
                <a:latin typeface="Arial Black" pitchFamily="34" charset="0"/>
              </a:rPr>
              <a:t> for </a:t>
            </a:r>
            <a:r>
              <a:rPr lang="da-DK" dirty="0" err="1">
                <a:latin typeface="Arial Black" pitchFamily="34" charset="0"/>
              </a:rPr>
              <a:t>your</a:t>
            </a:r>
            <a:r>
              <a:rPr lang="da-DK" dirty="0">
                <a:latin typeface="Arial Black" pitchFamily="34" charset="0"/>
              </a:rPr>
              <a:t> time</a:t>
            </a:r>
            <a:endParaRPr lang="da-DK" dirty="0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dirty="0">
                <a:latin typeface="Arial Narrow" pitchFamily="34" charset="0"/>
              </a:rPr>
              <a:t>TTM 3</a:t>
            </a:r>
          </a:p>
        </p:txBody>
      </p:sp>
      <p:pic>
        <p:nvPicPr>
          <p:cNvPr id="8" name="Billed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93473" y="332656"/>
            <a:ext cx="1271999" cy="875928"/>
          </a:xfrm>
          <a:prstGeom prst="rect">
            <a:avLst/>
          </a:prstGeom>
        </p:spPr>
      </p:pic>
      <p:pic>
        <p:nvPicPr>
          <p:cNvPr id="7" name="Billede 6" descr="ULS-logo_roed_blad_kor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36512" y="4519681"/>
            <a:ext cx="1943460" cy="229369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7270EE79A760F45A45B3BED0EC22C2C" ma:contentTypeVersion="0" ma:contentTypeDescription="Opret et nyt dokument." ma:contentTypeScope="" ma:versionID="7cf69866f539122fa3e599d99e0c1da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9ae4e6eb03f2a2f70bea8248fcb5e6a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dhol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D356878-1F6D-45F0-A228-363A2451F1EF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96472DCF-F240-4A5B-82B2-54E35E58341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950D065-DBEB-4D9A-A4D4-CD7BE1F1A8F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421</TotalTime>
  <Words>587</Words>
  <Application>Microsoft Office PowerPoint</Application>
  <PresentationFormat>Skærmshow (4:3)</PresentationFormat>
  <Paragraphs>80</Paragraphs>
  <Slides>9</Slides>
  <Notes>7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4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9</vt:i4>
      </vt:variant>
    </vt:vector>
  </HeadingPairs>
  <TitlesOfParts>
    <vt:vector size="14" baseType="lpstr">
      <vt:lpstr>Arial</vt:lpstr>
      <vt:lpstr>Arial Black</vt:lpstr>
      <vt:lpstr>Arial Narrow</vt:lpstr>
      <vt:lpstr>Calibri</vt:lpstr>
      <vt:lpstr>Kontortema</vt:lpstr>
      <vt:lpstr>Questioning Techniques</vt:lpstr>
      <vt:lpstr>Questioning Techniques</vt:lpstr>
      <vt:lpstr>Categorical Questions</vt:lpstr>
      <vt:lpstr>Informative Questions</vt:lpstr>
      <vt:lpstr>Elaborated Questions</vt:lpstr>
      <vt:lpstr>Guiding Questions</vt:lpstr>
      <vt:lpstr>Alternative Options</vt:lpstr>
      <vt:lpstr>Rhetorical Questions</vt:lpstr>
      <vt:lpstr>Thank you for your time</vt:lpstr>
    </vt:vector>
  </TitlesOfParts>
  <Company>Loftf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Target Group</dc:title>
  <dc:creator>Katrine Dichmann Christophersen</dc:creator>
  <cp:lastModifiedBy>clevertouch</cp:lastModifiedBy>
  <cp:revision>57</cp:revision>
  <dcterms:created xsi:type="dcterms:W3CDTF">2013-06-20T07:36:43Z</dcterms:created>
  <dcterms:modified xsi:type="dcterms:W3CDTF">2022-04-07T09:55:41Z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0x01010007270EE79A760F45A45B3BED0EC22C2C</vt:lpwstr>
  </property>
  <property fmtid="{D5CDD505-2E9C-101B-9397-08002B2CF9AE}" pid="3" name="EntityNameForeign">
    <vt:lpwstr>DL_Activities</vt:lpwstr>
  </property>
  <property fmtid="{D5CDD505-2E9C-101B-9397-08002B2CF9AE}" pid="4" name="EntityId">
    <vt:lpwstr>3190</vt:lpwstr>
  </property>
  <property fmtid="{D5CDD505-2E9C-101B-9397-08002B2CF9AE}" pid="5" name="DocumentName">
    <vt:lpwstr>http://modus/Operations/14-0419PDocs/15-0237/PPT 4 Questioning techniques.pptx</vt:lpwstr>
  </property>
  <property fmtid="{D5CDD505-2E9C-101B-9397-08002B2CF9AE}" pid="6" name="Order">
    <vt:r8>8600</vt:r8>
  </property>
</Properties>
</file>