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5"/>
  </p:sldMasterIdLst>
  <p:notesMasterIdLst>
    <p:notesMasterId r:id="rId19"/>
  </p:notesMasterIdLst>
  <p:handoutMasterIdLst>
    <p:handoutMasterId r:id="rId20"/>
  </p:handoutMasterIdLst>
  <p:sldIdLst>
    <p:sldId id="262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67" r:id="rId18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6" autoAdjust="0"/>
    <p:restoredTop sz="94660"/>
  </p:normalViewPr>
  <p:slideViewPr>
    <p:cSldViewPr>
      <p:cViewPr varScale="1">
        <p:scale>
          <a:sx n="108" d="100"/>
          <a:sy n="108" d="100"/>
        </p:scale>
        <p:origin x="171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BAE39EF-00D3-44D1-9682-541EE6DAF712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5D108EF-6711-4338-A895-62B696E7CFC4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927168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5467494-BA17-4494-897F-501867B5E7E8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1907C6D-5C4E-4FAD-88C7-1B2EEFDCEC4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540932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da-DK">
              <a:ea typeface="ＭＳ Ｐゴシック" pitchFamily="34" charset="-128"/>
            </a:endParaRPr>
          </a:p>
        </p:txBody>
      </p:sp>
      <p:sp>
        <p:nvSpPr>
          <p:cNvPr id="16388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CFF9D53-98E5-4B71-9423-89E711CF9E3A}" type="slidenum">
              <a:rPr lang="da-DK" altLang="da-DK" smtClean="0"/>
              <a:pPr eaLnBrk="1" hangingPunct="1">
                <a:spcBef>
                  <a:spcPct val="0"/>
                </a:spcBef>
              </a:pPr>
              <a:t>2</a:t>
            </a:fld>
            <a:endParaRPr lang="da-DK" altLang="da-D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da-DK">
              <a:ea typeface="ＭＳ Ｐゴシック" pitchFamily="34" charset="-128"/>
            </a:endParaRPr>
          </a:p>
        </p:txBody>
      </p:sp>
      <p:sp>
        <p:nvSpPr>
          <p:cNvPr id="25604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9116BD-C081-4909-B1B3-C5DE64DA3791}" type="slidenum">
              <a:rPr lang="da-DK" altLang="da-DK" smtClean="0"/>
              <a:pPr eaLnBrk="1" hangingPunct="1">
                <a:spcBef>
                  <a:spcPct val="0"/>
                </a:spcBef>
              </a:pPr>
              <a:t>11</a:t>
            </a:fld>
            <a:endParaRPr lang="da-DK" altLang="da-DK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da-DK">
              <a:ea typeface="ＭＳ Ｐゴシック" pitchFamily="34" charset="-128"/>
            </a:endParaRPr>
          </a:p>
        </p:txBody>
      </p:sp>
      <p:sp>
        <p:nvSpPr>
          <p:cNvPr id="26628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01EA0EA-74DE-48BC-B498-6534CFA20A9B}" type="slidenum">
              <a:rPr lang="da-DK" altLang="da-DK" smtClean="0"/>
              <a:pPr eaLnBrk="1" hangingPunct="1">
                <a:spcBef>
                  <a:spcPct val="0"/>
                </a:spcBef>
              </a:pPr>
              <a:t>12</a:t>
            </a:fld>
            <a:endParaRPr lang="da-DK" alt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da-DK">
              <a:ea typeface="ＭＳ Ｐゴシック" pitchFamily="34" charset="-128"/>
            </a:endParaRPr>
          </a:p>
        </p:txBody>
      </p:sp>
      <p:sp>
        <p:nvSpPr>
          <p:cNvPr id="17412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7B7C485-343F-42AF-B5A5-D7A82EC35D39}" type="slidenum">
              <a:rPr lang="da-DK" altLang="da-DK" smtClean="0"/>
              <a:pPr eaLnBrk="1" hangingPunct="1">
                <a:spcBef>
                  <a:spcPct val="0"/>
                </a:spcBef>
              </a:pPr>
              <a:t>3</a:t>
            </a:fld>
            <a:endParaRPr lang="da-DK" alt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da-DK">
              <a:ea typeface="ＭＳ Ｐゴシック" pitchFamily="34" charset="-128"/>
            </a:endParaRPr>
          </a:p>
        </p:txBody>
      </p:sp>
      <p:sp>
        <p:nvSpPr>
          <p:cNvPr id="18436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10D4C92F-F9E2-4B87-B8D3-25EA83DC5FD7}" type="slidenum">
              <a:rPr lang="da-DK" altLang="da-DK" smtClean="0"/>
              <a:pPr eaLnBrk="1" hangingPunct="1">
                <a:spcBef>
                  <a:spcPct val="0"/>
                </a:spcBef>
              </a:pPr>
              <a:t>4</a:t>
            </a:fld>
            <a:endParaRPr lang="da-DK" alt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da-DK">
              <a:ea typeface="ＭＳ Ｐゴシック" pitchFamily="34" charset="-128"/>
            </a:endParaRPr>
          </a:p>
        </p:txBody>
      </p:sp>
      <p:sp>
        <p:nvSpPr>
          <p:cNvPr id="19460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01FC70E-346E-407D-A44E-BC061F72DEA5}" type="slidenum">
              <a:rPr lang="da-DK" altLang="da-DK" smtClean="0"/>
              <a:pPr eaLnBrk="1" hangingPunct="1">
                <a:spcBef>
                  <a:spcPct val="0"/>
                </a:spcBef>
              </a:pPr>
              <a:t>5</a:t>
            </a:fld>
            <a:endParaRPr lang="da-DK" alt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da-DK">
              <a:ea typeface="ＭＳ Ｐゴシック" pitchFamily="34" charset="-128"/>
            </a:endParaRPr>
          </a:p>
        </p:txBody>
      </p:sp>
      <p:sp>
        <p:nvSpPr>
          <p:cNvPr id="20484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8843F8F-BFF8-4315-8A9F-6B4AF11CF8B5}" type="slidenum">
              <a:rPr lang="da-DK" altLang="da-DK" smtClean="0"/>
              <a:pPr eaLnBrk="1" hangingPunct="1">
                <a:spcBef>
                  <a:spcPct val="0"/>
                </a:spcBef>
              </a:pPr>
              <a:t>6</a:t>
            </a:fld>
            <a:endParaRPr lang="da-DK" alt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da-DK">
              <a:ea typeface="ＭＳ Ｐゴシック" pitchFamily="34" charset="-128"/>
            </a:endParaRPr>
          </a:p>
        </p:txBody>
      </p:sp>
      <p:sp>
        <p:nvSpPr>
          <p:cNvPr id="21508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4A05BDE-84A3-44DB-8C2B-9FB002986F29}" type="slidenum">
              <a:rPr lang="da-DK" altLang="da-DK" smtClean="0"/>
              <a:pPr eaLnBrk="1" hangingPunct="1">
                <a:spcBef>
                  <a:spcPct val="0"/>
                </a:spcBef>
              </a:pPr>
              <a:t>7</a:t>
            </a:fld>
            <a:endParaRPr lang="da-DK" altLang="da-D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da-DK">
              <a:ea typeface="ＭＳ Ｐゴシック" pitchFamily="34" charset="-128"/>
            </a:endParaRPr>
          </a:p>
        </p:txBody>
      </p:sp>
      <p:sp>
        <p:nvSpPr>
          <p:cNvPr id="22532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3B3709F-42CA-4469-8F8A-45D56D112842}" type="slidenum">
              <a:rPr lang="da-DK" altLang="da-DK" smtClean="0"/>
              <a:pPr eaLnBrk="1" hangingPunct="1">
                <a:spcBef>
                  <a:spcPct val="0"/>
                </a:spcBef>
              </a:pPr>
              <a:t>8</a:t>
            </a:fld>
            <a:endParaRPr lang="da-DK" altLang="da-D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da-DK">
              <a:ea typeface="ＭＳ Ｐゴシック" pitchFamily="34" charset="-128"/>
            </a:endParaRPr>
          </a:p>
        </p:txBody>
      </p:sp>
      <p:sp>
        <p:nvSpPr>
          <p:cNvPr id="23556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E91E201-C041-4B1D-82AB-4A832BC10BFB}" type="slidenum">
              <a:rPr lang="da-DK" altLang="da-DK" smtClean="0"/>
              <a:pPr eaLnBrk="1" hangingPunct="1">
                <a:spcBef>
                  <a:spcPct val="0"/>
                </a:spcBef>
              </a:pPr>
              <a:t>9</a:t>
            </a:fld>
            <a:endParaRPr lang="da-DK" altLang="da-D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Pladsholder til no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da-DK">
              <a:ea typeface="ＭＳ Ｐゴシック" pitchFamily="34" charset="-128"/>
            </a:endParaRPr>
          </a:p>
        </p:txBody>
      </p:sp>
      <p:sp>
        <p:nvSpPr>
          <p:cNvPr id="24580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1D4C0949-C1AB-43A9-A62B-692217C8CA0D}" type="slidenum">
              <a:rPr lang="da-DK" altLang="da-DK" smtClean="0"/>
              <a:pPr eaLnBrk="1" hangingPunct="1">
                <a:spcBef>
                  <a:spcPct val="0"/>
                </a:spcBef>
              </a:pPr>
              <a:t>10</a:t>
            </a:fld>
            <a:endParaRPr lang="da-DK" alt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040BA-2ACB-4BAF-A74D-EE3A8F1340A6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1D0C4-5C30-442E-BDC0-EADA4FB42E0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90502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7A6D5-495D-4B1E-A3EB-5EEE4B5FEC9F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08406-E294-4F3E-963E-06107E19480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92889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E64BC-FB93-4501-AA89-7B2F1C22CD90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358F2-CD89-48F7-BB62-8C0BFBA572A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72908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CA16D-E88B-4059-AD53-2564BBC85F35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25400-9A5F-4094-B6A7-5EFC322F79D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2208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B6E20-442D-4C48-8735-DA6B43AB14C8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B5509-E642-41A4-A331-85559557ACA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4871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1B521-7592-4A0A-BB5B-F483FD0E0356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52D91-827F-48EB-9E54-5219D6F893A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51825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BAAC9-3FB9-429B-9035-39E722331102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94916-6B90-48BD-9A16-0DB5838569D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95979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ED87C-80C9-44A3-AAB6-90AF4DF7D154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9E36B-6788-48E2-BDD0-3AFABF1DA64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79485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7A420-0C82-4198-8A6F-61CF64E6908E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A453B-B5E1-4749-A395-4F26CB9DBB1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19286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8DEB2-4214-464D-98AA-E10730349824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0300C-2D64-4BBC-833E-395AE2339C6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00657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54A26-7620-48A3-BDE4-B4F6DFCB7E47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ED535-50F0-41C3-B36F-99C551A9C7F4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28552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alt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altLang="da-DK"/>
              <a:t>Klik for at redigere typografi i masteren</a:t>
            </a:r>
          </a:p>
          <a:p>
            <a:pPr lvl="1"/>
            <a:r>
              <a:rPr lang="da-DK" altLang="da-DK"/>
              <a:t>Andet niveau</a:t>
            </a:r>
          </a:p>
          <a:p>
            <a:pPr lvl="2"/>
            <a:r>
              <a:rPr lang="da-DK" altLang="da-DK"/>
              <a:t>Tredje niveau</a:t>
            </a:r>
          </a:p>
          <a:p>
            <a:pPr lvl="3"/>
            <a:r>
              <a:rPr lang="da-DK" altLang="da-DK"/>
              <a:t>Fjerde niveau</a:t>
            </a:r>
          </a:p>
          <a:p>
            <a:pPr lvl="4"/>
            <a:r>
              <a:rPr lang="da-DK" alt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32E36E8-4B12-4321-B419-E6BA38A68147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75983F63-62F3-4E18-A58D-992C24795CE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772400" cy="2087562"/>
          </a:xfrm>
        </p:spPr>
        <p:txBody>
          <a:bodyPr/>
          <a:lstStyle/>
          <a:p>
            <a:pPr eaLnBrk="1" hangingPunct="1"/>
            <a:r>
              <a:rPr lang="da-DK" altLang="da-DK" dirty="0" err="1">
                <a:latin typeface="Arial Black" pitchFamily="34" charset="0"/>
                <a:ea typeface="ＭＳ Ｐゴシック" pitchFamily="34" charset="-128"/>
              </a:rPr>
              <a:t>Trainers</a:t>
            </a:r>
            <a:r>
              <a:rPr lang="da-DK" altLang="da-DK" dirty="0">
                <a:latin typeface="Arial Black" pitchFamily="34" charset="0"/>
                <a:ea typeface="ＭＳ Ｐゴシック" pitchFamily="34" charset="-128"/>
              </a:rPr>
              <a:t> Training </a:t>
            </a:r>
            <a:r>
              <a:rPr lang="da-DK" altLang="da-DK" dirty="0" err="1">
                <a:latin typeface="Arial Black" pitchFamily="34" charset="0"/>
                <a:ea typeface="ＭＳ Ｐゴシック" pitchFamily="34" charset="-128"/>
              </a:rPr>
              <a:t>Module</a:t>
            </a:r>
            <a:r>
              <a:rPr lang="da-DK" altLang="da-DK" dirty="0">
                <a:latin typeface="Arial Black" pitchFamily="34" charset="0"/>
                <a:ea typeface="ＭＳ Ｐゴシック" pitchFamily="34" charset="-128"/>
              </a:rPr>
              <a:t> 3</a:t>
            </a:r>
            <a:endParaRPr lang="da-DK" altLang="da-DK" dirty="0">
              <a:ea typeface="ＭＳ Ｐゴシック" pitchFamily="34" charset="-128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3</a:t>
            </a:r>
          </a:p>
        </p:txBody>
      </p:sp>
      <p:pic>
        <p:nvPicPr>
          <p:cNvPr id="2052" name="Billed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716" y="333375"/>
            <a:ext cx="12777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Billede 6" descr="ULS-logo_roed_blad_kor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644900"/>
            <a:ext cx="6400800" cy="19939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ＭＳ Ｐゴシック" pitchFamily="34" charset="-128"/>
                <a:cs typeface="Times New Roman" pitchFamily="18" charset="0"/>
              </a:rPr>
              <a:t>Systematic Approach to Training </a:t>
            </a:r>
            <a:r>
              <a:rPr lang="en-US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ＭＳ Ｐゴシック" pitchFamily="34" charset="-128"/>
                <a:cs typeface="Times New Roman" pitchFamily="18" charset="0"/>
              </a:rPr>
              <a:t>Programme</a:t>
            </a: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ＭＳ Ｐゴシック" pitchFamily="34" charset="-128"/>
                <a:cs typeface="Times New Roman" pitchFamily="18" charset="0"/>
              </a:rPr>
              <a:t> Design</a:t>
            </a:r>
          </a:p>
        </p:txBody>
      </p:sp>
      <p:sp>
        <p:nvSpPr>
          <p:cNvPr id="2055" name="Pladsholder til sidefod 3"/>
          <p:cNvSpPr txBox="1">
            <a:spLocks/>
          </p:cNvSpPr>
          <p:nvPr/>
        </p:nvSpPr>
        <p:spPr bwMode="auto">
          <a:xfrm>
            <a:off x="6069013" y="6376988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a-DK" altLang="da-DK" sz="1200" dirty="0">
                <a:solidFill>
                  <a:srgbClr val="898989"/>
                </a:solidFill>
                <a:latin typeface="Arial Narrow" pitchFamily="34" charset="0"/>
              </a:rPr>
              <a:t>PPT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Depositphotos_22923066_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5" t="22121" b="18971"/>
          <a:stretch>
            <a:fillRect/>
          </a:stretch>
        </p:blipFill>
        <p:spPr bwMode="auto">
          <a:xfrm>
            <a:off x="1835150" y="3141663"/>
            <a:ext cx="2390775" cy="281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3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270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54821" y="115888"/>
            <a:ext cx="127023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Billede 11" descr="ULS-logo_roed_blad_kor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Rectangle 2"/>
          <p:cNvSpPr>
            <a:spLocks noChangeArrowheads="1"/>
          </p:cNvSpPr>
          <p:nvPr/>
        </p:nvSpPr>
        <p:spPr bwMode="auto">
          <a:xfrm>
            <a:off x="1476375" y="2133600"/>
            <a:ext cx="4572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100000"/>
              </a:spcBef>
              <a:buFont typeface="Calibri" pitchFamily="34" charset="0"/>
              <a:buAutoNum type="arabicPeriod" startAt="9"/>
            </a:pPr>
            <a:r>
              <a:rPr lang="en-US" altLang="da-DK" sz="2800" b="1" dirty="0">
                <a:solidFill>
                  <a:srgbClr val="000000"/>
                </a:solidFill>
                <a:latin typeface="Arial Narrow" pitchFamily="34" charset="0"/>
              </a:rPr>
              <a:t>Evaluate the training</a:t>
            </a:r>
          </a:p>
        </p:txBody>
      </p:sp>
      <p:pic>
        <p:nvPicPr>
          <p:cNvPr id="11273" name="Picture 6" descr="Depositphotos_22923066_m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75" r="50330" b="17137"/>
          <a:stretch>
            <a:fillRect/>
          </a:stretch>
        </p:blipFill>
        <p:spPr bwMode="auto">
          <a:xfrm>
            <a:off x="5076825" y="2833688"/>
            <a:ext cx="2303463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3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293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54821" y="115888"/>
            <a:ext cx="127023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Rectangle 2"/>
          <p:cNvSpPr>
            <a:spLocks noChangeArrowheads="1"/>
          </p:cNvSpPr>
          <p:nvPr/>
        </p:nvSpPr>
        <p:spPr bwMode="auto">
          <a:xfrm>
            <a:off x="2411413" y="1773238"/>
            <a:ext cx="45720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altLang="da-DK" sz="2800" b="1" dirty="0">
                <a:solidFill>
                  <a:srgbClr val="000000"/>
                </a:solidFill>
                <a:latin typeface="Arial Narrow" pitchFamily="34" charset="0"/>
              </a:rPr>
              <a:t>Obtain information about the trainees (needs) </a:t>
            </a:r>
          </a:p>
          <a:p>
            <a:pPr eaLnBrk="1" hangingPunct="1">
              <a:spcBef>
                <a:spcPct val="0"/>
              </a:spcBef>
              <a:buFont typeface="Calibri" pitchFamily="34" charset="0"/>
              <a:buAutoNum type="arabicPeriod"/>
            </a:pPr>
            <a:endParaRPr lang="en-US" altLang="da-DK" sz="2800" b="1" dirty="0">
              <a:solidFill>
                <a:srgbClr val="000000"/>
              </a:solidFill>
              <a:latin typeface="Arial Narrow" pitchFamily="34" charset="0"/>
            </a:endParaRPr>
          </a:p>
          <a:p>
            <a:pPr eaLnBrk="1" hangingPunct="1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altLang="da-DK" sz="2800" b="1" dirty="0">
                <a:solidFill>
                  <a:srgbClr val="000000"/>
                </a:solidFill>
                <a:latin typeface="Arial Narrow" pitchFamily="34" charset="0"/>
              </a:rPr>
              <a:t>Design Training objectives</a:t>
            </a:r>
            <a:br>
              <a:rPr lang="en-US" altLang="da-DK" sz="2800" dirty="0">
                <a:solidFill>
                  <a:srgbClr val="000000"/>
                </a:solidFill>
                <a:latin typeface="Arial Narrow" pitchFamily="34" charset="0"/>
              </a:rPr>
            </a:br>
            <a:r>
              <a:rPr lang="en-US" altLang="da-DK" sz="2400" dirty="0">
                <a:solidFill>
                  <a:srgbClr val="000000"/>
                </a:solidFill>
                <a:latin typeface="Arial Narrow" pitchFamily="34" charset="0"/>
              </a:rPr>
              <a:t>- always consider psychological</a:t>
            </a:r>
            <a:br>
              <a:rPr lang="en-US" altLang="da-DK" sz="2400" dirty="0">
                <a:solidFill>
                  <a:srgbClr val="000000"/>
                </a:solidFill>
                <a:latin typeface="Arial Narrow" pitchFamily="34" charset="0"/>
              </a:rPr>
            </a:br>
            <a:r>
              <a:rPr lang="en-US" altLang="da-DK" sz="2400" dirty="0">
                <a:solidFill>
                  <a:srgbClr val="000000"/>
                </a:solidFill>
                <a:latin typeface="Arial Narrow" pitchFamily="34" charset="0"/>
              </a:rPr>
              <a:t>principles of learning</a:t>
            </a:r>
          </a:p>
          <a:p>
            <a:pPr eaLnBrk="1" hangingPunct="1">
              <a:spcBef>
                <a:spcPct val="100000"/>
              </a:spcBef>
              <a:buFont typeface="Calibri" pitchFamily="34" charset="0"/>
              <a:buAutoNum type="arabicPeriod"/>
            </a:pPr>
            <a:r>
              <a:rPr lang="en-US" altLang="da-DK" sz="2800" b="1" dirty="0">
                <a:solidFill>
                  <a:srgbClr val="000000"/>
                </a:solidFill>
                <a:latin typeface="Arial Narrow" pitchFamily="34" charset="0"/>
              </a:rPr>
              <a:t>Determine and structure contents </a:t>
            </a:r>
          </a:p>
          <a:p>
            <a:pPr eaLnBrk="1" hangingPunct="1">
              <a:spcBef>
                <a:spcPct val="100000"/>
              </a:spcBef>
              <a:buFont typeface="Calibri" pitchFamily="34" charset="0"/>
              <a:buAutoNum type="arabicPeriod"/>
            </a:pPr>
            <a:r>
              <a:rPr lang="en-US" altLang="da-DK" sz="2800" b="1" dirty="0">
                <a:solidFill>
                  <a:srgbClr val="000000"/>
                </a:solidFill>
                <a:latin typeface="Arial Narrow" pitchFamily="34" charset="0"/>
              </a:rPr>
              <a:t>Select training method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3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317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54821" y="115888"/>
            <a:ext cx="127023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Rectangle 2"/>
          <p:cNvSpPr>
            <a:spLocks noChangeArrowheads="1"/>
          </p:cNvSpPr>
          <p:nvPr/>
        </p:nvSpPr>
        <p:spPr bwMode="auto">
          <a:xfrm>
            <a:off x="2411413" y="1989138"/>
            <a:ext cx="45720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100000"/>
              </a:spcBef>
              <a:buFont typeface="Calibri" pitchFamily="34" charset="0"/>
              <a:buAutoNum type="arabicPeriod" startAt="5"/>
            </a:pPr>
            <a:r>
              <a:rPr lang="en-US" altLang="da-DK" sz="2800" b="1" dirty="0">
                <a:solidFill>
                  <a:srgbClr val="000000"/>
                </a:solidFill>
                <a:latin typeface="Arial Narrow" pitchFamily="34" charset="0"/>
              </a:rPr>
              <a:t>Design training aids and training materials </a:t>
            </a:r>
          </a:p>
          <a:p>
            <a:pPr eaLnBrk="1" hangingPunct="1">
              <a:spcBef>
                <a:spcPct val="100000"/>
              </a:spcBef>
              <a:buFont typeface="Calibri" pitchFamily="34" charset="0"/>
              <a:buAutoNum type="arabicPeriod" startAt="5"/>
            </a:pPr>
            <a:r>
              <a:rPr lang="en-US" altLang="da-DK" sz="2800" b="1" dirty="0">
                <a:solidFill>
                  <a:srgbClr val="000000"/>
                </a:solidFill>
                <a:latin typeface="Arial Narrow" pitchFamily="34" charset="0"/>
              </a:rPr>
              <a:t>Work out a time-table </a:t>
            </a:r>
          </a:p>
          <a:p>
            <a:pPr eaLnBrk="1" hangingPunct="1">
              <a:spcBef>
                <a:spcPct val="100000"/>
              </a:spcBef>
              <a:buFont typeface="Calibri" pitchFamily="34" charset="0"/>
              <a:buAutoNum type="arabicPeriod" startAt="5"/>
            </a:pPr>
            <a:r>
              <a:rPr lang="en-US" altLang="da-DK" sz="2800" b="1" dirty="0">
                <a:solidFill>
                  <a:srgbClr val="000000"/>
                </a:solidFill>
                <a:latin typeface="Arial Narrow" pitchFamily="34" charset="0"/>
              </a:rPr>
              <a:t>Arrange training facilities </a:t>
            </a:r>
          </a:p>
          <a:p>
            <a:pPr eaLnBrk="1" hangingPunct="1">
              <a:spcBef>
                <a:spcPct val="100000"/>
              </a:spcBef>
              <a:buFont typeface="Calibri" pitchFamily="34" charset="0"/>
              <a:buAutoNum type="arabicPeriod" startAt="5"/>
            </a:pPr>
            <a:r>
              <a:rPr lang="en-US" altLang="da-DK" sz="2800" b="1" dirty="0">
                <a:solidFill>
                  <a:srgbClr val="000000"/>
                </a:solidFill>
                <a:latin typeface="Arial Narrow" pitchFamily="34" charset="0"/>
              </a:rPr>
              <a:t>Run the event</a:t>
            </a:r>
          </a:p>
          <a:p>
            <a:pPr eaLnBrk="1" hangingPunct="1">
              <a:spcBef>
                <a:spcPct val="100000"/>
              </a:spcBef>
              <a:buFont typeface="Calibri" pitchFamily="34" charset="0"/>
              <a:buAutoNum type="arabicPeriod" startAt="5"/>
            </a:pPr>
            <a:r>
              <a:rPr lang="en-US" altLang="da-DK" sz="2800" b="1" dirty="0">
                <a:solidFill>
                  <a:srgbClr val="000000"/>
                </a:solidFill>
                <a:latin typeface="Arial Narrow" pitchFamily="34" charset="0"/>
              </a:rPr>
              <a:t>Evaluate the training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a-DK" altLang="da-DK" dirty="0" err="1">
                <a:latin typeface="Arial Black" pitchFamily="34" charset="0"/>
                <a:ea typeface="ＭＳ Ｐゴシック" pitchFamily="34" charset="-128"/>
              </a:rPr>
              <a:t>Thank</a:t>
            </a:r>
            <a:r>
              <a:rPr lang="da-DK" altLang="da-DK" dirty="0">
                <a:latin typeface="Arial Black" pitchFamily="34" charset="0"/>
                <a:ea typeface="ＭＳ Ｐゴシック" pitchFamily="34" charset="-128"/>
              </a:rPr>
              <a:t> </a:t>
            </a:r>
            <a:r>
              <a:rPr lang="da-DK" altLang="da-DK" dirty="0" err="1">
                <a:latin typeface="Arial Black" pitchFamily="34" charset="0"/>
                <a:ea typeface="ＭＳ Ｐゴシック" pitchFamily="34" charset="-128"/>
              </a:rPr>
              <a:t>you</a:t>
            </a:r>
            <a:r>
              <a:rPr lang="da-DK" altLang="da-DK" dirty="0">
                <a:latin typeface="Arial Black" pitchFamily="34" charset="0"/>
                <a:ea typeface="ＭＳ Ｐゴシック" pitchFamily="34" charset="-128"/>
              </a:rPr>
              <a:t> for </a:t>
            </a:r>
            <a:r>
              <a:rPr lang="da-DK" altLang="da-DK" dirty="0" err="1">
                <a:latin typeface="Arial Black" pitchFamily="34" charset="0"/>
                <a:ea typeface="ＭＳ Ｐゴシック" pitchFamily="34" charset="-128"/>
              </a:rPr>
              <a:t>your</a:t>
            </a:r>
            <a:r>
              <a:rPr lang="da-DK" altLang="da-DK" dirty="0">
                <a:latin typeface="Arial Black" pitchFamily="34" charset="0"/>
                <a:ea typeface="ＭＳ Ｐゴシック" pitchFamily="34" charset="-128"/>
              </a:rPr>
              <a:t> time</a:t>
            </a:r>
            <a:endParaRPr lang="da-DK" altLang="da-DK" dirty="0">
              <a:ea typeface="ＭＳ Ｐゴシック" pitchFamily="34" charset="-128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3</a:t>
            </a:r>
          </a:p>
        </p:txBody>
      </p:sp>
      <p:pic>
        <p:nvPicPr>
          <p:cNvPr id="14340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4458" y="333375"/>
            <a:ext cx="1270235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Billede 6" descr="ULS-logo_roed_blad_kor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  <a:t>Systematic Approach to </a:t>
            </a:r>
            <a:b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</a:b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  <a:t>Training </a:t>
            </a:r>
            <a:r>
              <a:rPr lang="en-US" sz="3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  <a:t>Programme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  <a:t> Design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7" name="Billed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78053" y="44450"/>
            <a:ext cx="1277719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4"/>
          <p:cNvSpPr>
            <a:spLocks noChangeArrowheads="1"/>
          </p:cNvSpPr>
          <p:nvPr/>
        </p:nvSpPr>
        <p:spPr bwMode="auto">
          <a:xfrm>
            <a:off x="684212" y="1989138"/>
            <a:ext cx="705614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533400" indent="-533400">
              <a:buFont typeface="Wingdings" pitchFamily="2" charset="2"/>
              <a:buAutoNum type="arabicPeriod"/>
              <a:defRPr/>
            </a:pPr>
            <a:r>
              <a:rPr lang="en-US" sz="2800" b="1" dirty="0">
                <a:solidFill>
                  <a:srgbClr val="000000"/>
                </a:solidFill>
                <a:latin typeface="Arial Narrow" panose="020B0606020202030204" pitchFamily="34" charset="0"/>
              </a:rPr>
              <a:t>Obtain information about the trainees  </a:t>
            </a:r>
          </a:p>
          <a:p>
            <a:pPr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        (Identify Training Needs)</a:t>
            </a:r>
          </a:p>
        </p:txBody>
      </p:sp>
      <p:sp>
        <p:nvSpPr>
          <p:cNvPr id="3080" name="TextBox 7"/>
          <p:cNvSpPr txBox="1">
            <a:spLocks noChangeArrowheads="1"/>
          </p:cNvSpPr>
          <p:nvPr/>
        </p:nvSpPr>
        <p:spPr bwMode="auto">
          <a:xfrm>
            <a:off x="2124075" y="3573463"/>
            <a:ext cx="319395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da-DK" sz="2400" dirty="0">
                <a:latin typeface="Arial Narrow" pitchFamily="34" charset="0"/>
              </a:rPr>
              <a:t>Name </a:t>
            </a:r>
          </a:p>
          <a:p>
            <a:pPr eaLnBrk="1" hangingPunct="1">
              <a:spcBef>
                <a:spcPct val="0"/>
              </a:spcBef>
            </a:pPr>
            <a:r>
              <a:rPr lang="en-US" altLang="da-DK" sz="2400" dirty="0">
                <a:latin typeface="Arial Narrow" pitchFamily="34" charset="0"/>
              </a:rPr>
              <a:t>Age </a:t>
            </a:r>
          </a:p>
          <a:p>
            <a:pPr eaLnBrk="1" hangingPunct="1">
              <a:spcBef>
                <a:spcPct val="0"/>
              </a:spcBef>
            </a:pPr>
            <a:r>
              <a:rPr lang="en-US" altLang="da-DK" sz="2400" dirty="0">
                <a:latin typeface="Arial Narrow" pitchFamily="34" charset="0"/>
              </a:rPr>
              <a:t>Position in Union</a:t>
            </a:r>
          </a:p>
          <a:p>
            <a:pPr eaLnBrk="1" hangingPunct="1">
              <a:spcBef>
                <a:spcPct val="0"/>
              </a:spcBef>
            </a:pPr>
            <a:r>
              <a:rPr lang="en-US" altLang="da-DK" sz="2400" dirty="0">
                <a:latin typeface="Arial Narrow" pitchFamily="34" charset="0"/>
              </a:rPr>
              <a:t>Trade Union Experience</a:t>
            </a:r>
          </a:p>
        </p:txBody>
      </p:sp>
      <p:pic>
        <p:nvPicPr>
          <p:cNvPr id="3081" name="Picture 8" descr="Depositphotos_23121570_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9" r="48453" b="66045"/>
          <a:stretch>
            <a:fillRect/>
          </a:stretch>
        </p:blipFill>
        <p:spPr bwMode="auto">
          <a:xfrm>
            <a:off x="6573018" y="1628800"/>
            <a:ext cx="2103438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  <a:t>Systematic Approach to </a:t>
            </a:r>
            <a:b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</a:b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  <a:t>Training </a:t>
            </a:r>
            <a:r>
              <a:rPr lang="en-US" sz="3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  <a:t>Programme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ＭＳ Ｐゴシック" pitchFamily="34" charset="-128"/>
              </a:rPr>
              <a:t> Design</a:t>
            </a: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101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0209" y="106363"/>
            <a:ext cx="127023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Rectangle 4"/>
          <p:cNvSpPr>
            <a:spLocks noChangeArrowheads="1"/>
          </p:cNvSpPr>
          <p:nvPr/>
        </p:nvSpPr>
        <p:spPr bwMode="auto">
          <a:xfrm>
            <a:off x="1116012" y="2133600"/>
            <a:ext cx="619229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Calibri" pitchFamily="34" charset="0"/>
              <a:buAutoNum type="arabicPeriod" startAt="2"/>
              <a:defRPr/>
            </a:pPr>
            <a:r>
              <a:rPr lang="en-US" sz="2400" b="1" dirty="0">
                <a:solidFill>
                  <a:srgbClr val="000000"/>
                </a:solidFill>
                <a:latin typeface="Arial Narrow" pitchFamily="34" charset="0"/>
              </a:rPr>
              <a:t> Design Training objectives</a:t>
            </a:r>
            <a:br>
              <a:rPr lang="en-US" sz="2400" dirty="0">
                <a:solidFill>
                  <a:srgbClr val="000000"/>
                </a:solidFill>
                <a:latin typeface="Arial Narrow" pitchFamily="34" charset="0"/>
              </a:rPr>
            </a:br>
            <a:r>
              <a:rPr lang="en-US" sz="2400" dirty="0">
                <a:solidFill>
                  <a:srgbClr val="000000"/>
                </a:solidFill>
                <a:latin typeface="Arial Narrow" pitchFamily="34" charset="0"/>
              </a:rPr>
              <a:t>	- Always consider psychological principles of  </a:t>
            </a:r>
          </a:p>
          <a:p>
            <a:pPr>
              <a:defRPr/>
            </a:pPr>
            <a:r>
              <a:rPr lang="en-US" sz="2400" dirty="0">
                <a:solidFill>
                  <a:srgbClr val="000000"/>
                </a:solidFill>
                <a:latin typeface="Arial Narrow" pitchFamily="34" charset="0"/>
              </a:rPr>
              <a:t>               learning</a:t>
            </a:r>
          </a:p>
        </p:txBody>
      </p:sp>
      <p:pic>
        <p:nvPicPr>
          <p:cNvPr id="4104" name="Picture 7" descr="Depositphotos_20182707_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70" t="79485"/>
          <a:stretch>
            <a:fillRect/>
          </a:stretch>
        </p:blipFill>
        <p:spPr bwMode="auto">
          <a:xfrm>
            <a:off x="5003800" y="3141663"/>
            <a:ext cx="360045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3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125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54820" y="44450"/>
            <a:ext cx="1270235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Rectangle 4"/>
          <p:cNvSpPr>
            <a:spLocks noChangeArrowheads="1"/>
          </p:cNvSpPr>
          <p:nvPr/>
        </p:nvSpPr>
        <p:spPr bwMode="auto">
          <a:xfrm>
            <a:off x="1042988" y="2276475"/>
            <a:ext cx="66278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100000"/>
              </a:spcBef>
              <a:buFont typeface="Calibri" pitchFamily="34" charset="0"/>
              <a:buAutoNum type="arabicPeriod" startAt="3"/>
            </a:pPr>
            <a:r>
              <a:rPr lang="en-US" altLang="da-DK" sz="2800" b="1" dirty="0">
                <a:solidFill>
                  <a:srgbClr val="000000"/>
                </a:solidFill>
                <a:latin typeface="Arial Narrow" pitchFamily="34" charset="0"/>
              </a:rPr>
              <a:t>Determine and structure contents </a:t>
            </a:r>
          </a:p>
        </p:txBody>
      </p:sp>
      <p:pic>
        <p:nvPicPr>
          <p:cNvPr id="5128" name="Picture 13" descr="Depositphotos_17420061_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6" t="73827" r="50253" b="2509"/>
          <a:stretch>
            <a:fillRect/>
          </a:stretch>
        </p:blipFill>
        <p:spPr bwMode="auto">
          <a:xfrm>
            <a:off x="5148263" y="2956272"/>
            <a:ext cx="2952750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 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84" r="73434"/>
          <a:stretch>
            <a:fillRect/>
          </a:stretch>
        </p:blipFill>
        <p:spPr bwMode="auto">
          <a:xfrm>
            <a:off x="1619250" y="3068638"/>
            <a:ext cx="3065463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3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150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1796" y="106363"/>
            <a:ext cx="127023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Billede 11" descr="ULS-logo_roed_blad_kor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Rectangle 4"/>
          <p:cNvSpPr>
            <a:spLocks noChangeArrowheads="1"/>
          </p:cNvSpPr>
          <p:nvPr/>
        </p:nvSpPr>
        <p:spPr bwMode="auto">
          <a:xfrm>
            <a:off x="1440235" y="2205038"/>
            <a:ext cx="40366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514350" indent="-51435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100000"/>
              </a:spcBef>
              <a:buFont typeface="Calibri" pitchFamily="34" charset="0"/>
              <a:buAutoNum type="arabicPeriod" startAt="4"/>
            </a:pPr>
            <a:r>
              <a:rPr lang="en-US" altLang="da-DK" sz="2800" b="1" dirty="0">
                <a:solidFill>
                  <a:srgbClr val="000000"/>
                </a:solidFill>
                <a:latin typeface="Arial Narrow" pitchFamily="34" charset="0"/>
              </a:rPr>
              <a:t>Select training methods</a:t>
            </a:r>
          </a:p>
        </p:txBody>
      </p:sp>
      <p:pic>
        <p:nvPicPr>
          <p:cNvPr id="6153" name="Picture 6" descr="Depositphotos_18422243_m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78" t="25465" r="1385" b="50096"/>
          <a:stretch>
            <a:fillRect/>
          </a:stretch>
        </p:blipFill>
        <p:spPr bwMode="auto">
          <a:xfrm>
            <a:off x="5003800" y="3068638"/>
            <a:ext cx="2663825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4" name="TextBox 9"/>
          <p:cNvSpPr txBox="1">
            <a:spLocks noChangeArrowheads="1"/>
          </p:cNvSpPr>
          <p:nvPr/>
        </p:nvSpPr>
        <p:spPr bwMode="auto">
          <a:xfrm>
            <a:off x="4572000" y="4221163"/>
            <a:ext cx="4090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a-DK" sz="2400" dirty="0">
                <a:latin typeface="Arial Narrow" pitchFamily="34" charset="0"/>
              </a:rPr>
              <a:t>or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0" descr="Depositphotos_14777189_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31" t="54103" r="2431" b="28249"/>
          <a:stretch>
            <a:fillRect/>
          </a:stretch>
        </p:blipFill>
        <p:spPr bwMode="auto">
          <a:xfrm rot="1306820">
            <a:off x="5341938" y="2979738"/>
            <a:ext cx="3171825" cy="282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3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174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0209" y="115888"/>
            <a:ext cx="127023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Billede 11" descr="ULS-logo_roed_blad_kor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Rectangle 2"/>
          <p:cNvSpPr>
            <a:spLocks noChangeArrowheads="1"/>
          </p:cNvSpPr>
          <p:nvPr/>
        </p:nvSpPr>
        <p:spPr bwMode="auto">
          <a:xfrm>
            <a:off x="1476375" y="2133600"/>
            <a:ext cx="66240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100000"/>
              </a:spcBef>
              <a:buFont typeface="Calibri" pitchFamily="34" charset="0"/>
              <a:buAutoNum type="arabicPeriod" startAt="5"/>
            </a:pPr>
            <a:r>
              <a:rPr lang="en-US" altLang="da-DK" sz="2800" b="1" dirty="0">
                <a:solidFill>
                  <a:srgbClr val="000000"/>
                </a:solidFill>
                <a:latin typeface="Arial Narrow" pitchFamily="34" charset="0"/>
              </a:rPr>
              <a:t>Design training aids and training materials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3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197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0208" y="44450"/>
            <a:ext cx="1270235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Billede 11" descr="ULS-logo_roed_blad_ko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Rectangle 2"/>
          <p:cNvSpPr>
            <a:spLocks noChangeArrowheads="1"/>
          </p:cNvSpPr>
          <p:nvPr/>
        </p:nvSpPr>
        <p:spPr bwMode="auto">
          <a:xfrm>
            <a:off x="1476375" y="2133600"/>
            <a:ext cx="4572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100000"/>
              </a:spcBef>
              <a:buFont typeface="Calibri" pitchFamily="34" charset="0"/>
              <a:buAutoNum type="arabicPeriod" startAt="6"/>
            </a:pPr>
            <a:r>
              <a:rPr lang="en-US" altLang="da-DK" sz="2800" b="1" dirty="0">
                <a:solidFill>
                  <a:srgbClr val="000000"/>
                </a:solidFill>
                <a:latin typeface="Arial Narrow" pitchFamily="34" charset="0"/>
              </a:rPr>
              <a:t>Work out a time-table </a:t>
            </a:r>
          </a:p>
        </p:txBody>
      </p:sp>
      <p:pic>
        <p:nvPicPr>
          <p:cNvPr id="8200" name="Picture 4" descr="Depositphotos_14777189_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t="78456" r="53539"/>
          <a:stretch>
            <a:fillRect/>
          </a:stretch>
        </p:blipFill>
        <p:spPr bwMode="auto">
          <a:xfrm>
            <a:off x="1979613" y="3022600"/>
            <a:ext cx="2736850" cy="335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6" descr="Depositphotos_14777189_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76" t="79228" r="27361"/>
          <a:stretch>
            <a:fillRect/>
          </a:stretch>
        </p:blipFill>
        <p:spPr bwMode="auto">
          <a:xfrm>
            <a:off x="4643438" y="3284538"/>
            <a:ext cx="3038475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9" descr="Depositphotos_16886343_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17" t="30305" r="59534" b="59874"/>
          <a:stretch>
            <a:fillRect/>
          </a:stretch>
        </p:blipFill>
        <p:spPr bwMode="auto">
          <a:xfrm rot="-219161">
            <a:off x="6716713" y="2262188"/>
            <a:ext cx="1878012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7" descr="Depositphotos_16886343_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7" r="68941" b="88939"/>
          <a:stretch>
            <a:fillRect/>
          </a:stretch>
        </p:blipFill>
        <p:spPr bwMode="auto">
          <a:xfrm>
            <a:off x="3348038" y="3644900"/>
            <a:ext cx="23336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3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223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0208" y="44450"/>
            <a:ext cx="1270235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Billede 11" descr="ULS-logo_roed_blad_kor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5" name="Rectangle 2"/>
          <p:cNvSpPr>
            <a:spLocks noChangeArrowheads="1"/>
          </p:cNvSpPr>
          <p:nvPr/>
        </p:nvSpPr>
        <p:spPr bwMode="auto">
          <a:xfrm>
            <a:off x="1476375" y="2133600"/>
            <a:ext cx="6264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100000"/>
              </a:spcBef>
              <a:buFont typeface="Calibri" pitchFamily="34" charset="0"/>
              <a:buAutoNum type="arabicPeriod" startAt="7"/>
            </a:pPr>
            <a:r>
              <a:rPr lang="en-US" altLang="da-DK" sz="2800" b="1" dirty="0">
                <a:solidFill>
                  <a:srgbClr val="000000"/>
                </a:solidFill>
                <a:latin typeface="Arial Narrow" pitchFamily="34" charset="0"/>
              </a:rPr>
              <a:t>Arrange training facilities </a:t>
            </a:r>
          </a:p>
        </p:txBody>
      </p:sp>
      <p:pic>
        <p:nvPicPr>
          <p:cNvPr id="9226" name="Picture 4" descr=" 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98" r="26166" b="73763"/>
          <a:stretch>
            <a:fillRect/>
          </a:stretch>
        </p:blipFill>
        <p:spPr bwMode="auto">
          <a:xfrm rot="-778962">
            <a:off x="1903413" y="2825750"/>
            <a:ext cx="1922462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6" descr=" 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9" t="50162" r="49496" b="26688"/>
          <a:stretch>
            <a:fillRect/>
          </a:stretch>
        </p:blipFill>
        <p:spPr bwMode="auto">
          <a:xfrm rot="862811">
            <a:off x="5567363" y="3640138"/>
            <a:ext cx="193675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Depositphotos_20182707_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3" r="59618" b="79420"/>
          <a:stretch>
            <a:fillRect/>
          </a:stretch>
        </p:blipFill>
        <p:spPr bwMode="auto">
          <a:xfrm>
            <a:off x="1908175" y="2349500"/>
            <a:ext cx="3024188" cy="336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Systematic Approach to </a:t>
            </a:r>
            <a:b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</a:b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Training </a:t>
            </a:r>
            <a:r>
              <a:rPr lang="en-US" sz="3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Programme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/>
                <a:cs typeface="Arial Black"/>
              </a:rPr>
              <a:t> Design</a:t>
            </a: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Black" charset="0"/>
              <a:ea typeface="Times New Roman" charset="0"/>
              <a:cs typeface="Arial Black" charset="0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itchFamily="34" charset="0"/>
              </a:rPr>
              <a:t>TTM 3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46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1796" y="115888"/>
            <a:ext cx="127023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Billede 11" descr="ULS-logo_roed_blad_kor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Rectangle 2"/>
          <p:cNvSpPr>
            <a:spLocks noChangeArrowheads="1"/>
          </p:cNvSpPr>
          <p:nvPr/>
        </p:nvSpPr>
        <p:spPr bwMode="auto">
          <a:xfrm>
            <a:off x="1476375" y="2133600"/>
            <a:ext cx="4572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100000"/>
              </a:spcBef>
              <a:buFont typeface="Calibri" pitchFamily="34" charset="0"/>
              <a:buAutoNum type="arabicPeriod" startAt="8"/>
            </a:pPr>
            <a:r>
              <a:rPr lang="en-US" altLang="da-DK" sz="2800" b="1" dirty="0">
                <a:solidFill>
                  <a:srgbClr val="000000"/>
                </a:solidFill>
                <a:latin typeface="Arial Narrow" pitchFamily="34" charset="0"/>
              </a:rPr>
              <a:t>Run the event</a:t>
            </a:r>
          </a:p>
        </p:txBody>
      </p:sp>
      <p:pic>
        <p:nvPicPr>
          <p:cNvPr id="10249" name="Picture 6" descr="Depositphotos_18422243_m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16" t="1802" r="25822" b="74277"/>
          <a:stretch>
            <a:fillRect/>
          </a:stretch>
        </p:blipFill>
        <p:spPr bwMode="auto">
          <a:xfrm>
            <a:off x="5003800" y="2935288"/>
            <a:ext cx="2736850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0" ma:contentTypeDescription="Opret et nyt dokument." ma:contentTypeScope="" ma:versionID="7cf69866f539122fa3e599d99e0c1d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ae4e6eb03f2a2f70bea8248fcb5e6a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8902FB16-A250-482D-9101-909E78D6C7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562F090-DF12-4979-ACAE-EA9DE4694EA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74D4C55-10E1-437E-B559-A4FDA123BF4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3E25DEB-F0DA-4ECE-B88F-2EC271B8F999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</TotalTime>
  <Words>237</Words>
  <Application>Microsoft Office PowerPoint</Application>
  <PresentationFormat>Skærmshow (4:3)</PresentationFormat>
  <Paragraphs>65</Paragraphs>
  <Slides>13</Slides>
  <Notes>11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Arial Narrow</vt:lpstr>
      <vt:lpstr>Calibri</vt:lpstr>
      <vt:lpstr>Wingdings</vt:lpstr>
      <vt:lpstr>Kontortema</vt:lpstr>
      <vt:lpstr>Trainers Training Module 3</vt:lpstr>
      <vt:lpstr>Systematic Approach to  Training Programme Design</vt:lpstr>
      <vt:lpstr>Systematic Approach to  Training Programme Design</vt:lpstr>
      <vt:lpstr>Systematic Approach to  Training Programme Design</vt:lpstr>
      <vt:lpstr>Systematic Approach to  Training Programme Design</vt:lpstr>
      <vt:lpstr>Systematic Approach to  Training Programme Design</vt:lpstr>
      <vt:lpstr>Systematic Approach to  Training Programme Design</vt:lpstr>
      <vt:lpstr>Systematic Approach to  Training Programme Design</vt:lpstr>
      <vt:lpstr>Systematic Approach to  Training Programme Design</vt:lpstr>
      <vt:lpstr>Systematic Approach to  Training Programme Design</vt:lpstr>
      <vt:lpstr>Systematic Approach to  Training Programme Design</vt:lpstr>
      <vt:lpstr>Systematic Approach to  Training Programme Design</vt:lpstr>
      <vt:lpstr>Thank you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clevertouch</cp:lastModifiedBy>
  <cp:revision>56</cp:revision>
  <cp:lastPrinted>2014-10-08T07:40:50Z</cp:lastPrinted>
  <dcterms:created xsi:type="dcterms:W3CDTF">2013-06-20T07:36:43Z</dcterms:created>
  <dcterms:modified xsi:type="dcterms:W3CDTF">2022-04-07T09:50:20Z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XCoreDocType">
    <vt:lpwstr>Type0</vt:lpwstr>
  </property>
  <property fmtid="{D5CDD505-2E9C-101B-9397-08002B2CF9AE}" pid="3" name="EXHash">
    <vt:lpwstr>815FE187714BB6209EF0B12A39351055111C9611A92A88D671C68C1A4FED6EDC35B6F995FA2EF957370CAFD8DBBAC2C1E17CA9FC5C6C79AF6F1C6CB17A3226</vt:lpwstr>
  </property>
  <property fmtid="{D5CDD505-2E9C-101B-9397-08002B2CF9AE}" pid="4" name="EXTimestamp">
    <vt:lpwstr>12/9/2014 2:25:41 PM</vt:lpwstr>
  </property>
  <property fmtid="{D5CDD505-2E9C-101B-9397-08002B2CF9AE}" pid="5" name="EXDocumentID">
    <vt:lpwstr>000019499</vt:lpwstr>
  </property>
  <property fmtid="{D5CDD505-2E9C-101B-9397-08002B2CF9AE}" pid="6" name="EntityNameForeign">
    <vt:lpwstr>DL_Activities</vt:lpwstr>
  </property>
  <property fmtid="{D5CDD505-2E9C-101B-9397-08002B2CF9AE}" pid="7" name="EntityId">
    <vt:lpwstr>2884</vt:lpwstr>
  </property>
  <property fmtid="{D5CDD505-2E9C-101B-9397-08002B2CF9AE}" pid="8" name="DocumentName">
    <vt:lpwstr>http://modus/Operations/14-0419Docs/14-2827/PP1 Systematic approach to training programme revised.ppt.pptx</vt:lpwstr>
  </property>
  <property fmtid="{D5CDD505-2E9C-101B-9397-08002B2CF9AE}" pid="9" name="ContentTypeId">
    <vt:lpwstr>0x01010007270EE79A760F45A45B3BED0EC22C2C</vt:lpwstr>
  </property>
</Properties>
</file>