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4"/>
  </p:notesMasterIdLst>
  <p:handoutMasterIdLst>
    <p:handoutMasterId r:id="rId15"/>
  </p:handoutMasterIdLst>
  <p:sldIdLst>
    <p:sldId id="262" r:id="rId5"/>
    <p:sldId id="256" r:id="rId6"/>
    <p:sldId id="264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669088" cy="97758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1" y="9285337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777607" y="9285337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71" tIns="45286" rIns="90571" bIns="45286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66909" y="4643518"/>
            <a:ext cx="5335270" cy="4399121"/>
          </a:xfrm>
          <a:prstGeom prst="rect">
            <a:avLst/>
          </a:prstGeom>
        </p:spPr>
        <p:txBody>
          <a:bodyPr vert="horz" lIns="90571" tIns="45286" rIns="90571" bIns="45286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285337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777607" y="9285337"/>
            <a:ext cx="2889938" cy="488792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06066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40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17460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39177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5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41083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6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4416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7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9290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8</a:t>
            </a:fld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445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4164-E99C-4762-A03F-A67E20A26707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672B-B065-4C89-BC85-48BB5193CBF3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EC1D-989B-48DF-8BD3-DFE27805A82F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012E6-858C-4449-857D-800344D45502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B3034-021C-4408-8F17-36B211FD43DF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2AC29-4370-48D3-821A-501AB6640FBE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FDE8-B1C0-407A-871D-A67CC2C3F598}" type="datetime1">
              <a:rPr lang="da-DK" smtClean="0"/>
              <a:t>07-04-2022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410F-E29C-4B00-815C-13B9390E84C4}" type="datetime1">
              <a:rPr lang="da-DK" smtClean="0"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0604-9656-4D82-9B6E-94E0C0901DD0}" type="datetime1">
              <a:rPr lang="da-DK" smtClean="0"/>
              <a:t>07-04-2022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64FB-2D66-42D8-BCAB-FC00C4216F7D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67FE-27F9-45B8-9127-608E993BD16C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A4689-3B15-4A8F-A131-363A3BD1CA22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8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088231"/>
          </a:xfrm>
        </p:spPr>
        <p:txBody>
          <a:bodyPr>
            <a:normAutofit/>
          </a:bodyPr>
          <a:lstStyle/>
          <a:p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أساليب طرح الأسئلة</a:t>
            </a:r>
            <a:endParaRPr lang="da-D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5311" y="188640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64305"/>
            <a:ext cx="1943460" cy="2293695"/>
          </a:xfrm>
          <a:prstGeom prst="rect">
            <a:avLst/>
          </a:prstGeom>
        </p:spPr>
      </p:pic>
      <p:sp>
        <p:nvSpPr>
          <p:cNvPr id="6" name="Pladsholder til sidefod 3"/>
          <p:cNvSpPr txBox="1">
            <a:spLocks/>
          </p:cNvSpPr>
          <p:nvPr/>
        </p:nvSpPr>
        <p:spPr>
          <a:xfrm>
            <a:off x="611560" y="6492875"/>
            <a:ext cx="1181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PPT 4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1</a:t>
            </a:fld>
            <a:endParaRPr lang="da-DK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34437"/>
            <a:ext cx="1943460" cy="2293695"/>
          </a:xfrm>
          <a:prstGeom prst="rect">
            <a:avLst/>
          </a:prstGeom>
        </p:spPr>
      </p:pic>
      <p:pic>
        <p:nvPicPr>
          <p:cNvPr id="7" name="Picture 6" descr="Depositphotos_23121570_m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0" t="2664" r="49218" b="67134"/>
          <a:stretch/>
        </p:blipFill>
        <p:spPr>
          <a:xfrm flipH="1">
            <a:off x="1979712" y="1916832"/>
            <a:ext cx="2440632" cy="47202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EG" sz="3200" b="1" dirty="0">
                <a:latin typeface="Arial Black"/>
                <a:cs typeface="Arial Black"/>
              </a:rPr>
              <a:t>أساليب طرح الأسئلة</a:t>
            </a:r>
            <a:endParaRPr lang="da-DK" sz="3200" b="1" dirty="0">
              <a:latin typeface="Arial Black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055612" y="1568999"/>
            <a:ext cx="4411785" cy="3570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800" b="1" dirty="0">
                <a:latin typeface="Arial Narrow" pitchFamily="34" charset="0"/>
              </a:rPr>
              <a:t>هناك ست مجموعات أساسية للأسئلة</a:t>
            </a:r>
            <a:endParaRPr lang="en-US" sz="2800" b="1" dirty="0">
              <a:latin typeface="Arial Narrow" pitchFamily="34" charset="0"/>
            </a:endParaRPr>
          </a:p>
          <a:p>
            <a:pPr marL="342900" indent="-342900" algn="r" rtl="1">
              <a:spcBef>
                <a:spcPct val="50000"/>
              </a:spcBef>
              <a:buAutoNum type="arabicPeriod"/>
            </a:pPr>
            <a:r>
              <a:rPr lang="ar-EG" sz="2200" dirty="0">
                <a:latin typeface="Arial Narrow" pitchFamily="34" charset="0"/>
              </a:rPr>
              <a:t>الأسئلة المصنفة</a:t>
            </a:r>
          </a:p>
          <a:p>
            <a:pPr marL="342900" indent="-342900" algn="r" rtl="1">
              <a:spcBef>
                <a:spcPct val="50000"/>
              </a:spcBef>
              <a:buAutoNum type="arabicPeriod"/>
            </a:pPr>
            <a:r>
              <a:rPr lang="ar-EG" sz="2200" dirty="0">
                <a:latin typeface="Arial Narrow" pitchFamily="34" charset="0"/>
              </a:rPr>
              <a:t>الأسئلة الخبرية</a:t>
            </a:r>
            <a:endParaRPr lang="en-US" sz="2200" dirty="0">
              <a:latin typeface="Arial Narrow" pitchFamily="34" charset="0"/>
            </a:endParaRP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EG" sz="2200" dirty="0">
                <a:latin typeface="Arial Narrow" pitchFamily="34" charset="0"/>
              </a:rPr>
              <a:t>الأسئلة المفصلة</a:t>
            </a:r>
            <a:endParaRPr lang="en-US" sz="2200" dirty="0">
              <a:latin typeface="Arial Narrow" pitchFamily="34" charset="0"/>
            </a:endParaRP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EG" sz="2200" dirty="0">
                <a:latin typeface="Arial Narrow" pitchFamily="34" charset="0"/>
              </a:rPr>
              <a:t>الأسئلة الارشادية</a:t>
            </a:r>
            <a:endParaRPr lang="en-US" sz="2200" dirty="0">
              <a:latin typeface="Arial Narrow" pitchFamily="34" charset="0"/>
            </a:endParaRP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EG" sz="2200" dirty="0">
                <a:latin typeface="Arial Narrow" pitchFamily="34" charset="0"/>
              </a:rPr>
              <a:t>الخيارات البديلة</a:t>
            </a:r>
            <a:endParaRPr lang="en-US" sz="2200" dirty="0">
              <a:latin typeface="Arial Narrow" pitchFamily="34" charset="0"/>
            </a:endParaRPr>
          </a:p>
          <a:p>
            <a:pPr marL="342900" indent="-342900" algn="r" rtl="1">
              <a:spcBef>
                <a:spcPct val="50000"/>
              </a:spcBef>
              <a:buFontTx/>
              <a:buAutoNum type="arabicPeriod"/>
            </a:pPr>
            <a:r>
              <a:rPr lang="ar-EG" sz="2200" dirty="0">
                <a:latin typeface="Arial Narrow" pitchFamily="34" charset="0"/>
              </a:rPr>
              <a:t>الأسئلة التوكيدية</a:t>
            </a:r>
            <a:endParaRPr lang="en-US" sz="2200" dirty="0">
              <a:latin typeface="Arial Narrow" pitchFamily="34" charset="0"/>
            </a:endParaRPr>
          </a:p>
        </p:txBody>
      </p:sp>
      <p:pic>
        <p:nvPicPr>
          <p:cNvPr id="15" name="Billed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5311" y="221569"/>
            <a:ext cx="1271999" cy="8759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الأسئلة المصنفة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30595" y="6347593"/>
            <a:ext cx="2895600" cy="365125"/>
          </a:xfrm>
        </p:spPr>
        <p:txBody>
          <a:bodyPr/>
          <a:lstStyle/>
          <a:p>
            <a:r>
              <a:rPr lang="ar-EG">
                <a:latin typeface="Arial Narrow" pitchFamily="34" charset="0"/>
              </a:rPr>
              <a:t>وحدة تدريب المدربين 3</a:t>
            </a:r>
            <a:endParaRPr lang="da-DK" dirty="0">
              <a:latin typeface="Arial Narrow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844824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EG" sz="2800" b="1" dirty="0">
                <a:latin typeface="Arial Narrow" pitchFamily="34" charset="0"/>
              </a:rPr>
              <a:t>الأسئلة المصنفة </a:t>
            </a:r>
            <a:r>
              <a:rPr lang="ar-EG" sz="2800" dirty="0">
                <a:latin typeface="Arial Narrow" pitchFamily="34" charset="0"/>
              </a:rPr>
              <a:t>هي الأسئلة التي تستلزم إجابة إما بـ «نعم» أو «لا»</a:t>
            </a:r>
            <a:endParaRPr lang="ar-EG" sz="2800" b="1" dirty="0">
              <a:latin typeface="Arial Narrow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91880" y="2798931"/>
            <a:ext cx="2664296" cy="3357664"/>
            <a:chOff x="1547664" y="2996952"/>
            <a:chExt cx="2664296" cy="3357664"/>
          </a:xfrm>
        </p:grpSpPr>
        <p:pic>
          <p:nvPicPr>
            <p:cNvPr id="8" name="Picture 7" descr="Depositphotos_6184262_m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35" t="71106" r="37819" b="1915"/>
            <a:stretch/>
          </p:blipFill>
          <p:spPr>
            <a:xfrm>
              <a:off x="1547664" y="3549539"/>
              <a:ext cx="2115394" cy="2805077"/>
            </a:xfrm>
            <a:prstGeom prst="rect">
              <a:avLst/>
            </a:prstGeom>
          </p:spPr>
        </p:pic>
        <p:sp>
          <p:nvSpPr>
            <p:cNvPr id="9" name="Oval Callout 8"/>
            <p:cNvSpPr/>
            <p:nvPr/>
          </p:nvSpPr>
          <p:spPr>
            <a:xfrm flipH="1">
              <a:off x="2123728" y="2996952"/>
              <a:ext cx="1008112" cy="576064"/>
            </a:xfrm>
            <a:prstGeom prst="wedgeEllipseCallout">
              <a:avLst>
                <a:gd name="adj1" fmla="val 25822"/>
                <a:gd name="adj2" fmla="val 70666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Callout 15"/>
            <p:cNvSpPr/>
            <p:nvPr/>
          </p:nvSpPr>
          <p:spPr>
            <a:xfrm>
              <a:off x="3419872" y="3573016"/>
              <a:ext cx="792088" cy="504056"/>
            </a:xfrm>
            <a:prstGeom prst="wedgeEllipseCallout">
              <a:avLst>
                <a:gd name="adj1" fmla="val -48543"/>
                <a:gd name="adj2" fmla="val 46946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95736" y="3068960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XXXXXX</a:t>
              </a:r>
              <a:r>
                <a:rPr lang="en-US" dirty="0">
                  <a:solidFill>
                    <a:schemeClr val="bg1"/>
                  </a:solidFill>
                </a:rPr>
                <a:t>?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63888" y="3645024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YES</a:t>
              </a:r>
            </a:p>
          </p:txBody>
        </p:sp>
      </p:grpSp>
      <p:pic>
        <p:nvPicPr>
          <p:cNvPr id="15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7319" y="170893"/>
            <a:ext cx="1271999" cy="875928"/>
          </a:xfrm>
          <a:prstGeom prst="rect">
            <a:avLst/>
          </a:prstGeom>
        </p:spPr>
      </p:pic>
      <p:pic>
        <p:nvPicPr>
          <p:cNvPr id="18" name="Billede 6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032" y="4564305"/>
            <a:ext cx="1943460" cy="229369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64305"/>
            <a:ext cx="1943460" cy="2293695"/>
          </a:xfrm>
          <a:prstGeom prst="rect">
            <a:avLst/>
          </a:prstGeom>
        </p:spPr>
      </p:pic>
      <p:pic>
        <p:nvPicPr>
          <p:cNvPr id="5" name="Picture 4" descr="Depositphotos_20182707_m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4" t="78900" r="60199" b="3656"/>
          <a:stretch/>
        </p:blipFill>
        <p:spPr>
          <a:xfrm>
            <a:off x="2367976" y="2073444"/>
            <a:ext cx="2176319" cy="21759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الأسئلة الخبرية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1336" y="1766771"/>
            <a:ext cx="7776864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spcBef>
                <a:spcPct val="20000"/>
              </a:spcBef>
            </a:pPr>
            <a:r>
              <a:rPr lang="ar-EG" sz="2800" b="1" dirty="0">
                <a:latin typeface="Arial Narrow" pitchFamily="34" charset="0"/>
              </a:rPr>
              <a:t>الأسئلة الخبرية </a:t>
            </a:r>
            <a:r>
              <a:rPr lang="ar-EG" sz="2800" dirty="0">
                <a:latin typeface="Arial Narrow" pitchFamily="34" charset="0"/>
              </a:rPr>
              <a:t>يمكن الإجابة عنها بشك مختصر:</a:t>
            </a:r>
            <a:endParaRPr lang="ar-EG" sz="2800" b="1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9408" y="2402741"/>
            <a:ext cx="71287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EG" sz="2200" b="1" dirty="0">
                <a:latin typeface="Arial Narrow" pitchFamily="34" charset="0"/>
              </a:rPr>
              <a:t>أمثلة: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أين كنت في «بلانتاير»؟</a:t>
            </a:r>
          </a:p>
          <a:p>
            <a:pPr lvl="2" algn="r" rtl="1"/>
            <a:r>
              <a:rPr lang="ar-EG" sz="2200" dirty="0">
                <a:latin typeface="Arial Narrow" pitchFamily="34" charset="0"/>
              </a:rPr>
              <a:t>- في مركز المدينة.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أي أنواع الشاي تفضل؟</a:t>
            </a:r>
            <a:br>
              <a:rPr lang="en-GB" sz="2200" dirty="0">
                <a:latin typeface="Arial Narrow" pitchFamily="34" charset="0"/>
              </a:rPr>
            </a:br>
            <a:r>
              <a:rPr lang="ar-EG" sz="2200" dirty="0">
                <a:latin typeface="Arial Narrow" pitchFamily="34" charset="0"/>
              </a:rPr>
              <a:t>- أفضل الشاي الأخضر.</a:t>
            </a:r>
            <a:r>
              <a:rPr lang="en-GB" sz="2200" dirty="0">
                <a:latin typeface="Arial Narrow" pitchFamily="34" charset="0"/>
              </a:rPr>
              <a:t> 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ما مدى انخفاض درجات الحرارة الذي تحس عنده بالبرودة؟</a:t>
            </a:r>
            <a:r>
              <a:rPr lang="en-GB" sz="2200" dirty="0">
                <a:latin typeface="Arial Narrow" pitchFamily="34" charset="0"/>
              </a:rPr>
              <a:t> </a:t>
            </a:r>
            <a:br>
              <a:rPr lang="en-GB" sz="2200" dirty="0">
                <a:latin typeface="Arial Narrow" pitchFamily="34" charset="0"/>
              </a:rPr>
            </a:br>
            <a:r>
              <a:rPr lang="ar-EG" sz="2200" dirty="0">
                <a:latin typeface="Arial Narrow" pitchFamily="34" charset="0"/>
              </a:rPr>
              <a:t>- درجة عشرة تحت الصفر.</a:t>
            </a:r>
            <a:r>
              <a:rPr lang="en-GB" sz="2200" dirty="0">
                <a:latin typeface="Arial Narrow" pitchFamily="34" charset="0"/>
              </a:rPr>
              <a:t> 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كم من الوقت استغرقت لتنفذ خطة جلستك؟</a:t>
            </a:r>
            <a:r>
              <a:rPr lang="en-GB" sz="2200" dirty="0">
                <a:latin typeface="Arial Narrow" pitchFamily="34" charset="0"/>
              </a:rPr>
              <a:t> </a:t>
            </a:r>
            <a:br>
              <a:rPr lang="en-GB" sz="2200" dirty="0">
                <a:latin typeface="Arial Narrow" pitchFamily="34" charset="0"/>
              </a:rPr>
            </a:br>
            <a:r>
              <a:rPr lang="ar-EG" sz="2200" dirty="0">
                <a:latin typeface="Arial Narrow" pitchFamily="34" charset="0"/>
              </a:rPr>
              <a:t>- استغرق الأمر ساعتان.</a:t>
            </a:r>
            <a:r>
              <a:rPr lang="en-GB" sz="2200" dirty="0">
                <a:latin typeface="Arial Narrow" pitchFamily="34" charset="0"/>
              </a:rPr>
              <a:t> </a:t>
            </a:r>
          </a:p>
          <a:p>
            <a:pPr algn="r" rtl="1"/>
            <a:endParaRPr lang="en-US" b="1" dirty="0"/>
          </a:p>
          <a:p>
            <a:pPr algn="r" rtl="1"/>
            <a:endParaRPr lang="en-US" dirty="0"/>
          </a:p>
        </p:txBody>
      </p:sp>
      <p:sp>
        <p:nvSpPr>
          <p:cNvPr id="12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ar-EG"/>
              <a:t>وحدة تدريب المدربين 3</a:t>
            </a:r>
            <a:endParaRPr lang="da-DK" dirty="0"/>
          </a:p>
        </p:txBody>
      </p:sp>
      <p:pic>
        <p:nvPicPr>
          <p:cNvPr id="14" name="Billed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0774" y="231189"/>
            <a:ext cx="1271999" cy="8759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896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16014"/>
            <a:ext cx="1943460" cy="2293695"/>
          </a:xfrm>
          <a:prstGeom prst="rect">
            <a:avLst/>
          </a:prstGeom>
        </p:spPr>
      </p:pic>
      <p:pic>
        <p:nvPicPr>
          <p:cNvPr id="12" name="Picture 11" descr="Depositphotos_20182707_m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" t="79168" r="79525" b="3388"/>
          <a:stretch/>
        </p:blipFill>
        <p:spPr>
          <a:xfrm flipH="1">
            <a:off x="7214651" y="3521581"/>
            <a:ext cx="1734915" cy="17896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الأسئلة المفصلة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922703" y="1628800"/>
            <a:ext cx="7776864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spcBef>
                <a:spcPct val="20000"/>
              </a:spcBef>
            </a:pPr>
            <a:r>
              <a:rPr lang="ar-EG" sz="2800" b="1" dirty="0">
                <a:latin typeface="Arial Narrow" pitchFamily="34" charset="0"/>
              </a:rPr>
              <a:t>الأسئلة المفصلة </a:t>
            </a:r>
            <a:r>
              <a:rPr lang="ar-EG" sz="2800" dirty="0">
                <a:latin typeface="Arial Narrow" pitchFamily="34" charset="0"/>
              </a:rPr>
              <a:t>تعتبر غالبًا النوع المفضل من الأسئلة لأنها تجبر المشاركين على قول الكثير – وليس مجرد الإجابة بـ «نعم»/ «لا»</a:t>
            </a:r>
            <a:endParaRPr lang="en-GB" sz="2800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226700">
            <a:off x="7375252" y="371086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?</a:t>
            </a:r>
          </a:p>
        </p:txBody>
      </p:sp>
      <p:sp>
        <p:nvSpPr>
          <p:cNvPr id="1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ar-EG"/>
              <a:t>وحدة تدريب المدربين 3</a:t>
            </a:r>
            <a:endParaRPr lang="da-DK" dirty="0"/>
          </a:p>
        </p:txBody>
      </p:sp>
      <p:pic>
        <p:nvPicPr>
          <p:cNvPr id="15" name="Billed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6109" y="201251"/>
            <a:ext cx="1271999" cy="8759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65442" y="2626158"/>
            <a:ext cx="71287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EG" sz="2200" b="1" dirty="0">
                <a:latin typeface="Arial Narrow" pitchFamily="34" charset="0"/>
              </a:rPr>
              <a:t>أمثلة: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لماذا ذهبت إلى «بلانتاير»؟</a:t>
            </a:r>
          </a:p>
          <a:p>
            <a:pPr lvl="2" algn="r" rtl="1"/>
            <a:r>
              <a:rPr lang="ar-EG" sz="2200" dirty="0">
                <a:latin typeface="Arial Narrow" pitchFamily="34" charset="0"/>
              </a:rPr>
              <a:t>- لأنه كان عليّ زيارة أسرتي ...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لماذا تفضل الشاي الأخير؟</a:t>
            </a:r>
            <a:br>
              <a:rPr lang="en-GB" sz="2200" dirty="0">
                <a:latin typeface="Arial Narrow" pitchFamily="34" charset="0"/>
              </a:rPr>
            </a:br>
            <a:r>
              <a:rPr lang="ar-EG" sz="2200" dirty="0">
                <a:latin typeface="Arial Narrow" pitchFamily="34" charset="0"/>
              </a:rPr>
              <a:t>- إنه الطعم، لأن طعم هذا الشاي لطيف ومُرضي</a:t>
            </a:r>
            <a:endParaRPr lang="en-GB" sz="2200" dirty="0">
              <a:latin typeface="Arial Narrow" pitchFamily="34" charset="0"/>
            </a:endParaRP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لماذا تشعر بالبرودة عند درجة 10 تحت الصفر؟</a:t>
            </a:r>
            <a:br>
              <a:rPr lang="en-GB" sz="2200" dirty="0">
                <a:latin typeface="Arial Narrow" pitchFamily="34" charset="0"/>
              </a:rPr>
            </a:br>
            <a:r>
              <a:rPr lang="ar-EG" sz="2200" dirty="0">
                <a:latin typeface="Arial Narrow" pitchFamily="34" charset="0"/>
              </a:rPr>
              <a:t>- لأنني منذ عدة سنوات مضت كنت ...</a:t>
            </a:r>
            <a:r>
              <a:rPr lang="en-GB" sz="2200" dirty="0">
                <a:latin typeface="Arial Narrow" pitchFamily="34" charset="0"/>
              </a:rPr>
              <a:t> </a:t>
            </a:r>
          </a:p>
          <a:p>
            <a:pPr marL="1257300" lvl="2" indent="-34290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لماذااستغرق الوقت ساعتان لتنفذ خطة جلستك؟</a:t>
            </a:r>
            <a:r>
              <a:rPr lang="en-GB" sz="2200" dirty="0">
                <a:latin typeface="Arial Narrow" pitchFamily="34" charset="0"/>
              </a:rPr>
              <a:t> </a:t>
            </a:r>
            <a:br>
              <a:rPr lang="en-GB" sz="2200" dirty="0">
                <a:latin typeface="Arial Narrow" pitchFamily="34" charset="0"/>
              </a:rPr>
            </a:br>
            <a:r>
              <a:rPr lang="ar-EG" sz="2200" dirty="0">
                <a:latin typeface="Arial Narrow" pitchFamily="34" charset="0"/>
              </a:rPr>
              <a:t>- لأنني قضيت الكثير من الوقت في البحث عن معاني بعض الكلمات و...</a:t>
            </a:r>
            <a:endParaRPr lang="en-GB" sz="2200" dirty="0">
              <a:latin typeface="Arial Narrow" pitchFamily="34" charset="0"/>
            </a:endParaRPr>
          </a:p>
          <a:p>
            <a:pPr algn="r" rtl="1"/>
            <a:endParaRPr lang="en-US" b="1" dirty="0"/>
          </a:p>
          <a:p>
            <a:pPr algn="r" rt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194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7" y="4564305"/>
            <a:ext cx="1943460" cy="22936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الأسئلة الإرشادية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844824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spcBef>
                <a:spcPct val="20000"/>
              </a:spcBef>
            </a:pPr>
            <a:r>
              <a:rPr lang="ar-EG" sz="2800" b="1" dirty="0">
                <a:latin typeface="Arial Narrow" pitchFamily="34" charset="0"/>
              </a:rPr>
              <a:t>الأسئلة الإرشادية </a:t>
            </a:r>
            <a:r>
              <a:rPr lang="ar-EG" sz="2800" dirty="0">
                <a:latin typeface="Arial Narrow" pitchFamily="34" charset="0"/>
              </a:rPr>
              <a:t>هي التي توضح نوع الإجابة التي تتوقعها.</a:t>
            </a:r>
            <a:endParaRPr lang="ar-EG" sz="2800" b="1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374" y="2591033"/>
            <a:ext cx="870161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EG" sz="2200" b="1" dirty="0">
                <a:latin typeface="Arial Narrow" pitchFamily="34" charset="0"/>
              </a:rPr>
              <a:t>أمثلة:</a:t>
            </a:r>
          </a:p>
          <a:p>
            <a:pPr marL="1200150" lvl="2" indent="-28575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أعتقد أنك كنت في «بلانتاير» وزرت أسرتك؟</a:t>
            </a:r>
          </a:p>
          <a:p>
            <a:pPr marL="1200150" lvl="2" indent="-28575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تحب الشاي الأخضر، أليس كذلك؟</a:t>
            </a:r>
          </a:p>
          <a:p>
            <a:pPr marL="1200150" lvl="2" indent="-28575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لا تشعر بالبرودة إلا عندما تكون درجة الحرارة 10 تحت الصفر، صحيح؟</a:t>
            </a:r>
          </a:p>
          <a:p>
            <a:pPr marL="1200150" lvl="2" indent="-285750" algn="r" rtl="1"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لقد استغرق الأمر وقتًا طويلًا حتى تنفذ جلستك، ألم يحدث ذلك؟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076056" y="4541845"/>
            <a:ext cx="2601240" cy="1925796"/>
            <a:chOff x="1403648" y="4723530"/>
            <a:chExt cx="2601240" cy="1925796"/>
          </a:xfrm>
        </p:grpSpPr>
        <p:pic>
          <p:nvPicPr>
            <p:cNvPr id="5" name="Picture 4" descr="Depositphotos_18422243_m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28" t="74078" r="25997" b="2373"/>
            <a:stretch/>
          </p:blipFill>
          <p:spPr>
            <a:xfrm>
              <a:off x="2060672" y="4723530"/>
              <a:ext cx="1944216" cy="1925796"/>
            </a:xfrm>
            <a:prstGeom prst="rect">
              <a:avLst/>
            </a:prstGeom>
          </p:spPr>
        </p:pic>
        <p:pic>
          <p:nvPicPr>
            <p:cNvPr id="8" name="Picture 7" descr="Skærmbillede 2013-10-01 kl. 10.40.59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746"/>
            <a:stretch/>
          </p:blipFill>
          <p:spPr>
            <a:xfrm>
              <a:off x="1403648" y="5157192"/>
              <a:ext cx="775116" cy="573297"/>
            </a:xfrm>
            <a:prstGeom prst="rect">
              <a:avLst/>
            </a:prstGeom>
          </p:spPr>
        </p:pic>
      </p:grpSp>
      <p:sp>
        <p:nvSpPr>
          <p:cNvPr id="1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ar-EG"/>
              <a:t>وحدة تدريب المدربين 3</a:t>
            </a:r>
            <a:endParaRPr lang="da-DK" dirty="0"/>
          </a:p>
        </p:txBody>
      </p:sp>
      <p:pic>
        <p:nvPicPr>
          <p:cNvPr id="17" name="Billed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5996" y="248817"/>
            <a:ext cx="1271999" cy="87592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194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52765"/>
            <a:ext cx="1943460" cy="22936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الخيارات البديلة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844824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>
              <a:spcBef>
                <a:spcPct val="20000"/>
              </a:spcBef>
            </a:pPr>
            <a:r>
              <a:rPr lang="ar-EG" sz="2800" b="1" dirty="0">
                <a:latin typeface="Arial Narrow" pitchFamily="34" charset="0"/>
              </a:rPr>
              <a:t>الخيارات البديلة </a:t>
            </a:r>
            <a:r>
              <a:rPr lang="ar-EG" sz="2800" dirty="0">
                <a:latin typeface="Arial Narrow" pitchFamily="34" charset="0"/>
              </a:rPr>
              <a:t>هي أحد أنواع الأسئلة التي توفر اختيارًا بين أمرين في الإجابات.</a:t>
            </a:r>
            <a:endParaRPr lang="en-GB" sz="2800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80528" y="2708920"/>
            <a:ext cx="8343823" cy="2332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EG" sz="2200" b="1" dirty="0">
                <a:latin typeface="Arial Narrow" pitchFamily="34" charset="0"/>
              </a:rPr>
              <a:t>أمثلة: </a:t>
            </a:r>
          </a:p>
          <a:p>
            <a:pPr marL="1200150" lvl="2" indent="-285750" algn="r" rtl="1">
              <a:spcBef>
                <a:spcPct val="20000"/>
              </a:spcBef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أيهما تفضل، «بلانتاير» أم «ليلونجوي»؟ - أفضل . . .</a:t>
            </a:r>
          </a:p>
          <a:p>
            <a:pPr marL="1200150" lvl="2" indent="-285750" algn="r" rtl="1">
              <a:spcBef>
                <a:spcPct val="20000"/>
              </a:spcBef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أيهما تفضل، الشاي الأخضر أم الأحمر؟ - أفضل . . .</a:t>
            </a:r>
          </a:p>
          <a:p>
            <a:pPr marL="1200150" lvl="2" indent="-285750" algn="r" rtl="1">
              <a:spcBef>
                <a:spcPct val="20000"/>
              </a:spcBef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هل تعتقد أن الجو بارد أم دافئ؟ - أظن أنه . . .</a:t>
            </a:r>
          </a:p>
          <a:p>
            <a:pPr marL="1200150" lvl="2" indent="-285750" algn="r" rtl="1">
              <a:spcBef>
                <a:spcPct val="20000"/>
              </a:spcBef>
              <a:buFont typeface="Arial"/>
              <a:buChar char="•"/>
            </a:pPr>
            <a:r>
              <a:rPr lang="ar-EG" sz="2200" dirty="0">
                <a:latin typeface="Arial Narrow" pitchFamily="34" charset="0"/>
              </a:rPr>
              <a:t>هل استغرقت جلستك ساعة أم ساعتين؟ - لقد استغرقت . . .</a:t>
            </a:r>
            <a:endParaRPr lang="en-US" b="1" dirty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444865" y="4627346"/>
            <a:ext cx="3511350" cy="2143525"/>
            <a:chOff x="340570" y="4509120"/>
            <a:chExt cx="3511350" cy="2143525"/>
          </a:xfrm>
        </p:grpSpPr>
        <p:pic>
          <p:nvPicPr>
            <p:cNvPr id="9" name="Picture 8" descr="1016309_10152953085425136_1288813447_n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27"/>
            <a:stretch/>
          </p:blipFill>
          <p:spPr>
            <a:xfrm>
              <a:off x="1780730" y="4509120"/>
              <a:ext cx="2071190" cy="2142719"/>
            </a:xfrm>
            <a:prstGeom prst="rect">
              <a:avLst/>
            </a:prstGeom>
          </p:spPr>
        </p:pic>
        <p:pic>
          <p:nvPicPr>
            <p:cNvPr id="7" name="Picture 6" descr="Depositphotos_23121570_m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38" t="2572" r="-253" b="79679"/>
            <a:stretch/>
          </p:blipFill>
          <p:spPr>
            <a:xfrm>
              <a:off x="340570" y="4869160"/>
              <a:ext cx="1508733" cy="1783485"/>
            </a:xfrm>
            <a:prstGeom prst="rect">
              <a:avLst/>
            </a:prstGeom>
          </p:spPr>
        </p:pic>
        <p:pic>
          <p:nvPicPr>
            <p:cNvPr id="12" name="Picture 11" descr="Skærmbillede 2013-10-01 kl. 10.47.10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94937" l="8511" r="968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84" b="6349"/>
            <a:stretch/>
          </p:blipFill>
          <p:spPr>
            <a:xfrm flipH="1">
              <a:off x="1492698" y="4904279"/>
              <a:ext cx="792088" cy="68496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780730" y="500388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Arial Narrow" pitchFamily="34" charset="0"/>
                </a:rPr>
                <a:t>A?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48882" y="494116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Arial Narrow" pitchFamily="34" charset="0"/>
                </a:rPr>
                <a:t>B</a:t>
              </a:r>
              <a:r>
                <a:rPr lang="en-US" dirty="0">
                  <a:solidFill>
                    <a:srgbClr val="FFFFFF"/>
                  </a:solidFill>
                </a:rPr>
                <a:t>?</a:t>
              </a:r>
            </a:p>
          </p:txBody>
        </p:sp>
      </p:grpSp>
      <p:sp>
        <p:nvSpPr>
          <p:cNvPr id="1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ar-EG"/>
              <a:t>وحدة تدريب المدربين 3</a:t>
            </a:r>
            <a:endParaRPr lang="da-DK" dirty="0"/>
          </a:p>
        </p:txBody>
      </p:sp>
      <p:pic>
        <p:nvPicPr>
          <p:cNvPr id="17" name="Billed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46109" y="228365"/>
            <a:ext cx="1271999" cy="8759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84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04712" y="4509120"/>
            <a:ext cx="3511351" cy="2142719"/>
            <a:chOff x="899591" y="4517880"/>
            <a:chExt cx="3511351" cy="2142719"/>
          </a:xfrm>
        </p:grpSpPr>
        <p:pic>
          <p:nvPicPr>
            <p:cNvPr id="9" name="Picture 8" descr="1016309_10152953085425136_1288813447_n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27"/>
            <a:stretch/>
          </p:blipFill>
          <p:spPr>
            <a:xfrm>
              <a:off x="2339752" y="4517880"/>
              <a:ext cx="2071190" cy="2142719"/>
            </a:xfrm>
            <a:prstGeom prst="rect">
              <a:avLst/>
            </a:prstGeom>
          </p:spPr>
        </p:pic>
        <p:pic>
          <p:nvPicPr>
            <p:cNvPr id="7" name="Picture 6" descr="Depositphotos_23121570_m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38" t="2572" r="-253" b="79679"/>
            <a:stretch/>
          </p:blipFill>
          <p:spPr>
            <a:xfrm>
              <a:off x="899591" y="4877114"/>
              <a:ext cx="1508733" cy="1783485"/>
            </a:xfrm>
            <a:prstGeom prst="rect">
              <a:avLst/>
            </a:prstGeom>
          </p:spPr>
        </p:pic>
        <p:pic>
          <p:nvPicPr>
            <p:cNvPr id="12" name="Picture 11" descr="Skærmbillede 2013-10-01 kl. 10.47.10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4937" l="8511" r="968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84" b="6349"/>
            <a:stretch/>
          </p:blipFill>
          <p:spPr>
            <a:xfrm flipH="1">
              <a:off x="1979712" y="4913039"/>
              <a:ext cx="792088" cy="68496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267744" y="501264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Arial Narrow" pitchFamily="34" charset="0"/>
                </a:rPr>
                <a:t>A?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35896" y="494992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Arial Narrow" pitchFamily="34" charset="0"/>
                </a:rPr>
                <a:t>B</a:t>
              </a:r>
              <a:r>
                <a:rPr lang="en-US" dirty="0">
                  <a:solidFill>
                    <a:srgbClr val="FFFFFF"/>
                  </a:solidFill>
                </a:rPr>
                <a:t>?</a:t>
              </a:r>
            </a:p>
          </p:txBody>
        </p:sp>
      </p:grpSp>
      <p:pic>
        <p:nvPicPr>
          <p:cNvPr id="18" name="Billede 6" descr="ULS-logo_roed_blad_ko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7060" y="4564305"/>
            <a:ext cx="1943460" cy="22936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ar-EG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الأسئلة التوكيدية</a:t>
            </a:r>
            <a:endParaRPr lang="en-US" sz="32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556792"/>
            <a:ext cx="77768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1"/>
            <a:r>
              <a:rPr lang="ar-EG" sz="2800" b="1" dirty="0">
                <a:latin typeface="Arial Narrow" panose="020B0606020202030204" pitchFamily="34" charset="0"/>
              </a:rPr>
              <a:t>الأسئلة التوكيدية </a:t>
            </a:r>
            <a:r>
              <a:rPr lang="ar-EG" sz="2800" dirty="0">
                <a:latin typeface="Arial Narrow" panose="020B0606020202030204" pitchFamily="34" charset="0"/>
              </a:rPr>
              <a:t>هي نوع من الأسئلة يسمح للشخص «الذي يطرح السؤال» بالإجابة عن الأسئلة بنفسه. ويستخدم هذا النوع من الأسئلة غالبًا عندما يقتضي الأمر «إثارة انتباه» المشاركين.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900608" y="2996952"/>
            <a:ext cx="8518871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EG" sz="2200" b="1" dirty="0">
                <a:latin typeface="Arial Narrow" pitchFamily="34" charset="0"/>
              </a:rPr>
              <a:t>أمثلة: </a:t>
            </a:r>
            <a:endParaRPr lang="ar-EG" sz="2200" dirty="0"/>
          </a:p>
          <a:p>
            <a:pPr algn="r" rtl="1"/>
            <a:r>
              <a:rPr lang="da-DK" sz="2200" dirty="0"/>
              <a:t>•</a:t>
            </a:r>
            <a:r>
              <a:rPr lang="ar-EG" sz="2200" dirty="0"/>
              <a:t> هل ذهبت إلى «بلانتاير» من قبل؟ - نعم لقد فعلت</a:t>
            </a:r>
          </a:p>
          <a:p>
            <a:pPr algn="r" rtl="1"/>
            <a:r>
              <a:rPr lang="da-DK" sz="2200" dirty="0"/>
              <a:t>•</a:t>
            </a:r>
            <a:r>
              <a:rPr lang="ar-EG" sz="2200" dirty="0"/>
              <a:t> هل تفضل الشاي الأخضر؟ - نعم انت تفضله</a:t>
            </a:r>
          </a:p>
          <a:p>
            <a:pPr algn="r" rtl="1"/>
            <a:r>
              <a:rPr lang="da-DK" sz="2200" dirty="0"/>
              <a:t>•</a:t>
            </a:r>
            <a:r>
              <a:rPr lang="ar-EG" sz="2200" dirty="0"/>
              <a:t> هل تعتقد أن الجو بارد؟ - لا، أنا لا أظن ذلك.</a:t>
            </a:r>
          </a:p>
          <a:p>
            <a:pPr algn="r" rtl="1"/>
            <a:r>
              <a:rPr lang="da-DK" sz="2200" dirty="0"/>
              <a:t>•</a:t>
            </a:r>
            <a:r>
              <a:rPr lang="ar-EG" sz="2200" dirty="0"/>
              <a:t> هل استغرق تنفيذ جلستك وقتًا طويلًا؟ - نعم، لقد استغرق الأمر ساعتين.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1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ar-EG"/>
              <a:t>وحدة تدريب المدربين 3</a:t>
            </a:r>
            <a:endParaRPr lang="da-DK" dirty="0"/>
          </a:p>
        </p:txBody>
      </p:sp>
      <p:pic>
        <p:nvPicPr>
          <p:cNvPr id="17" name="Billed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31809" y="299356"/>
            <a:ext cx="1271999" cy="87592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0245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EG"/>
              <a:t>وحدة تدريب المدربين 3</a:t>
            </a:r>
            <a:endParaRPr lang="da-DK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b="1" dirty="0">
                <a:latin typeface="Arial Black" pitchFamily="34" charset="0"/>
              </a:rPr>
              <a:t>شكراً لوقتكم</a:t>
            </a:r>
            <a:endParaRPr lang="da-DK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9</a:t>
            </a:fld>
            <a:endParaRPr lang="da-DK"/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9F0335D0-D3E6-4DD7-B253-A7B8F7920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320676"/>
            <a:ext cx="1274174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029423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D7F1B4-2ECA-4888-8E18-203907A569E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C43CB5-5E54-4F4B-A5E8-E460BE5A8E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C59F21-C16D-4563-91FE-A089E7F90F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</TotalTime>
  <Words>496</Words>
  <Application>Microsoft Office PowerPoint</Application>
  <PresentationFormat>Skærmshow (4:3)</PresentationFormat>
  <Paragraphs>83</Paragraphs>
  <Slides>9</Slides>
  <Notes>8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Kontortema</vt:lpstr>
      <vt:lpstr>أساليب طرح الأسئلة</vt:lpstr>
      <vt:lpstr>أساليب طرح الأسئلة</vt:lpstr>
      <vt:lpstr>الأسئلة المصنفة</vt:lpstr>
      <vt:lpstr>الأسئلة الخبرية</vt:lpstr>
      <vt:lpstr>الأسئلة المفصلة</vt:lpstr>
      <vt:lpstr>الأسئلة الإرشادية</vt:lpstr>
      <vt:lpstr>الخيارات البديلة</vt:lpstr>
      <vt:lpstr>الأسئلة التوكيدية</vt:lpstr>
      <vt:lpstr>PowerPoint-præsentation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79</cp:revision>
  <cp:lastPrinted>2014-12-25T12:12:47Z</cp:lastPrinted>
  <dcterms:created xsi:type="dcterms:W3CDTF">2013-06-20T07:36:43Z</dcterms:created>
  <dcterms:modified xsi:type="dcterms:W3CDTF">2022-04-07T09:58:35Z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Order">
    <vt:r8>12700</vt:r8>
  </property>
</Properties>
</file>