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9"/>
  </p:notesMasterIdLst>
  <p:handoutMasterIdLst>
    <p:handoutMasterId r:id="rId20"/>
  </p:handoutMasterIdLst>
  <p:sldIdLst>
    <p:sldId id="262" r:id="rId5"/>
    <p:sldId id="256" r:id="rId6"/>
    <p:sldId id="268" r:id="rId7"/>
    <p:sldId id="269" r:id="rId8"/>
    <p:sldId id="270" r:id="rId9"/>
    <p:sldId id="271" r:id="rId10"/>
    <p:sldId id="272" r:id="rId11"/>
    <p:sldId id="275" r:id="rId12"/>
    <p:sldId id="276" r:id="rId13"/>
    <p:sldId id="277" r:id="rId14"/>
    <p:sldId id="278" r:id="rId15"/>
    <p:sldId id="279" r:id="rId16"/>
    <p:sldId id="280" r:id="rId17"/>
    <p:sldId id="267" r:id="rId18"/>
  </p:sldIdLst>
  <p:sldSz cx="9144000" cy="6858000" type="screen4x3"/>
  <p:notesSz cx="6735763" cy="9866313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390AA6-367D-482E-BDC8-1BFA859B39B2}" type="datetimeFigureOut">
              <a:rPr lang="da-DK" smtClean="0"/>
              <a:pPr/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AC0F9-31D8-43A5-BEC7-76CB93486118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823811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339A3-9B1F-4F1A-A330-011E2035CE48}" type="datetimeFigureOut">
              <a:rPr lang="da-DK" smtClean="0"/>
              <a:pPr/>
              <a:t>07-04-2022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6EA5C-A5F0-489F-B446-27C5D7DC2B6D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108521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11</a:t>
            </a:fld>
            <a:endParaRPr lang="da-DK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12</a:t>
            </a:fld>
            <a:endParaRPr lang="da-DK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13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4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5</a:t>
            </a:fld>
            <a:endParaRPr 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6</a:t>
            </a:fld>
            <a:endParaRPr lang="da-D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7</a:t>
            </a:fld>
            <a:endParaRPr lang="da-D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8</a:t>
            </a:fld>
            <a:endParaRPr lang="da-DK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9</a:t>
            </a:fld>
            <a:endParaRPr lang="da-DK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10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1C71-A9BA-45B1-925B-37E9B64560FB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BDE6-5DA3-48C9-BB44-3684068B05C0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06FC-CDB0-4A8A-BB9C-7AFA98E31412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E905C-A033-4DD7-8A7B-536BF3B6FD49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4C4F-3AC9-4C4D-9FEE-0949D462FCBE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A06B9-7601-4001-A9A9-B889FB540DF1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85BF3-8038-46D5-9AA8-B3AD3C0BFC01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FBC9-A0D7-4DAB-B9A9-5355A28D95A8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033C7-3B6B-4183-B6E4-B5E126BC606E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4A989-3056-40C7-82AB-566F212552B8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A68B-86E2-4B21-88BD-493472DE6AAC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02011-C931-4877-A52D-2E4DD8FAFA07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2088231"/>
          </a:xfrm>
        </p:spPr>
        <p:txBody>
          <a:bodyPr>
            <a:normAutofit/>
          </a:bodyPr>
          <a:lstStyle/>
          <a:p>
            <a:r>
              <a:rPr lang="da-DK" dirty="0">
                <a:latin typeface="Arial Black" pitchFamily="34" charset="0"/>
              </a:rPr>
              <a:t>Team </a:t>
            </a:r>
            <a:r>
              <a:rPr lang="da-DK" dirty="0" err="1">
                <a:latin typeface="Arial Black" pitchFamily="34" charset="0"/>
              </a:rPr>
              <a:t>Roles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anose="020B0606020202030204" pitchFamily="34" charset="0"/>
              </a:rPr>
              <a:t>TTM 3</a:t>
            </a:r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7" name="Billede 6" descr="ULS-logo_roed_blad_k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6" name="Pladsholder til sidefod 3"/>
          <p:cNvSpPr txBox="1">
            <a:spLocks/>
          </p:cNvSpPr>
          <p:nvPr/>
        </p:nvSpPr>
        <p:spPr>
          <a:xfrm>
            <a:off x="6140896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a-DK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>
                <a:latin typeface="Arial Narrow" panose="020B0606020202030204" pitchFamily="34" charset="0"/>
              </a:rPr>
              <a:t>PPT 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Macintosh HD:Users:ceciliedichmanndumanski:Documents:ROD:Udenrigs..:fra USB:TTM slides:Piktogrammer:Indkøbte piktogrammer:Depositphotos_18422243_m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4" t="1871" r="26195" b="74637"/>
          <a:stretch/>
        </p:blipFill>
        <p:spPr bwMode="auto">
          <a:xfrm>
            <a:off x="6444208" y="4077072"/>
            <a:ext cx="2286233" cy="21352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dirty="0">
                <a:latin typeface="Arial Black"/>
                <a:cs typeface="Arial Black"/>
              </a:rPr>
              <a:t>The Administrator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9" name="Billede 8" descr="ULS-logo_roed_blad_kor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653136"/>
            <a:ext cx="1868193" cy="2204864"/>
          </a:xfrm>
          <a:prstGeom prst="rect">
            <a:avLst/>
          </a:prstGeom>
        </p:spPr>
      </p:pic>
      <p:sp>
        <p:nvSpPr>
          <p:cNvPr id="8" name="Rectangle 1030"/>
          <p:cNvSpPr txBox="1">
            <a:spLocks noChangeArrowheads="1"/>
          </p:cNvSpPr>
          <p:nvPr/>
        </p:nvSpPr>
        <p:spPr>
          <a:xfrm>
            <a:off x="1187624" y="1772816"/>
            <a:ext cx="7128792" cy="40324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0"/>
              </a:spcBef>
              <a:buNone/>
            </a:pPr>
            <a:r>
              <a:rPr lang="en-GB" sz="2400" b="1" dirty="0">
                <a:latin typeface="Arial Narrow" pitchFamily="34" charset="0"/>
              </a:rPr>
              <a:t>Typical for the person</a:t>
            </a:r>
            <a:br>
              <a:rPr lang="en-GB" sz="2200" b="1" dirty="0">
                <a:latin typeface="Arial Narrow" pitchFamily="34" charset="0"/>
              </a:rPr>
            </a:br>
            <a:r>
              <a:rPr lang="en-GB" sz="2400" dirty="0">
                <a:latin typeface="Arial Narrow" pitchFamily="34" charset="0"/>
              </a:rPr>
              <a:t>Conservative, conscientious and predictable </a:t>
            </a:r>
            <a:endParaRPr lang="en-US" sz="2400" dirty="0">
              <a:latin typeface="Arial Narrow" pitchFamily="34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GB" b="1" dirty="0">
                <a:latin typeface="Arial Narrow" pitchFamily="34" charset="0"/>
              </a:rPr>
              <a:t>Positive qualities</a:t>
            </a:r>
            <a:br>
              <a:rPr lang="en-US" sz="2200" b="1" dirty="0">
                <a:latin typeface="Arial Narrow" pitchFamily="34" charset="0"/>
              </a:rPr>
            </a:br>
            <a:r>
              <a:rPr lang="en-GB" sz="2400" dirty="0">
                <a:latin typeface="Arial Narrow" pitchFamily="34" charset="0"/>
              </a:rPr>
              <a:t>Effective organiser (often providing comments), hardworking with a high level of self-control</a:t>
            </a:r>
            <a:endParaRPr lang="en-US" sz="2400" dirty="0">
              <a:latin typeface="Arial Narrow" pitchFamily="34" charset="0"/>
            </a:endParaRPr>
          </a:p>
          <a:p>
            <a:pPr marL="0" indent="0">
              <a:buNone/>
            </a:pPr>
            <a:r>
              <a:rPr lang="en-GB" b="1" dirty="0">
                <a:latin typeface="Arial Narrow" pitchFamily="34" charset="0"/>
              </a:rPr>
              <a:t>Weakness</a:t>
            </a:r>
            <a:br>
              <a:rPr lang="en-US" sz="2200" dirty="0">
                <a:latin typeface="Arial Narrow" pitchFamily="34" charset="0"/>
              </a:rPr>
            </a:br>
            <a:r>
              <a:rPr lang="en-US" sz="2400" dirty="0">
                <a:latin typeface="Arial Narrow" pitchFamily="34" charset="0"/>
              </a:rPr>
              <a:t>Inflexible and only accepts factual details</a:t>
            </a:r>
          </a:p>
          <a:p>
            <a:pPr marL="0" indent="0">
              <a:spcBef>
                <a:spcPct val="50000"/>
              </a:spcBef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9047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dirty="0">
                <a:latin typeface="Arial Black"/>
                <a:cs typeface="Arial Black"/>
              </a:rPr>
              <a:t>The </a:t>
            </a:r>
            <a:r>
              <a:rPr lang="da-DK" sz="3200" dirty="0" err="1">
                <a:latin typeface="Arial Black"/>
                <a:cs typeface="Arial Black"/>
              </a:rPr>
              <a:t>Resourceful</a:t>
            </a:r>
            <a:r>
              <a:rPr lang="da-DK" sz="3200" dirty="0">
                <a:latin typeface="Arial Black"/>
                <a:cs typeface="Arial Black"/>
              </a:rPr>
              <a:t> Person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9" name="Billede 8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653136"/>
            <a:ext cx="1868193" cy="2204864"/>
          </a:xfrm>
          <a:prstGeom prst="rect">
            <a:avLst/>
          </a:prstGeom>
        </p:spPr>
      </p:pic>
      <p:sp>
        <p:nvSpPr>
          <p:cNvPr id="8" name="Rectangle 1030"/>
          <p:cNvSpPr txBox="1">
            <a:spLocks noChangeArrowheads="1"/>
          </p:cNvSpPr>
          <p:nvPr/>
        </p:nvSpPr>
        <p:spPr>
          <a:xfrm>
            <a:off x="1187624" y="1772816"/>
            <a:ext cx="7128792" cy="40324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0"/>
              </a:spcBef>
              <a:buNone/>
            </a:pPr>
            <a:r>
              <a:rPr lang="en-GB" b="1" dirty="0">
                <a:latin typeface="Arial Narrow" pitchFamily="34" charset="0"/>
              </a:rPr>
              <a:t>Typical for the person</a:t>
            </a:r>
            <a:br>
              <a:rPr lang="en-GB" sz="2200" b="1" dirty="0">
                <a:latin typeface="Arial Narrow" pitchFamily="34" charset="0"/>
              </a:rPr>
            </a:br>
            <a:r>
              <a:rPr lang="en-GB" sz="2400" dirty="0">
                <a:latin typeface="Arial Narrow" pitchFamily="34" charset="0"/>
              </a:rPr>
              <a:t>Extrovert and outspoken person, enthusiastic, curious and communicative</a:t>
            </a:r>
            <a:endParaRPr lang="en-US" sz="2400" dirty="0">
              <a:latin typeface="Arial Narrow" pitchFamily="34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GB" b="1" dirty="0">
                <a:latin typeface="Arial Narrow" pitchFamily="34" charset="0"/>
              </a:rPr>
              <a:t>Positive qualities</a:t>
            </a:r>
            <a:br>
              <a:rPr lang="en-US" sz="2200" b="1" dirty="0">
                <a:latin typeface="Arial Narrow" pitchFamily="34" charset="0"/>
              </a:rPr>
            </a:br>
            <a:r>
              <a:rPr lang="en-GB" sz="2400" dirty="0">
                <a:latin typeface="Arial Narrow" pitchFamily="34" charset="0"/>
              </a:rPr>
              <a:t>Establishes new contacts easily, exploratory in nature and works when needed</a:t>
            </a:r>
            <a:endParaRPr lang="en-US" sz="2400" dirty="0">
              <a:latin typeface="Arial Narrow" pitchFamily="34" charset="0"/>
            </a:endParaRPr>
          </a:p>
          <a:p>
            <a:pPr marL="0" indent="0">
              <a:buNone/>
            </a:pPr>
            <a:r>
              <a:rPr lang="en-GB" b="1" dirty="0">
                <a:latin typeface="Arial Narrow" pitchFamily="34" charset="0"/>
              </a:rPr>
              <a:t>Weakness</a:t>
            </a:r>
            <a:br>
              <a:rPr lang="en-US" sz="2200" dirty="0">
                <a:latin typeface="Arial Narrow" pitchFamily="34" charset="0"/>
              </a:rPr>
            </a:br>
            <a:r>
              <a:rPr lang="en-US" sz="2400" dirty="0">
                <a:latin typeface="Arial Narrow" pitchFamily="34" charset="0"/>
              </a:rPr>
              <a:t>Loses interest very quickly</a:t>
            </a:r>
          </a:p>
          <a:p>
            <a:pPr marL="0" indent="0">
              <a:spcBef>
                <a:spcPct val="50000"/>
              </a:spcBef>
              <a:buNone/>
            </a:pPr>
            <a:endParaRPr lang="en-US" sz="2400" dirty="0"/>
          </a:p>
        </p:txBody>
      </p:sp>
      <p:pic>
        <p:nvPicPr>
          <p:cNvPr id="12" name="Picture 11" descr="Macintosh HD:Users:ceciliedichmanndumanski:Documents:ROD:Udenrigs..:fra USB:TTM slides:Piktogrammer:Indkøbte piktogrammer:Depositphotos_20182707_m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" t="41372" r="79418" b="41788"/>
          <a:stretch/>
        </p:blipFill>
        <p:spPr bwMode="auto">
          <a:xfrm>
            <a:off x="6516216" y="4149080"/>
            <a:ext cx="2173332" cy="21733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74700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dirty="0">
                <a:latin typeface="Arial Black"/>
                <a:cs typeface="Arial Black"/>
              </a:rPr>
              <a:t>The </a:t>
            </a:r>
            <a:r>
              <a:rPr lang="da-DK" sz="3200" dirty="0" err="1">
                <a:latin typeface="Arial Black"/>
                <a:cs typeface="Arial Black"/>
              </a:rPr>
              <a:t>Mediator</a:t>
            </a:r>
            <a:endParaRPr lang="da-DK" sz="3200" dirty="0">
              <a:latin typeface="Arial Black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9" name="Billede 8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653136"/>
            <a:ext cx="1868193" cy="2204864"/>
          </a:xfrm>
          <a:prstGeom prst="rect">
            <a:avLst/>
          </a:prstGeom>
        </p:spPr>
      </p:pic>
      <p:sp>
        <p:nvSpPr>
          <p:cNvPr id="8" name="Rectangle 1030"/>
          <p:cNvSpPr txBox="1">
            <a:spLocks noChangeArrowheads="1"/>
          </p:cNvSpPr>
          <p:nvPr/>
        </p:nvSpPr>
        <p:spPr>
          <a:xfrm>
            <a:off x="1187624" y="1772816"/>
            <a:ext cx="7128792" cy="40324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0"/>
              </a:spcBef>
              <a:buNone/>
            </a:pPr>
            <a:r>
              <a:rPr lang="en-GB" b="1" dirty="0">
                <a:latin typeface="Arial Narrow" pitchFamily="34" charset="0"/>
              </a:rPr>
              <a:t>Typical for the person</a:t>
            </a:r>
            <a:br>
              <a:rPr lang="en-GB" sz="2200" b="1" dirty="0">
                <a:latin typeface="Arial Narrow" pitchFamily="34" charset="0"/>
              </a:rPr>
            </a:br>
            <a:r>
              <a:rPr lang="en-GB" sz="2400" dirty="0">
                <a:latin typeface="Arial Narrow" pitchFamily="34" charset="0"/>
              </a:rPr>
              <a:t>Sensitive and outspoken, calm, self-confident and stable</a:t>
            </a:r>
            <a:endParaRPr lang="en-US" sz="2400" dirty="0">
              <a:latin typeface="Arial Narrow" pitchFamily="34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GB" b="1" dirty="0">
                <a:latin typeface="Arial Narrow" pitchFamily="34" charset="0"/>
              </a:rPr>
              <a:t>Positive qualities</a:t>
            </a:r>
            <a:br>
              <a:rPr lang="en-US" sz="2200" b="1" dirty="0">
                <a:latin typeface="Arial Narrow" pitchFamily="34" charset="0"/>
              </a:rPr>
            </a:br>
            <a:r>
              <a:rPr lang="en-GB" sz="2400" dirty="0">
                <a:latin typeface="Arial Narrow" pitchFamily="34" charset="0"/>
              </a:rPr>
              <a:t>Knows a lot about human nature and has a sense of situation</a:t>
            </a:r>
            <a:endParaRPr lang="en-US" sz="2400" dirty="0">
              <a:latin typeface="Arial Narrow" pitchFamily="34" charset="0"/>
            </a:endParaRPr>
          </a:p>
          <a:p>
            <a:pPr marL="0" indent="0">
              <a:buNone/>
            </a:pPr>
            <a:r>
              <a:rPr lang="en-GB" b="1" dirty="0">
                <a:latin typeface="Arial Narrow" pitchFamily="34" charset="0"/>
              </a:rPr>
              <a:t>Weakness</a:t>
            </a:r>
            <a:br>
              <a:rPr lang="en-US" sz="2200" dirty="0">
                <a:latin typeface="Arial Narrow" pitchFamily="34" charset="0"/>
              </a:rPr>
            </a:br>
            <a:r>
              <a:rPr lang="en-US" sz="2400" dirty="0">
                <a:latin typeface="Arial Narrow" pitchFamily="34" charset="0"/>
              </a:rPr>
              <a:t>Avoids personal conflicts but can handle them if necessary</a:t>
            </a:r>
          </a:p>
          <a:p>
            <a:pPr marL="0" indent="0">
              <a:spcBef>
                <a:spcPct val="50000"/>
              </a:spcBef>
              <a:buNone/>
            </a:pPr>
            <a:endParaRPr lang="en-US" sz="2400" dirty="0"/>
          </a:p>
        </p:txBody>
      </p:sp>
      <p:pic>
        <p:nvPicPr>
          <p:cNvPr id="12" name="Picture 11" descr="Macintosh HD:Users:ceciliedichmanndumanski:Documents:ROD:Udenrigs..:fra USB:TTM slides:Piktogrammer:Indkøbte piktogrammer:Depositphotos_18422243_m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4" t="74220" r="26611" b="2703"/>
          <a:stretch/>
        </p:blipFill>
        <p:spPr bwMode="auto">
          <a:xfrm>
            <a:off x="6516216" y="4534128"/>
            <a:ext cx="2142217" cy="1991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74700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dirty="0">
                <a:latin typeface="Arial Black"/>
                <a:cs typeface="Arial Black"/>
              </a:rPr>
              <a:t>The </a:t>
            </a:r>
            <a:r>
              <a:rPr lang="da-DK" sz="3200" dirty="0" err="1">
                <a:latin typeface="Arial Black"/>
                <a:cs typeface="Arial Black"/>
              </a:rPr>
              <a:t>Finisher</a:t>
            </a:r>
            <a:endParaRPr lang="da-DK" sz="3200" dirty="0">
              <a:latin typeface="Arial Black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9" name="Billede 8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653136"/>
            <a:ext cx="1868193" cy="2204864"/>
          </a:xfrm>
          <a:prstGeom prst="rect">
            <a:avLst/>
          </a:prstGeom>
        </p:spPr>
      </p:pic>
      <p:sp>
        <p:nvSpPr>
          <p:cNvPr id="8" name="Rectangle 1030"/>
          <p:cNvSpPr txBox="1">
            <a:spLocks noChangeArrowheads="1"/>
          </p:cNvSpPr>
          <p:nvPr/>
        </p:nvSpPr>
        <p:spPr>
          <a:xfrm>
            <a:off x="1187624" y="1772816"/>
            <a:ext cx="7128792" cy="40324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ct val="50000"/>
              </a:spcBef>
              <a:buNone/>
            </a:pPr>
            <a:r>
              <a:rPr lang="en-GB" sz="2800" b="1" dirty="0">
                <a:latin typeface="Arial Narrow" pitchFamily="34" charset="0"/>
              </a:rPr>
              <a:t>Typical for the person</a:t>
            </a:r>
            <a:br>
              <a:rPr lang="en-GB" sz="2200" b="1" dirty="0">
                <a:latin typeface="Arial Narrow" pitchFamily="34" charset="0"/>
              </a:rPr>
            </a:br>
            <a:r>
              <a:rPr lang="en-GB" dirty="0">
                <a:latin typeface="Arial Narrow" pitchFamily="34" charset="0"/>
              </a:rPr>
              <a:t>Worried and quiet, but does what needs to be done</a:t>
            </a:r>
            <a:endParaRPr lang="en-GB" b="1" dirty="0">
              <a:latin typeface="Arial Narrow" pitchFamily="34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GB" b="1" dirty="0">
                <a:latin typeface="Arial Narrow" pitchFamily="34" charset="0"/>
              </a:rPr>
              <a:t>Positive qualities</a:t>
            </a:r>
            <a:br>
              <a:rPr lang="en-US" sz="2200" b="1" dirty="0">
                <a:latin typeface="Arial Narrow" pitchFamily="34" charset="0"/>
              </a:rPr>
            </a:br>
            <a:r>
              <a:rPr lang="en-GB" sz="2400" dirty="0">
                <a:latin typeface="Arial Narrow" pitchFamily="34" charset="0"/>
              </a:rPr>
              <a:t>Perfectionist and finisher</a:t>
            </a:r>
            <a:endParaRPr lang="en-US" sz="2400" dirty="0">
              <a:latin typeface="Arial Narrow" pitchFamily="34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GB" b="1" dirty="0">
                <a:latin typeface="Arial Narrow" pitchFamily="34" charset="0"/>
              </a:rPr>
              <a:t>Weakness</a:t>
            </a:r>
            <a:br>
              <a:rPr lang="en-US" sz="2200" dirty="0">
                <a:latin typeface="Arial Narrow" pitchFamily="34" charset="0"/>
              </a:rPr>
            </a:br>
            <a:r>
              <a:rPr lang="en-US" sz="2400" dirty="0">
                <a:latin typeface="Arial Narrow" pitchFamily="34" charset="0"/>
              </a:rPr>
              <a:t>Worries about everything</a:t>
            </a:r>
          </a:p>
          <a:p>
            <a:pPr marL="0" indent="0">
              <a:spcBef>
                <a:spcPct val="50000"/>
              </a:spcBef>
              <a:buNone/>
            </a:pPr>
            <a:endParaRPr lang="en-US" sz="2400" dirty="0"/>
          </a:p>
        </p:txBody>
      </p:sp>
      <p:pic>
        <p:nvPicPr>
          <p:cNvPr id="10" name="Picture 9" descr="Macintosh HD:Users:ceciliedichmanndumanski:Documents:ROD:Udenrigs..:fra USB:TTM slides:Piktogrammer:Indkøbte piktogrammer:Depositphotos_20182707_m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26" t="60707" r="3742" b="22869"/>
          <a:stretch/>
        </p:blipFill>
        <p:spPr bwMode="auto">
          <a:xfrm>
            <a:off x="6372200" y="4149080"/>
            <a:ext cx="2225020" cy="2016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83405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>
                <a:latin typeface="Arial Black" pitchFamily="34" charset="0"/>
              </a:rPr>
              <a:t>Thank</a:t>
            </a:r>
            <a:r>
              <a:rPr lang="da-DK" dirty="0">
                <a:latin typeface="Arial Black" pitchFamily="34" charset="0"/>
              </a:rPr>
              <a:t> </a:t>
            </a:r>
            <a:r>
              <a:rPr lang="da-DK" dirty="0" err="1">
                <a:latin typeface="Arial Black" pitchFamily="34" charset="0"/>
              </a:rPr>
              <a:t>you</a:t>
            </a:r>
            <a:r>
              <a:rPr lang="da-DK" dirty="0">
                <a:latin typeface="Arial Black" pitchFamily="34" charset="0"/>
              </a:rPr>
              <a:t> for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time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3</a:t>
            </a:r>
          </a:p>
        </p:txBody>
      </p:sp>
      <p:pic>
        <p:nvPicPr>
          <p:cNvPr id="8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7" name="Billede 6" descr="ULS-logo_roed_blad_k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dirty="0">
                <a:latin typeface="Arial Black"/>
                <a:cs typeface="Arial Black"/>
              </a:rPr>
              <a:t>Team </a:t>
            </a:r>
            <a:r>
              <a:rPr lang="da-DK" sz="3200" dirty="0" err="1">
                <a:latin typeface="Arial Black"/>
                <a:cs typeface="Arial Black"/>
              </a:rPr>
              <a:t>Roles</a:t>
            </a:r>
            <a:endParaRPr lang="da-DK" sz="3200" dirty="0">
              <a:latin typeface="Arial Black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9" name="Billede 8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653136"/>
            <a:ext cx="1868193" cy="2204864"/>
          </a:xfrm>
          <a:prstGeom prst="rect">
            <a:avLst/>
          </a:prstGeom>
        </p:spPr>
      </p:pic>
      <p:sp>
        <p:nvSpPr>
          <p:cNvPr id="8" name="Rectangle 1030"/>
          <p:cNvSpPr txBox="1">
            <a:spLocks noChangeArrowheads="1"/>
          </p:cNvSpPr>
          <p:nvPr/>
        </p:nvSpPr>
        <p:spPr>
          <a:xfrm>
            <a:off x="1403648" y="1988840"/>
            <a:ext cx="3556000" cy="404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tx1"/>
              </a:buClr>
              <a:buNone/>
            </a:pPr>
            <a:r>
              <a:rPr lang="en-US" b="1" dirty="0">
                <a:latin typeface="Arial Narrow" pitchFamily="34" charset="0"/>
              </a:rPr>
              <a:t>1. The Co-</a:t>
            </a:r>
            <a:r>
              <a:rPr lang="en-US" b="1" dirty="0" err="1">
                <a:latin typeface="Arial Narrow" pitchFamily="34" charset="0"/>
              </a:rPr>
              <a:t>ordinator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10" name="Rectangle 1032"/>
          <p:cNvSpPr>
            <a:spLocks noChangeArrowheads="1"/>
          </p:cNvSpPr>
          <p:nvPr/>
        </p:nvSpPr>
        <p:spPr bwMode="auto">
          <a:xfrm>
            <a:off x="5580112" y="1988840"/>
            <a:ext cx="2592288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6" tIns="45718" rIns="91436" bIns="45718"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US" sz="2800" b="1" dirty="0">
                <a:latin typeface="Arial Narrow" pitchFamily="34" charset="0"/>
              </a:rPr>
              <a:t>2. The Initiator</a:t>
            </a:r>
          </a:p>
        </p:txBody>
      </p:sp>
      <p:pic>
        <p:nvPicPr>
          <p:cNvPr id="12" name="Picture 11" descr="Macintosh HD:Users:ceciliedichmanndumanski:Documents:ROD:Udenrigs..:fra USB:TTM slides:Piktogrammer:Indkøbte piktogrammer:Depositphotos_18422243_m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" t="2020" r="74331" b="74866"/>
          <a:stretch/>
        </p:blipFill>
        <p:spPr bwMode="auto">
          <a:xfrm>
            <a:off x="1619672" y="2780928"/>
            <a:ext cx="2232248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 descr="Macintosh HD:Users:ceciliedichmanndumanski:Documents:ROD:Udenrigs..:fra USB:TTM slides:Piktogrammer:Indkøbte piktogrammer:Depositphotos_20182707_m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09" t="41567" r="3802" b="42044"/>
          <a:stretch/>
        </p:blipFill>
        <p:spPr bwMode="auto">
          <a:xfrm>
            <a:off x="5508104" y="2708920"/>
            <a:ext cx="2157849" cy="2016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dirty="0">
                <a:latin typeface="Arial Black"/>
                <a:cs typeface="Arial Black"/>
              </a:rPr>
              <a:t>Team </a:t>
            </a:r>
            <a:r>
              <a:rPr lang="da-DK" sz="3200" dirty="0" err="1">
                <a:latin typeface="Arial Black"/>
                <a:cs typeface="Arial Black"/>
              </a:rPr>
              <a:t>Roles</a:t>
            </a:r>
            <a:endParaRPr lang="da-DK" sz="3200" dirty="0">
              <a:latin typeface="Arial Black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9" name="Billede 8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653136"/>
            <a:ext cx="1868193" cy="2204864"/>
          </a:xfrm>
          <a:prstGeom prst="rect">
            <a:avLst/>
          </a:prstGeom>
        </p:spPr>
      </p:pic>
      <p:sp>
        <p:nvSpPr>
          <p:cNvPr id="8" name="Rectangle 1030"/>
          <p:cNvSpPr txBox="1">
            <a:spLocks noChangeArrowheads="1"/>
          </p:cNvSpPr>
          <p:nvPr/>
        </p:nvSpPr>
        <p:spPr>
          <a:xfrm>
            <a:off x="1403648" y="1988840"/>
            <a:ext cx="3556000" cy="404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tx1"/>
              </a:buClr>
              <a:buNone/>
            </a:pPr>
            <a:r>
              <a:rPr lang="en-US" b="1" dirty="0">
                <a:latin typeface="Arial Narrow" pitchFamily="34" charset="0"/>
              </a:rPr>
              <a:t>3. The Ideas Person</a:t>
            </a:r>
          </a:p>
        </p:txBody>
      </p:sp>
      <p:sp>
        <p:nvSpPr>
          <p:cNvPr id="10" name="Rectangle 1032"/>
          <p:cNvSpPr>
            <a:spLocks noChangeArrowheads="1"/>
          </p:cNvSpPr>
          <p:nvPr/>
        </p:nvSpPr>
        <p:spPr bwMode="auto">
          <a:xfrm>
            <a:off x="5580112" y="1988840"/>
            <a:ext cx="2592288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6" tIns="45718" rIns="91436" bIns="45718"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US" sz="2800" b="1" dirty="0">
                <a:latin typeface="Arial Narrow" pitchFamily="34" charset="0"/>
              </a:rPr>
              <a:t>4. The </a:t>
            </a:r>
            <a:r>
              <a:rPr lang="en-US" sz="2800" b="1" dirty="0" err="1">
                <a:latin typeface="Arial Narrow" pitchFamily="34" charset="0"/>
              </a:rPr>
              <a:t>Analysor</a:t>
            </a:r>
            <a:endParaRPr lang="en-US" sz="2800" b="1" dirty="0">
              <a:latin typeface="Arial Narrow" pitchFamily="34" charset="0"/>
            </a:endParaRPr>
          </a:p>
        </p:txBody>
      </p:sp>
      <p:pic>
        <p:nvPicPr>
          <p:cNvPr id="15" name="Picture 14" descr="Macintosh HD:Users:ceciliedichmanndumanski:Documents:ROD:Udenrigs..:fra USB:TTM slides:Piktogrammer:Indkøbte piktogrammer:Depositphotos_17420061_m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45" t="26196" r="2286" b="51143"/>
          <a:stretch/>
        </p:blipFill>
        <p:spPr bwMode="auto">
          <a:xfrm>
            <a:off x="1619672" y="2636912"/>
            <a:ext cx="2160240" cy="20882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 descr="Macintosh HD:Users:ceciliedichmanndumanski:Documents:ROD:Udenrigs..:fra USB:TTM slides:Piktogrammer:Indkøbte piktogrammer: 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81" t="50636" r="3112" b="26695"/>
          <a:stretch/>
        </p:blipFill>
        <p:spPr bwMode="auto">
          <a:xfrm>
            <a:off x="5580112" y="2636912"/>
            <a:ext cx="2304256" cy="21602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3961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dirty="0">
                <a:latin typeface="Arial Black"/>
                <a:cs typeface="Arial Black"/>
              </a:rPr>
              <a:t>Team </a:t>
            </a:r>
            <a:r>
              <a:rPr lang="da-DK" sz="3200" dirty="0" err="1">
                <a:latin typeface="Arial Black"/>
                <a:cs typeface="Arial Black"/>
              </a:rPr>
              <a:t>Roles</a:t>
            </a:r>
            <a:endParaRPr lang="da-DK" sz="3200" dirty="0">
              <a:latin typeface="Arial Black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anose="020B0606020202030204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9" name="Billede 8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653136"/>
            <a:ext cx="1868193" cy="2204864"/>
          </a:xfrm>
          <a:prstGeom prst="rect">
            <a:avLst/>
          </a:prstGeom>
        </p:spPr>
      </p:pic>
      <p:sp>
        <p:nvSpPr>
          <p:cNvPr id="8" name="Rectangle 1030"/>
          <p:cNvSpPr txBox="1">
            <a:spLocks noChangeArrowheads="1"/>
          </p:cNvSpPr>
          <p:nvPr/>
        </p:nvSpPr>
        <p:spPr>
          <a:xfrm>
            <a:off x="1403648" y="1988840"/>
            <a:ext cx="3556000" cy="404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tx1"/>
              </a:buClr>
              <a:buNone/>
            </a:pPr>
            <a:r>
              <a:rPr lang="en-US" b="1" dirty="0">
                <a:latin typeface="Arial Narrow" pitchFamily="34" charset="0"/>
              </a:rPr>
              <a:t>5. The Administrator </a:t>
            </a:r>
          </a:p>
        </p:txBody>
      </p:sp>
      <p:sp>
        <p:nvSpPr>
          <p:cNvPr id="10" name="Rectangle 1032"/>
          <p:cNvSpPr>
            <a:spLocks noChangeArrowheads="1"/>
          </p:cNvSpPr>
          <p:nvPr/>
        </p:nvSpPr>
        <p:spPr bwMode="auto">
          <a:xfrm>
            <a:off x="4860032" y="1988840"/>
            <a:ext cx="4104456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6" tIns="45718" rIns="91436" bIns="45718"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US" sz="2800" b="1" dirty="0">
                <a:latin typeface="Arial Narrow" pitchFamily="34" charset="0"/>
              </a:rPr>
              <a:t>6. The Resourceful Person</a:t>
            </a:r>
          </a:p>
        </p:txBody>
      </p:sp>
      <p:pic>
        <p:nvPicPr>
          <p:cNvPr id="14" name="Picture 13" descr="Macintosh HD:Users:ceciliedichmanndumanski:Documents:ROD:Udenrigs..:fra USB:TTM slides:Piktogrammer:Indkøbte piktogrammer:Depositphotos_18422243_m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4" t="1871" r="26195" b="74637"/>
          <a:stretch/>
        </p:blipFill>
        <p:spPr bwMode="auto">
          <a:xfrm>
            <a:off x="1619672" y="2924944"/>
            <a:ext cx="2286233" cy="21352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 descr="Macintosh HD:Users:ceciliedichmanndumanski:Documents:ROD:Udenrigs..:fra USB:TTM slides:Piktogrammer:Indkøbte piktogrammer:Depositphotos_20182707_m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" t="41372" r="79418" b="41788"/>
          <a:stretch/>
        </p:blipFill>
        <p:spPr bwMode="auto">
          <a:xfrm>
            <a:off x="5580112" y="2911852"/>
            <a:ext cx="2173332" cy="21733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3961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dirty="0">
                <a:latin typeface="Arial Black"/>
                <a:cs typeface="Arial Black"/>
              </a:rPr>
              <a:t>Team </a:t>
            </a:r>
            <a:r>
              <a:rPr lang="da-DK" sz="3200" dirty="0" err="1">
                <a:latin typeface="Arial Black"/>
                <a:cs typeface="Arial Black"/>
              </a:rPr>
              <a:t>Roles</a:t>
            </a:r>
            <a:endParaRPr lang="da-DK" sz="3200" dirty="0">
              <a:latin typeface="Arial Black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9" name="Billede 8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653136"/>
            <a:ext cx="1868193" cy="2204864"/>
          </a:xfrm>
          <a:prstGeom prst="rect">
            <a:avLst/>
          </a:prstGeom>
        </p:spPr>
      </p:pic>
      <p:sp>
        <p:nvSpPr>
          <p:cNvPr id="8" name="Rectangle 1030"/>
          <p:cNvSpPr txBox="1">
            <a:spLocks noChangeArrowheads="1"/>
          </p:cNvSpPr>
          <p:nvPr/>
        </p:nvSpPr>
        <p:spPr>
          <a:xfrm>
            <a:off x="1403648" y="1988840"/>
            <a:ext cx="3556000" cy="404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tx1"/>
              </a:buClr>
              <a:buNone/>
            </a:pPr>
            <a:r>
              <a:rPr lang="en-US" b="1" dirty="0">
                <a:latin typeface="Arial Narrow" pitchFamily="34" charset="0"/>
              </a:rPr>
              <a:t>7. The Mediator</a:t>
            </a:r>
          </a:p>
        </p:txBody>
      </p:sp>
      <p:sp>
        <p:nvSpPr>
          <p:cNvPr id="10" name="Rectangle 1032"/>
          <p:cNvSpPr>
            <a:spLocks noChangeArrowheads="1"/>
          </p:cNvSpPr>
          <p:nvPr/>
        </p:nvSpPr>
        <p:spPr bwMode="auto">
          <a:xfrm>
            <a:off x="5580112" y="1988840"/>
            <a:ext cx="2592288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6" tIns="45718" rIns="91436" bIns="45718"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US" sz="2800" b="1" dirty="0">
                <a:latin typeface="Arial Narrow" pitchFamily="34" charset="0"/>
              </a:rPr>
              <a:t>8. The Finisher</a:t>
            </a:r>
          </a:p>
        </p:txBody>
      </p:sp>
      <p:pic>
        <p:nvPicPr>
          <p:cNvPr id="14" name="Picture 13" descr="Macintosh HD:Users:ceciliedichmanndumanski:Documents:ROD:Udenrigs..:fra USB:TTM slides:Piktogrammer:Indkøbte piktogrammer:Depositphotos_18422243_m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4" t="74220" r="26611" b="2703"/>
          <a:stretch/>
        </p:blipFill>
        <p:spPr bwMode="auto">
          <a:xfrm>
            <a:off x="1403648" y="2708920"/>
            <a:ext cx="2142217" cy="1991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 descr="Macintosh HD:Users:ceciliedichmanndumanski:Documents:ROD:Udenrigs..:fra USB:TTM slides:Piktogrammer:Indkøbte piktogrammer:Depositphotos_20182707_m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26" t="60707" r="3742" b="22869"/>
          <a:stretch/>
        </p:blipFill>
        <p:spPr bwMode="auto">
          <a:xfrm>
            <a:off x="5508104" y="2708920"/>
            <a:ext cx="2225020" cy="2016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3961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dirty="0">
                <a:latin typeface="Arial Black"/>
                <a:cs typeface="Arial Black"/>
              </a:rPr>
              <a:t>The </a:t>
            </a:r>
            <a:r>
              <a:rPr lang="da-DK" sz="3200" dirty="0" err="1">
                <a:latin typeface="Arial Black"/>
                <a:cs typeface="Arial Black"/>
              </a:rPr>
              <a:t>Coordinator</a:t>
            </a:r>
            <a:endParaRPr lang="da-DK" sz="3200" dirty="0">
              <a:latin typeface="Arial Black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9" name="Billede 8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653136"/>
            <a:ext cx="1868193" cy="2204864"/>
          </a:xfrm>
          <a:prstGeom prst="rect">
            <a:avLst/>
          </a:prstGeom>
        </p:spPr>
      </p:pic>
      <p:sp>
        <p:nvSpPr>
          <p:cNvPr id="8" name="Rectangle 1030"/>
          <p:cNvSpPr txBox="1">
            <a:spLocks noChangeArrowheads="1"/>
          </p:cNvSpPr>
          <p:nvPr/>
        </p:nvSpPr>
        <p:spPr>
          <a:xfrm>
            <a:off x="1187624" y="1772816"/>
            <a:ext cx="6624736" cy="35283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0"/>
              </a:spcBef>
              <a:buNone/>
            </a:pPr>
            <a:r>
              <a:rPr lang="en-GB" b="1" dirty="0">
                <a:latin typeface="Arial Narrow" pitchFamily="34" charset="0"/>
              </a:rPr>
              <a:t>Typical for the person</a:t>
            </a:r>
            <a:br>
              <a:rPr lang="en-GB" sz="2200" b="1" dirty="0">
                <a:latin typeface="Arial Narrow" pitchFamily="34" charset="0"/>
              </a:rPr>
            </a:br>
            <a:r>
              <a:rPr lang="en-GB" sz="2400" dirty="0">
                <a:latin typeface="Arial Narrow" pitchFamily="34" charset="0"/>
              </a:rPr>
              <a:t>Calm, self-confident and stable</a:t>
            </a:r>
          </a:p>
          <a:p>
            <a:pPr marL="0" lvl="1" indent="0">
              <a:spcBef>
                <a:spcPct val="50000"/>
              </a:spcBef>
              <a:buNone/>
            </a:pPr>
            <a:r>
              <a:rPr lang="en-GB" sz="2800" b="1" dirty="0">
                <a:latin typeface="Arial Narrow" pitchFamily="34" charset="0"/>
              </a:rPr>
              <a:t>Positive qualities</a:t>
            </a:r>
            <a:br>
              <a:rPr lang="en-GB" sz="2200" b="1" dirty="0">
                <a:latin typeface="Arial Narrow" pitchFamily="34" charset="0"/>
              </a:rPr>
            </a:br>
            <a:r>
              <a:rPr lang="en-GB" dirty="0">
                <a:latin typeface="Arial Narrow" pitchFamily="34" charset="0"/>
              </a:rPr>
              <a:t>Listens to all team members </a:t>
            </a:r>
          </a:p>
          <a:p>
            <a:pPr marL="0" lvl="1" indent="0">
              <a:spcBef>
                <a:spcPct val="50000"/>
              </a:spcBef>
              <a:buNone/>
            </a:pPr>
            <a:r>
              <a:rPr lang="en-GB" sz="2800" b="1" dirty="0">
                <a:latin typeface="Arial Narrow" pitchFamily="34" charset="0"/>
              </a:rPr>
              <a:t>Weakness</a:t>
            </a:r>
            <a:br>
              <a:rPr lang="en-GB" sz="2200" b="1" dirty="0">
                <a:latin typeface="Arial Narrow" pitchFamily="34" charset="0"/>
              </a:rPr>
            </a:br>
            <a:r>
              <a:rPr lang="en-GB" dirty="0">
                <a:latin typeface="Arial Narrow" pitchFamily="34" charset="0"/>
              </a:rPr>
              <a:t>Not significantly intelligent or creative</a:t>
            </a:r>
            <a:endParaRPr lang="en-US" dirty="0">
              <a:latin typeface="Arial Narrow" pitchFamily="34" charset="0"/>
            </a:endParaRPr>
          </a:p>
          <a:p>
            <a:pPr marL="0" lvl="1" indent="0">
              <a:spcBef>
                <a:spcPct val="50000"/>
              </a:spcBef>
              <a:buNone/>
            </a:pPr>
            <a:endParaRPr lang="en-US" dirty="0"/>
          </a:p>
          <a:p>
            <a:pPr marL="0" lvl="1" indent="0">
              <a:spcBef>
                <a:spcPct val="50000"/>
              </a:spcBef>
              <a:buNone/>
            </a:pPr>
            <a:endParaRPr lang="en-US" b="1" dirty="0"/>
          </a:p>
          <a:p>
            <a:pPr marL="0" lvl="1" indent="0">
              <a:spcBef>
                <a:spcPct val="50000"/>
              </a:spcBef>
              <a:buNone/>
            </a:pPr>
            <a:endParaRPr lang="en-US" dirty="0"/>
          </a:p>
          <a:p>
            <a:pPr marL="0" indent="0">
              <a:spcBef>
                <a:spcPct val="50000"/>
              </a:spcBef>
              <a:buNone/>
            </a:pPr>
            <a:endParaRPr lang="en-US" sz="2400" b="1" dirty="0"/>
          </a:p>
        </p:txBody>
      </p:sp>
      <p:pic>
        <p:nvPicPr>
          <p:cNvPr id="12" name="Picture 11" descr="Macintosh HD:Users:ceciliedichmanndumanski:Documents:ROD:Udenrigs..:fra USB:TTM slides:Piktogrammer:Indkøbte piktogrammer:Depositphotos_18422243_m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" t="2020" r="74331" b="74866"/>
          <a:stretch/>
        </p:blipFill>
        <p:spPr bwMode="auto">
          <a:xfrm>
            <a:off x="6444208" y="4149080"/>
            <a:ext cx="2232248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3961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dirty="0">
                <a:latin typeface="Arial Black"/>
                <a:cs typeface="Arial Black"/>
              </a:rPr>
              <a:t>The Initiator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anose="020B0606020202030204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9" name="Billede 8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653136"/>
            <a:ext cx="1868193" cy="2204864"/>
          </a:xfrm>
          <a:prstGeom prst="rect">
            <a:avLst/>
          </a:prstGeom>
        </p:spPr>
      </p:pic>
      <p:sp>
        <p:nvSpPr>
          <p:cNvPr id="8" name="Rectangle 1030"/>
          <p:cNvSpPr txBox="1">
            <a:spLocks noChangeArrowheads="1"/>
          </p:cNvSpPr>
          <p:nvPr/>
        </p:nvSpPr>
        <p:spPr>
          <a:xfrm>
            <a:off x="1187624" y="1772816"/>
            <a:ext cx="7128792" cy="40324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0"/>
              </a:spcBef>
              <a:buNone/>
            </a:pPr>
            <a:r>
              <a:rPr lang="en-GB" b="1" dirty="0">
                <a:latin typeface="Arial Narrow" pitchFamily="34" charset="0"/>
              </a:rPr>
              <a:t>Typical for the person</a:t>
            </a:r>
            <a:br>
              <a:rPr lang="en-GB" sz="2200" b="1" dirty="0">
                <a:latin typeface="Arial Narrow" pitchFamily="34" charset="0"/>
              </a:rPr>
            </a:br>
            <a:r>
              <a:rPr lang="en-GB" sz="2400" dirty="0">
                <a:latin typeface="Arial Narrow" pitchFamily="34" charset="0"/>
              </a:rPr>
              <a:t>Impatient, dynamic, dominating and extrovert</a:t>
            </a:r>
            <a:endParaRPr lang="en-US" sz="2400" dirty="0">
              <a:latin typeface="Arial Narrow" pitchFamily="34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GB" b="1" dirty="0">
                <a:latin typeface="Arial Narrow" pitchFamily="34" charset="0"/>
              </a:rPr>
              <a:t>Positive qualities</a:t>
            </a:r>
            <a:br>
              <a:rPr lang="en-US" sz="2200" b="1" dirty="0">
                <a:latin typeface="Arial Narrow" pitchFamily="34" charset="0"/>
              </a:rPr>
            </a:br>
            <a:r>
              <a:rPr lang="en-GB" sz="2400" dirty="0">
                <a:latin typeface="Arial Narrow" pitchFamily="34" charset="0"/>
              </a:rPr>
              <a:t>Shows initiative and ready to challenge slackness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GB" b="1" dirty="0">
                <a:latin typeface="Arial Narrow" pitchFamily="34" charset="0"/>
              </a:rPr>
              <a:t>Weakness</a:t>
            </a:r>
            <a:br>
              <a:rPr lang="en-US" sz="2200" dirty="0">
                <a:latin typeface="Arial Narrow" pitchFamily="34" charset="0"/>
              </a:rPr>
            </a:br>
            <a:r>
              <a:rPr lang="en-US" sz="2400" dirty="0">
                <a:latin typeface="Arial Narrow" pitchFamily="34" charset="0"/>
              </a:rPr>
              <a:t>E</a:t>
            </a:r>
            <a:r>
              <a:rPr lang="en-GB" sz="2400" dirty="0" err="1">
                <a:latin typeface="Arial Narrow" pitchFamily="34" charset="0"/>
              </a:rPr>
              <a:t>asily</a:t>
            </a:r>
            <a:r>
              <a:rPr lang="en-GB" sz="2400" dirty="0">
                <a:latin typeface="Arial Narrow" pitchFamily="34" charset="0"/>
              </a:rPr>
              <a:t> provoked and irritated</a:t>
            </a:r>
            <a:br>
              <a:rPr lang="en-GB" sz="2400" dirty="0">
                <a:latin typeface="Arial Narrow" pitchFamily="34" charset="0"/>
              </a:rPr>
            </a:br>
            <a:r>
              <a:rPr lang="en-GB" sz="2400" dirty="0">
                <a:latin typeface="Arial Narrow" pitchFamily="34" charset="0"/>
              </a:rPr>
              <a:t>Very impatient</a:t>
            </a:r>
            <a:endParaRPr lang="en-US" sz="2400" dirty="0">
              <a:latin typeface="Arial Narrow" pitchFamily="34" charset="0"/>
            </a:endParaRPr>
          </a:p>
          <a:p>
            <a:pPr marL="0" indent="0">
              <a:spcBef>
                <a:spcPct val="50000"/>
              </a:spcBef>
              <a:buNone/>
            </a:pPr>
            <a:endParaRPr lang="en-US" sz="2400" dirty="0"/>
          </a:p>
        </p:txBody>
      </p:sp>
      <p:pic>
        <p:nvPicPr>
          <p:cNvPr id="13" name="Picture 12" descr="Macintosh HD:Users:ceciliedichmanndumanski:Documents:ROD:Udenrigs..:fra USB:TTM slides:Piktogrammer:Indkøbte piktogrammer:Depositphotos_20182707_m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09" t="41567" r="3802" b="42044"/>
          <a:stretch/>
        </p:blipFill>
        <p:spPr bwMode="auto">
          <a:xfrm>
            <a:off x="6516216" y="4077072"/>
            <a:ext cx="2157849" cy="2016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3961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dirty="0">
                <a:latin typeface="Arial Black"/>
                <a:cs typeface="Arial Black"/>
              </a:rPr>
              <a:t>The Ideas Person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9" name="Billede 8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653136"/>
            <a:ext cx="1868193" cy="2204864"/>
          </a:xfrm>
          <a:prstGeom prst="rect">
            <a:avLst/>
          </a:prstGeom>
        </p:spPr>
      </p:pic>
      <p:sp>
        <p:nvSpPr>
          <p:cNvPr id="8" name="Rectangle 1030"/>
          <p:cNvSpPr txBox="1">
            <a:spLocks noChangeArrowheads="1"/>
          </p:cNvSpPr>
          <p:nvPr/>
        </p:nvSpPr>
        <p:spPr>
          <a:xfrm>
            <a:off x="1187624" y="1772816"/>
            <a:ext cx="7128792" cy="40324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0"/>
              </a:spcBef>
              <a:buNone/>
            </a:pPr>
            <a:r>
              <a:rPr lang="en-GB" b="1" dirty="0">
                <a:latin typeface="Arial Narrow" pitchFamily="34" charset="0"/>
              </a:rPr>
              <a:t>Typical for the person</a:t>
            </a:r>
            <a:br>
              <a:rPr lang="en-GB" sz="2200" b="1" dirty="0">
                <a:latin typeface="Arial Narrow" pitchFamily="34" charset="0"/>
              </a:rPr>
            </a:br>
            <a:r>
              <a:rPr lang="en-GB" sz="2400" dirty="0">
                <a:latin typeface="Arial Narrow" pitchFamily="34" charset="0"/>
              </a:rPr>
              <a:t>Individual, serious and unorthodox </a:t>
            </a:r>
            <a:endParaRPr lang="en-US" sz="2400" dirty="0">
              <a:latin typeface="Arial Narrow" pitchFamily="34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GB" b="1" dirty="0">
                <a:latin typeface="Arial Narrow" pitchFamily="34" charset="0"/>
              </a:rPr>
              <a:t>Positive qualities</a:t>
            </a:r>
            <a:br>
              <a:rPr lang="en-US" sz="2200" b="1" dirty="0">
                <a:latin typeface="Arial Narrow" pitchFamily="34" charset="0"/>
              </a:rPr>
            </a:br>
            <a:r>
              <a:rPr lang="en-GB" sz="2400" dirty="0">
                <a:latin typeface="Arial Narrow" pitchFamily="34" charset="0"/>
              </a:rPr>
              <a:t>Genius with imagination, intellect and relevant knowledge</a:t>
            </a:r>
            <a:endParaRPr lang="en-US" sz="2400" dirty="0">
              <a:latin typeface="Arial Narrow" pitchFamily="34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GB" b="1" dirty="0">
                <a:latin typeface="Arial Narrow" pitchFamily="34" charset="0"/>
              </a:rPr>
              <a:t>Weakness</a:t>
            </a:r>
            <a:br>
              <a:rPr lang="en-US" sz="2200" dirty="0">
                <a:latin typeface="Arial Narrow" pitchFamily="34" charset="0"/>
              </a:rPr>
            </a:br>
            <a:r>
              <a:rPr lang="en-GB" sz="2400" dirty="0">
                <a:latin typeface="Arial Narrow" pitchFamily="34" charset="0"/>
              </a:rPr>
              <a:t>Sometimes flying too high</a:t>
            </a:r>
            <a:br>
              <a:rPr lang="en-US" sz="2400" dirty="0">
                <a:latin typeface="Arial Narrow" pitchFamily="34" charset="0"/>
              </a:rPr>
            </a:br>
            <a:r>
              <a:rPr lang="en-GB" sz="2400" dirty="0">
                <a:latin typeface="Arial Narrow" pitchFamily="34" charset="0"/>
              </a:rPr>
              <a:t>Low prioritisation to details or roles</a:t>
            </a:r>
            <a:endParaRPr lang="en-US" sz="2400" dirty="0">
              <a:latin typeface="Arial Narrow" pitchFamily="34" charset="0"/>
            </a:endParaRPr>
          </a:p>
          <a:p>
            <a:pPr marL="0" indent="0">
              <a:spcBef>
                <a:spcPct val="50000"/>
              </a:spcBef>
              <a:buNone/>
            </a:pPr>
            <a:endParaRPr lang="en-US" sz="2400" dirty="0"/>
          </a:p>
        </p:txBody>
      </p:sp>
      <p:pic>
        <p:nvPicPr>
          <p:cNvPr id="10" name="Picture 9" descr="Macintosh HD:Users:ceciliedichmanndumanski:Documents:ROD:Udenrigs..:fra USB:TTM slides:Piktogrammer:Indkøbte piktogrammer:Depositphotos_17420061_m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45" t="26196" r="2286" b="51143"/>
          <a:stretch/>
        </p:blipFill>
        <p:spPr bwMode="auto">
          <a:xfrm>
            <a:off x="6588224" y="4077072"/>
            <a:ext cx="2160240" cy="20882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9047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dirty="0">
                <a:latin typeface="Arial Black"/>
                <a:cs typeface="Arial Black"/>
              </a:rPr>
              <a:t>The Analyser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9" name="Billede 8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653136"/>
            <a:ext cx="1868193" cy="2204864"/>
          </a:xfrm>
          <a:prstGeom prst="rect">
            <a:avLst/>
          </a:prstGeom>
        </p:spPr>
      </p:pic>
      <p:sp>
        <p:nvSpPr>
          <p:cNvPr id="8" name="Rectangle 1030"/>
          <p:cNvSpPr txBox="1">
            <a:spLocks noChangeArrowheads="1"/>
          </p:cNvSpPr>
          <p:nvPr/>
        </p:nvSpPr>
        <p:spPr>
          <a:xfrm>
            <a:off x="1187624" y="1772816"/>
            <a:ext cx="7128792" cy="40324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0"/>
              </a:spcBef>
              <a:buNone/>
            </a:pPr>
            <a:r>
              <a:rPr lang="en-GB" b="1" dirty="0">
                <a:latin typeface="Arial Narrow" pitchFamily="34" charset="0"/>
              </a:rPr>
              <a:t>Typical for the person</a:t>
            </a:r>
            <a:br>
              <a:rPr lang="en-GB" sz="2200" b="1" dirty="0">
                <a:latin typeface="Arial Narrow" pitchFamily="34" charset="0"/>
              </a:rPr>
            </a:br>
            <a:r>
              <a:rPr lang="en-GB" sz="2400" dirty="0">
                <a:latin typeface="Arial Narrow" pitchFamily="34" charset="0"/>
              </a:rPr>
              <a:t>Sober, balanced, and careful</a:t>
            </a:r>
            <a:endParaRPr lang="en-US" sz="2400" dirty="0">
              <a:latin typeface="Arial Narrow" pitchFamily="34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GB" b="1" dirty="0">
                <a:latin typeface="Arial Narrow" pitchFamily="34" charset="0"/>
              </a:rPr>
              <a:t>Positive qualities</a:t>
            </a:r>
            <a:br>
              <a:rPr lang="en-US" sz="2200" b="1" dirty="0">
                <a:latin typeface="Arial Narrow" pitchFamily="34" charset="0"/>
              </a:rPr>
            </a:br>
            <a:r>
              <a:rPr lang="en-GB" sz="2400" dirty="0">
                <a:latin typeface="Arial Narrow" pitchFamily="34" charset="0"/>
              </a:rPr>
              <a:t>Good judgement, discretion and insisting</a:t>
            </a:r>
            <a:endParaRPr lang="en-US" sz="2400" dirty="0">
              <a:latin typeface="Arial Narrow" pitchFamily="34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GB" b="1" dirty="0">
                <a:latin typeface="Arial Narrow" pitchFamily="34" charset="0"/>
              </a:rPr>
              <a:t>Weakness</a:t>
            </a:r>
            <a:br>
              <a:rPr lang="en-US" sz="2200" dirty="0">
                <a:latin typeface="Arial Narrow" pitchFamily="34" charset="0"/>
              </a:rPr>
            </a:br>
            <a:r>
              <a:rPr lang="en-US" sz="2400" dirty="0">
                <a:latin typeface="Arial Narrow" pitchFamily="34" charset="0"/>
              </a:rPr>
              <a:t>Low levels of inspiration</a:t>
            </a:r>
          </a:p>
          <a:p>
            <a:pPr marL="0" indent="0">
              <a:spcBef>
                <a:spcPct val="50000"/>
              </a:spcBef>
              <a:buNone/>
            </a:pPr>
            <a:endParaRPr lang="en-US" sz="2400" dirty="0"/>
          </a:p>
        </p:txBody>
      </p:sp>
      <p:pic>
        <p:nvPicPr>
          <p:cNvPr id="10" name="Picture 9" descr="Macintosh HD:Users:ceciliedichmanndumanski:Documents:ROD:Udenrigs..:fra USB:TTM slides:Piktogrammer:Indkøbte piktogrammer: 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81" t="50636" r="3112" b="26695"/>
          <a:stretch/>
        </p:blipFill>
        <p:spPr bwMode="auto">
          <a:xfrm>
            <a:off x="6444208" y="4005064"/>
            <a:ext cx="2304256" cy="21602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9047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98BACD5-B4C5-47D9-881F-67686C907D5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47399F3-3B65-4F1E-A3EF-B5A353E65D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E1FF9F-A7EF-4093-8CBF-3225B5259A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400</TotalTime>
  <Words>364</Words>
  <Application>Microsoft Office PowerPoint</Application>
  <PresentationFormat>Skærmshow (4:3)</PresentationFormat>
  <Paragraphs>75</Paragraphs>
  <Slides>14</Slides>
  <Notes>12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Arial Narrow</vt:lpstr>
      <vt:lpstr>Calibri</vt:lpstr>
      <vt:lpstr>Kontortema</vt:lpstr>
      <vt:lpstr>Team Roles</vt:lpstr>
      <vt:lpstr>Team Roles</vt:lpstr>
      <vt:lpstr>Team Roles</vt:lpstr>
      <vt:lpstr>Team Roles</vt:lpstr>
      <vt:lpstr>Team Roles</vt:lpstr>
      <vt:lpstr>The Coordinator</vt:lpstr>
      <vt:lpstr>The Initiator</vt:lpstr>
      <vt:lpstr>The Ideas Person</vt:lpstr>
      <vt:lpstr>The Analyser</vt:lpstr>
      <vt:lpstr>The Administrator</vt:lpstr>
      <vt:lpstr>The Resourceful Person</vt:lpstr>
      <vt:lpstr>The Mediator</vt:lpstr>
      <vt:lpstr>The Finisher</vt:lpstr>
      <vt:lpstr>Thank you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clevertouch</cp:lastModifiedBy>
  <cp:revision>45</cp:revision>
  <dcterms:created xsi:type="dcterms:W3CDTF">2013-06-20T07:36:43Z</dcterms:created>
  <dcterms:modified xsi:type="dcterms:W3CDTF">2022-04-07T09:54:25Z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  <property fmtid="{D5CDD505-2E9C-101B-9397-08002B2CF9AE}" pid="3" name="EntityNameForeign">
    <vt:lpwstr>DL_Activities</vt:lpwstr>
  </property>
  <property fmtid="{D5CDD505-2E9C-101B-9397-08002B2CF9AE}" pid="4" name="EntityId">
    <vt:lpwstr>2884</vt:lpwstr>
  </property>
  <property fmtid="{D5CDD505-2E9C-101B-9397-08002B2CF9AE}" pid="5" name="DocumentName">
    <vt:lpwstr>http://modus/Operations/14-0419Docs/14-2827/PPT3 Team Roles revised.pptx</vt:lpwstr>
  </property>
  <property fmtid="{D5CDD505-2E9C-101B-9397-08002B2CF9AE}" pid="6" name="Order">
    <vt:r8>8500</vt:r8>
  </property>
</Properties>
</file>