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95BB2-4913-42BF-8C20-E2E8F1D3367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35761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EA254-E05F-4770-8907-55A9B4CCF5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8811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EA254-E05F-4770-8907-55A9B4CCF592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80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EA254-E05F-4770-8907-55A9B4CCF592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38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C9ED-7B6E-4D10-B72A-EAC8D07D3B63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135AB-F1D7-44DA-B08D-04461275306A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C7959-0E91-4E1A-BBB5-59E586740695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4AA99-48AC-4A50-B538-1A74C1B6728C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B7A35-4361-49AA-B56E-98C8D7BBC01D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4F65-F8D9-4E09-89B4-E5DE95A80DD4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E156-4D08-47D9-A872-1B37C96C6FF7}" type="datetime1">
              <a:rPr lang="en-US" smtClean="0"/>
              <a:t>4/7/2022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62E51-0C33-4598-A4C0-C962D3406CCD}" type="datetime1">
              <a:rPr lang="en-US" smtClean="0"/>
              <a:t>4/7/2022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161C7-0EE6-4641-ABEF-50828B147301}" type="datetime1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6AE9-66FB-45F4-A0F3-F0987FDB835C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25E3-15A4-422D-9040-9454B8124CDF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F963A-3A73-4516-A603-CE45AD2115B4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TTM 2                                     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A130F-2847-4D75-9869-05CF683D726E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4320479"/>
          </a:xfrm>
        </p:spPr>
        <p:txBody>
          <a:bodyPr>
            <a:normAutofit/>
          </a:bodyPr>
          <a:lstStyle/>
          <a:p>
            <a:pPr rtl="1"/>
            <a:b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</a:br>
            <a:b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</a:br>
            <a:r>
              <a:rPr lang="ar-EG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الدوافع و تدريب الكبار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779912" y="6356350"/>
            <a:ext cx="467828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 TTM 2                                                                                                        P.P 1</a:t>
            </a:r>
            <a:endParaRPr lang="da-DK" dirty="0"/>
          </a:p>
        </p:txBody>
      </p:sp>
      <p:pic>
        <p:nvPicPr>
          <p:cNvPr id="6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54624" y="188640"/>
            <a:ext cx="1764858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Depositphotos_18422243_m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50487" t="74078" r="26367" b="2284"/>
          <a:stretch>
            <a:fillRect/>
          </a:stretch>
        </p:blipFill>
        <p:spPr bwMode="auto">
          <a:xfrm>
            <a:off x="216024" y="1484783"/>
            <a:ext cx="3419872" cy="273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2987824" y="623731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5517232"/>
            <a:ext cx="1135710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27584" y="1481710"/>
            <a:ext cx="7921129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EG" sz="3200" b="1" dirty="0">
                <a:latin typeface="Calibri" pitchFamily="34" charset="0"/>
              </a:rPr>
              <a:t>      يتجاوبون مـــع:</a:t>
            </a:r>
          </a:p>
          <a:p>
            <a:pPr algn="r">
              <a:lnSpc>
                <a:spcPct val="150000"/>
              </a:lnSpc>
            </a:pPr>
            <a:r>
              <a:rPr lang="ar-EG" sz="3200" dirty="0">
                <a:latin typeface="Calibri" pitchFamily="34" charset="0"/>
              </a:rPr>
              <a:t>- حُسن الخلق واللباقة</a:t>
            </a:r>
          </a:p>
          <a:p>
            <a:pPr algn="r">
              <a:lnSpc>
                <a:spcPct val="150000"/>
              </a:lnSpc>
            </a:pPr>
            <a:r>
              <a:rPr lang="ar-EG" sz="3200" dirty="0">
                <a:latin typeface="Calibri" pitchFamily="34" charset="0"/>
              </a:rPr>
              <a:t>- الثناء الايجابى من مدربهم</a:t>
            </a:r>
          </a:p>
          <a:p>
            <a:pPr algn="r">
              <a:lnSpc>
                <a:spcPct val="150000"/>
              </a:lnSpc>
            </a:pPr>
            <a:r>
              <a:rPr lang="ar-EG" sz="3200" dirty="0">
                <a:latin typeface="Calibri" pitchFamily="34" charset="0"/>
              </a:rPr>
              <a:t>- يحبون أن يقوم المدرب بالاستفادة من خبراتهم ، مهاراتهم  ومعرفتهم</a:t>
            </a:r>
          </a:p>
          <a:p>
            <a:pPr algn="r">
              <a:lnSpc>
                <a:spcPct val="150000"/>
              </a:lnSpc>
            </a:pPr>
            <a:r>
              <a:rPr lang="ar-EG" sz="3200" dirty="0">
                <a:latin typeface="Calibri" pitchFamily="34" charset="0"/>
              </a:rPr>
              <a:t>- يعتبرون رفض الاستفادة من خبراتهم كرفض لهم شخصياً</a:t>
            </a:r>
          </a:p>
          <a:p>
            <a:pPr algn="r">
              <a:lnSpc>
                <a:spcPct val="150000"/>
              </a:lnSpc>
            </a:pPr>
            <a:endParaRPr lang="en-US" sz="3200" dirty="0">
              <a:latin typeface="Calibri" pitchFamily="34" charset="0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مواصفات المتعلمين الكبار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epositphotos_23121570_m.jpg"/>
          <p:cNvPicPr>
            <a:picLocks noChangeAspect="1"/>
          </p:cNvPicPr>
          <p:nvPr/>
        </p:nvPicPr>
        <p:blipFill>
          <a:blip r:embed="rId3" cstate="print"/>
          <a:srcRect t="67987" r="77585"/>
          <a:stretch>
            <a:fillRect/>
          </a:stretch>
        </p:blipFill>
        <p:spPr bwMode="auto">
          <a:xfrm>
            <a:off x="1115616" y="1556792"/>
            <a:ext cx="288032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3995936" y="1844824"/>
            <a:ext cx="49685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3600" b="1" dirty="0">
                <a:latin typeface="Calibri" pitchFamily="34" charset="0"/>
              </a:rPr>
              <a:t>يستائون من:</a:t>
            </a:r>
          </a:p>
          <a:p>
            <a:pPr algn="r"/>
            <a:endParaRPr lang="ar-EG" sz="3600" dirty="0">
              <a:latin typeface="Calibri" pitchFamily="34" charset="0"/>
            </a:endParaRPr>
          </a:p>
          <a:p>
            <a:pPr algn="r"/>
            <a:r>
              <a:rPr lang="ar-EG" sz="3600" dirty="0">
                <a:latin typeface="Calibri" pitchFamily="34" charset="0"/>
              </a:rPr>
              <a:t>- المدربون الذين يقللون من شأنهم والتحدث اليهم بشكل غير لائق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مواصفات المتعلمين الكبار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</a:rPr>
              <a:t>شكراً على وقتكم</a:t>
            </a:r>
            <a:endParaRPr kumimoji="0" lang="da-DK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pic>
        <p:nvPicPr>
          <p:cNvPr id="4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lede 6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epositphotos_6184262_m.jpg"/>
          <p:cNvPicPr>
            <a:picLocks noChangeAspect="1"/>
          </p:cNvPicPr>
          <p:nvPr/>
        </p:nvPicPr>
        <p:blipFill>
          <a:blip r:embed="rId2" cstate="print"/>
          <a:srcRect l="4675" t="3899" r="78514" b="67348"/>
          <a:stretch>
            <a:fillRect/>
          </a:stretch>
        </p:blipFill>
        <p:spPr bwMode="auto">
          <a:xfrm>
            <a:off x="2951312" y="1687459"/>
            <a:ext cx="2634052" cy="450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685800" y="333375"/>
            <a:ext cx="7772400" cy="115093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الدافع الخارجي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2627784" y="6276671"/>
            <a:ext cx="4104456" cy="444805"/>
          </a:xfrm>
        </p:spPr>
        <p:txBody>
          <a:bodyPr/>
          <a:lstStyle/>
          <a:p>
            <a:pPr>
              <a:defRPr/>
            </a:pPr>
            <a:r>
              <a:rPr lang="en-US" b="1" dirty="0"/>
              <a:t>TTM 2                                                                     </a:t>
            </a:r>
            <a:endParaRPr lang="da-DK" b="1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467544" y="2348880"/>
            <a:ext cx="20162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3600" b="1" dirty="0">
                <a:latin typeface="Calibri" pitchFamily="34" charset="0"/>
              </a:rPr>
              <a:t>لماذا نعمل؟</a:t>
            </a:r>
            <a:endParaRPr lang="en-US" sz="3600" b="1" dirty="0">
              <a:latin typeface="Calibri" pitchFamily="34" charset="0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59145" y="4199745"/>
            <a:ext cx="33845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EG" sz="3600" b="1" dirty="0">
                <a:latin typeface="Calibri (body)"/>
                <a:ea typeface="Calibri (body)"/>
                <a:cs typeface="Calibri (body)"/>
              </a:rPr>
              <a:t>لماذا تصر على الذهاب لعملك فى تمام الساعة 8:00 بالتحديد ؟</a:t>
            </a:r>
            <a:endParaRPr lang="en-US" sz="3600" b="1" dirty="0">
              <a:latin typeface="Calibri (body)"/>
              <a:ea typeface="Calibri (body)"/>
              <a:cs typeface="Calibri (body)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4572001" y="1773238"/>
            <a:ext cx="399573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3600" b="1" dirty="0">
                <a:latin typeface="Calibri (body)"/>
                <a:ea typeface="Calibri (body)"/>
              </a:rPr>
              <a:t>لماذا الندوات خارج </a:t>
            </a:r>
            <a:r>
              <a:rPr lang="ar-EG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 (body)"/>
                <a:ea typeface="Calibri (body)"/>
              </a:rPr>
              <a:t>البلاد</a:t>
            </a:r>
            <a:r>
              <a:rPr lang="ar-EG" sz="3600" b="1" dirty="0">
                <a:latin typeface="Calibri (body)"/>
                <a:ea typeface="Calibri (body)"/>
              </a:rPr>
              <a:t> محببة؟</a:t>
            </a:r>
            <a:endParaRPr lang="en-US" sz="3600" b="1" dirty="0">
              <a:latin typeface="Calibri (body)"/>
              <a:ea typeface="Calibri (body)"/>
            </a:endParaRPr>
          </a:p>
          <a:p>
            <a:pPr algn="r"/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815620"/>
            <a:ext cx="1730017" cy="2042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Depositphotos_16886343_m.jpg"/>
          <p:cNvPicPr>
            <a:picLocks noChangeAspect="1"/>
          </p:cNvPicPr>
          <p:nvPr/>
        </p:nvPicPr>
        <p:blipFill>
          <a:blip r:embed="rId3" cstate="print"/>
          <a:srcRect l="21092" t="88457" r="69209"/>
          <a:stretch>
            <a:fillRect/>
          </a:stretch>
        </p:blipFill>
        <p:spPr bwMode="auto">
          <a:xfrm rot="718961">
            <a:off x="1745190" y="3615217"/>
            <a:ext cx="1560003" cy="184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الدافع الخارجي</a:t>
            </a:r>
            <a:endParaRPr lang="en-US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5496" y="1718806"/>
            <a:ext cx="8892481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دوافعنا مسيرة عن طريق المكافئة والعقاب، أفعال وشروط لا تقع تحت سيطرتنا الشخصية.</a:t>
            </a:r>
          </a:p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ونطلق عليها فى هذه الحالة: الدوافع الخارجية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</p:txBody>
      </p:sp>
      <p:pic>
        <p:nvPicPr>
          <p:cNvPr id="8" name="Picture 9" descr="Depositphotos_16886343_m.jpg"/>
          <p:cNvPicPr>
            <a:picLocks noChangeAspect="1"/>
          </p:cNvPicPr>
          <p:nvPr/>
        </p:nvPicPr>
        <p:blipFill>
          <a:blip r:embed="rId3" cstate="print"/>
          <a:srcRect l="40057" t="68716" r="49760" b="21292"/>
          <a:stretch>
            <a:fillRect/>
          </a:stretch>
        </p:blipFill>
        <p:spPr bwMode="auto">
          <a:xfrm>
            <a:off x="5100461" y="3608556"/>
            <a:ext cx="2232025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Depositphotos_16886343_m.jpg"/>
          <p:cNvPicPr>
            <a:picLocks noChangeAspect="1"/>
          </p:cNvPicPr>
          <p:nvPr/>
        </p:nvPicPr>
        <p:blipFill>
          <a:blip r:embed="rId3" cstate="print"/>
          <a:srcRect l="1590" t="88554" r="89191" b="2098"/>
          <a:stretch>
            <a:fillRect/>
          </a:stretch>
        </p:blipFill>
        <p:spPr bwMode="auto">
          <a:xfrm rot="-1264138">
            <a:off x="3410878" y="4064693"/>
            <a:ext cx="1887538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epositphotos_23121570_m.jpg"/>
          <p:cNvPicPr>
            <a:picLocks noChangeAspect="1"/>
          </p:cNvPicPr>
          <p:nvPr/>
        </p:nvPicPr>
        <p:blipFill>
          <a:blip r:embed="rId2" cstate="print"/>
          <a:srcRect l="56769" t="34360" r="16187" b="34450"/>
          <a:stretch>
            <a:fillRect/>
          </a:stretch>
        </p:blipFill>
        <p:spPr bwMode="auto">
          <a:xfrm>
            <a:off x="4572000" y="3617640"/>
            <a:ext cx="376293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الدافع الداخلي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23528" y="1685707"/>
            <a:ext cx="849694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ليس كل ما نفعله بدافع المكسب، فبعض ما نقوم به بدافع أستمتاعنا بما نفعل ،</a:t>
            </a:r>
          </a:p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وفى هذه الحالة دوافعنا نابعة من داخلنا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051720" y="3496146"/>
            <a:ext cx="5689749" cy="2597150"/>
            <a:chOff x="2051720" y="3212976"/>
            <a:chExt cx="5689749" cy="2597150"/>
          </a:xfrm>
        </p:grpSpPr>
        <p:pic>
          <p:nvPicPr>
            <p:cNvPr id="2" name="Picture 4" descr="Depositphotos_14777189_m.jpg"/>
            <p:cNvPicPr>
              <a:picLocks noChangeAspect="1"/>
            </p:cNvPicPr>
            <p:nvPr/>
          </p:nvPicPr>
          <p:blipFill>
            <a:blip r:embed="rId2" cstate="print"/>
            <a:srcRect l="27151" t="28998" r="54088" b="52727"/>
            <a:stretch>
              <a:fillRect/>
            </a:stretch>
          </p:blipFill>
          <p:spPr bwMode="auto">
            <a:xfrm>
              <a:off x="5076056" y="3212976"/>
              <a:ext cx="2665413" cy="2597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 descr="Depositphotos_14777189_m.jpg"/>
            <p:cNvPicPr>
              <a:picLocks noChangeAspect="1"/>
            </p:cNvPicPr>
            <p:nvPr/>
          </p:nvPicPr>
          <p:blipFill>
            <a:blip r:embed="rId3" cstate="print"/>
            <a:srcRect l="78940" t="3412" r="4248" b="78555"/>
            <a:stretch>
              <a:fillRect/>
            </a:stretch>
          </p:blipFill>
          <p:spPr bwMode="auto">
            <a:xfrm>
              <a:off x="2051720" y="3212976"/>
              <a:ext cx="2374900" cy="2547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الدافع الداخلي</a:t>
            </a:r>
            <a:endParaRPr lang="en-US" sz="44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1628801"/>
            <a:ext cx="914400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ar-EG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  <a:p>
            <a:pPr algn="r"/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عندما تنبع دوافع الناس من داخلها، يكونوا فى غاية النشاط وحب المشاركة، </a:t>
            </a:r>
            <a:r>
              <a:rPr lang="ar-EG" sz="3600" b="1" dirty="0"/>
              <a:t>ولكن أولاً وقبل كل شيء يتعلمون بشكل أفضل وأسرع.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Depositphotos_6184262_m.jpg"/>
          <p:cNvPicPr>
            <a:picLocks noChangeAspect="1"/>
          </p:cNvPicPr>
          <p:nvPr/>
        </p:nvPicPr>
        <p:blipFill>
          <a:blip r:embed="rId2" cstate="print"/>
          <a:srcRect l="40254" t="6059" r="37331" b="67722"/>
          <a:stretch>
            <a:fillRect/>
          </a:stretch>
        </p:blipFill>
        <p:spPr bwMode="auto">
          <a:xfrm>
            <a:off x="323528" y="1760538"/>
            <a:ext cx="1800225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مواصفات المتعلمين الكبار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11760" y="1700808"/>
            <a:ext cx="64792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3600" b="1" dirty="0">
                <a:latin typeface="Calibri" pitchFamily="34" charset="0"/>
              </a:rPr>
              <a:t>بصفة عامة الكبار يتصفون: 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1519183"/>
            <a:ext cx="7233667" cy="513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>
              <a:lnSpc>
                <a:spcPct val="130000"/>
              </a:lnSpc>
            </a:pPr>
            <a:endParaRPr lang="ar-EG" sz="3600" b="1" dirty="0">
              <a:latin typeface="Calibri (body)"/>
              <a:ea typeface="Calibri (body)"/>
            </a:endParaRPr>
          </a:p>
          <a:p>
            <a:pPr marL="342900" indent="-342900" algn="r">
              <a:lnSpc>
                <a:spcPct val="130000"/>
              </a:lnSpc>
            </a:pPr>
            <a:r>
              <a:rPr lang="ar-EG" sz="3600" b="1" dirty="0">
                <a:latin typeface="Calibri (body)"/>
                <a:ea typeface="Calibri (body)"/>
              </a:rPr>
              <a:t>- موجهين ذاتياً</a:t>
            </a:r>
            <a:endParaRPr lang="en-US" sz="3600" b="1" dirty="0">
              <a:latin typeface="Calibri (body)"/>
              <a:ea typeface="Calibri (body)"/>
            </a:endParaRPr>
          </a:p>
          <a:p>
            <a:pPr marL="342900" indent="-342900" algn="r">
              <a:lnSpc>
                <a:spcPct val="130000"/>
              </a:lnSpc>
            </a:pPr>
            <a:r>
              <a:rPr lang="ar-EG" sz="3600" b="1" dirty="0"/>
              <a:t>- من المرجح أن يكونوا غير مرنين فى التفكير</a:t>
            </a:r>
          </a:p>
          <a:p>
            <a:pPr marL="342900" indent="-342900" algn="r">
              <a:lnSpc>
                <a:spcPct val="130000"/>
              </a:lnSpc>
            </a:pPr>
            <a:r>
              <a:rPr lang="ar-EG" sz="3600" b="1" dirty="0">
                <a:latin typeface="Calibri (body)"/>
                <a:ea typeface="Calibri (body)"/>
              </a:rPr>
              <a:t>- يقلقون من الفشل</a:t>
            </a:r>
            <a:endParaRPr lang="en-US" sz="3600" b="1" dirty="0">
              <a:latin typeface="Calibri (body)"/>
              <a:ea typeface="Calibri (body)"/>
            </a:endParaRPr>
          </a:p>
          <a:p>
            <a:pPr marL="342900" indent="-342900" algn="r">
              <a:lnSpc>
                <a:spcPct val="130000"/>
              </a:lnSpc>
            </a:pPr>
            <a:r>
              <a:rPr lang="ar-EG" sz="3600" b="1" dirty="0">
                <a:latin typeface="Calibri (body)"/>
                <a:ea typeface="Calibri (body)"/>
              </a:rPr>
              <a:t>- يحاولوا بفارغ الصبر الوصول لاهدافهم</a:t>
            </a:r>
            <a:endParaRPr lang="en-US" sz="3600" b="1" dirty="0">
              <a:latin typeface="Calibri (body)"/>
              <a:ea typeface="Calibri (body)"/>
            </a:endParaRPr>
          </a:p>
          <a:p>
            <a:pPr marL="342900" indent="-342900" algn="r">
              <a:lnSpc>
                <a:spcPct val="130000"/>
              </a:lnSpc>
            </a:pPr>
            <a:r>
              <a:rPr lang="ar-EG" sz="3600" b="1" dirty="0">
                <a:latin typeface="Calibri (body)"/>
                <a:ea typeface="Calibri (body)"/>
              </a:rPr>
              <a:t>- واقعيون ولاينخدعوا بسهولة</a:t>
            </a:r>
            <a:endParaRPr lang="en-US" sz="3600" b="1" dirty="0">
              <a:latin typeface="Calibri (body)"/>
              <a:ea typeface="Calibri (body)"/>
            </a:endParaRPr>
          </a:p>
          <a:p>
            <a:pPr marL="342900" indent="-342900" algn="r">
              <a:lnSpc>
                <a:spcPct val="130000"/>
              </a:lnSpc>
            </a:pPr>
            <a:r>
              <a:rPr lang="ar-EG" sz="3600" b="1" dirty="0">
                <a:latin typeface="Calibri (body)"/>
                <a:ea typeface="Calibri (body)"/>
              </a:rPr>
              <a:t>- مختلفون بسب خبراتهم المختلفة في الحياة </a:t>
            </a:r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epositphotos_23121570_m.jpg"/>
          <p:cNvPicPr>
            <a:picLocks noChangeAspect="1"/>
          </p:cNvPicPr>
          <p:nvPr/>
        </p:nvPicPr>
        <p:blipFill>
          <a:blip r:embed="rId2" cstate="print"/>
          <a:srcRect l="83134" t="35333" b="33719"/>
          <a:stretch>
            <a:fillRect/>
          </a:stretch>
        </p:blipFill>
        <p:spPr bwMode="auto">
          <a:xfrm>
            <a:off x="1345407" y="1760538"/>
            <a:ext cx="237648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4063847" y="1700808"/>
            <a:ext cx="47933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ar-EG" sz="3600" b="1" dirty="0">
                <a:latin typeface="Calibri" pitchFamily="34" charset="0"/>
              </a:rPr>
              <a:t>بصفة عامة الكبار لا يتصفون: 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88867" y="1500244"/>
            <a:ext cx="5768280" cy="457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Arial" charset="0"/>
              <a:buChar char="•"/>
            </a:pPr>
            <a:endParaRPr lang="ar-EG" sz="3600" dirty="0">
              <a:latin typeface="Calibri (body)"/>
              <a:ea typeface="Calibri (body)"/>
            </a:endParaRPr>
          </a:p>
          <a:p>
            <a:pPr marL="342900" indent="-342900" algn="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ar-EG" sz="3600" dirty="0">
                <a:latin typeface="Calibri (body)"/>
                <a:ea typeface="Calibri (body)"/>
              </a:rPr>
              <a:t>- جمهور يسهل أسره (جذب أنتباه)</a:t>
            </a:r>
          </a:p>
          <a:p>
            <a:pPr marL="342900" indent="-342900" algn="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ar-EG" sz="3600" dirty="0">
                <a:latin typeface="Calibri (body)"/>
                <a:ea typeface="Calibri (body)"/>
              </a:rPr>
              <a:t>- الاستعداد للمشاركة اذا شعروا بالقلق، أو بضعف الثقة بالنفس</a:t>
            </a:r>
          </a:p>
          <a:p>
            <a:pPr marL="342900" indent="-342900" algn="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en-US" sz="3600" b="1" dirty="0">
              <a:latin typeface="Comic Sans MS" pitchFamily="66" charset="0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مواصفات المتعلمين الكبار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Depositphotos_7096962_m.jpg"/>
          <p:cNvPicPr>
            <a:picLocks noChangeAspect="1"/>
          </p:cNvPicPr>
          <p:nvPr/>
        </p:nvPicPr>
        <p:blipFill>
          <a:blip r:embed="rId2" cstate="print"/>
          <a:srcRect l="60956" t="5116" r="3716" b="64909"/>
          <a:stretch>
            <a:fillRect/>
          </a:stretch>
        </p:blipFill>
        <p:spPr bwMode="auto">
          <a:xfrm>
            <a:off x="107157" y="1723746"/>
            <a:ext cx="2160587" cy="22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763688" y="1628800"/>
            <a:ext cx="7128792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r">
              <a:spcBef>
                <a:spcPct val="50000"/>
              </a:spcBef>
            </a:pPr>
            <a:r>
              <a:rPr lang="ar-EG" sz="3600" b="1" dirty="0">
                <a:latin typeface="Calibri (body)"/>
                <a:ea typeface="Calibri (body)"/>
                <a:cs typeface="Calibri (body)"/>
              </a:rPr>
              <a:t>   بـدنيـــــاً:</a:t>
            </a:r>
          </a:p>
          <a:p>
            <a:pPr marL="342900" indent="-342900" algn="r">
              <a:spcBef>
                <a:spcPct val="50000"/>
              </a:spcBef>
            </a:pPr>
            <a:r>
              <a:rPr lang="ar-EG" sz="3600" dirty="0">
                <a:latin typeface="Calibri (body)"/>
                <a:ea typeface="Calibri (body)"/>
                <a:cs typeface="Calibri (body)"/>
              </a:rPr>
              <a:t>- من المرجح أنهم سيكونوا مرهقين بعد العمل</a:t>
            </a:r>
          </a:p>
          <a:p>
            <a:pPr marL="342900" indent="-342900" algn="r">
              <a:spcBef>
                <a:spcPct val="50000"/>
              </a:spcBef>
            </a:pPr>
            <a:r>
              <a:rPr lang="ar-EG" sz="3600" dirty="0">
                <a:latin typeface="Calibri (body)"/>
                <a:ea typeface="Calibri (body)"/>
                <a:cs typeface="Calibri (body)"/>
              </a:rPr>
              <a:t>- يريدون أضاءة جيدة واقل ازعاج</a:t>
            </a:r>
          </a:p>
          <a:p>
            <a:pPr marL="342900" indent="-342900" algn="r">
              <a:spcBef>
                <a:spcPct val="50000"/>
              </a:spcBef>
            </a:pPr>
            <a:r>
              <a:rPr lang="ar-EG" sz="3600" dirty="0">
                <a:latin typeface="Calibri (body)"/>
                <a:ea typeface="Calibri (body)"/>
                <a:cs typeface="Calibri (body)"/>
              </a:rPr>
              <a:t>- لابد أن تكيف نفسك على طلابتهم فيما يختص بمواعيدهم</a:t>
            </a:r>
          </a:p>
          <a:p>
            <a:pPr marL="342900" indent="-342900" algn="r">
              <a:spcBef>
                <a:spcPct val="50000"/>
              </a:spcBef>
            </a:pPr>
            <a:r>
              <a:rPr lang="ar-EG" sz="3600" dirty="0">
                <a:latin typeface="Calibri (body)"/>
                <a:ea typeface="Calibri (body)"/>
                <a:cs typeface="Calibri (body)"/>
              </a:rPr>
              <a:t>- الطاقة، السمع، البصر، الذاكرة الضعيفة كلها أشياء </a:t>
            </a:r>
            <a:r>
              <a:rPr lang="ar-EG" sz="3600" dirty="0"/>
              <a:t>تتدهور</a:t>
            </a:r>
            <a:r>
              <a:rPr lang="ar-EG" sz="3600" dirty="0">
                <a:latin typeface="Calibri (body)"/>
                <a:ea typeface="Calibri (body)"/>
                <a:cs typeface="Calibri (body)"/>
              </a:rPr>
              <a:t> مع السنِ</a:t>
            </a:r>
          </a:p>
          <a:p>
            <a:pPr marL="342900" indent="-342900" algn="r">
              <a:spcBef>
                <a:spcPct val="50000"/>
              </a:spcBef>
              <a:buFontTx/>
              <a:buChar char="-"/>
            </a:pPr>
            <a:endParaRPr lang="en-US" sz="2800" dirty="0">
              <a:latin typeface="Calibri (body)"/>
              <a:ea typeface="Calibri (body)"/>
              <a:cs typeface="Calibri (body)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مواصفات المتعلمين الكبار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Depositphotos_6953812_m.jpg"/>
          <p:cNvPicPr>
            <a:picLocks noChangeAspect="1"/>
          </p:cNvPicPr>
          <p:nvPr/>
        </p:nvPicPr>
        <p:blipFill>
          <a:blip r:embed="rId2" cstate="print"/>
          <a:srcRect l="40897" t="72861" r="30827"/>
          <a:stretch>
            <a:fillRect/>
          </a:stretch>
        </p:blipFill>
        <p:spPr bwMode="auto">
          <a:xfrm>
            <a:off x="0" y="1610447"/>
            <a:ext cx="284380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31840" y="630932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                                                                     </a:t>
            </a:r>
            <a:endParaRPr lang="da-DK" dirty="0"/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2987824" y="1591047"/>
            <a:ext cx="576064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3600" b="1" dirty="0">
                <a:latin typeface="Calibri" pitchFamily="34" charset="0"/>
              </a:rPr>
              <a:t>يريدون:</a:t>
            </a:r>
            <a:r>
              <a:rPr lang="ar-EG" sz="3600" dirty="0">
                <a:latin typeface="Calibri" pitchFamily="34" charset="0"/>
              </a:rPr>
              <a:t> </a:t>
            </a:r>
          </a:p>
          <a:p>
            <a:pPr algn="r"/>
            <a:r>
              <a:rPr lang="ar-EG" sz="3600" dirty="0">
                <a:latin typeface="Calibri" pitchFamily="34" charset="0"/>
              </a:rPr>
              <a:t>- الشعور بالنجاح</a:t>
            </a:r>
          </a:p>
          <a:p>
            <a:pPr algn="r"/>
            <a:endParaRPr lang="ar-EG" sz="3600" b="1" dirty="0">
              <a:latin typeface="Calibri" pitchFamily="34" charset="0"/>
            </a:endParaRPr>
          </a:p>
          <a:p>
            <a:pPr algn="r"/>
            <a:endParaRPr lang="ar-EG" sz="3600" b="1" dirty="0">
              <a:latin typeface="Calibri" pitchFamily="34" charset="0"/>
            </a:endParaRPr>
          </a:p>
          <a:p>
            <a:pPr algn="r"/>
            <a:r>
              <a:rPr lang="ar-EG" sz="3600" b="1" dirty="0">
                <a:latin typeface="Calibri" pitchFamily="34" charset="0"/>
              </a:rPr>
              <a:t>يتوقعون:</a:t>
            </a:r>
          </a:p>
          <a:p>
            <a:pPr algn="r"/>
            <a:r>
              <a:rPr lang="ar-EG" sz="3600" dirty="0"/>
              <a:t>- القيمة مقابل المال</a:t>
            </a:r>
          </a:p>
          <a:p>
            <a:pPr algn="r"/>
            <a:r>
              <a:rPr lang="ar-EG" sz="3600" dirty="0"/>
              <a:t>- أن يتم معاملتهم كناضجين </a:t>
            </a:r>
          </a:p>
          <a:p>
            <a:pPr algn="r"/>
            <a:r>
              <a:rPr lang="ar-EG" sz="3600" dirty="0"/>
              <a:t>- بيئة ممتعة ومرضية</a:t>
            </a:r>
          </a:p>
          <a:p>
            <a:pPr algn="r"/>
            <a:endParaRPr lang="en-US" sz="3600" dirty="0">
              <a:latin typeface="Calibri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Times New Roman"/>
                <a:cs typeface="Arial Black"/>
              </a:rPr>
              <a:t>مواصفات المتعلمين الكبار</a:t>
            </a:r>
            <a:endParaRPr kumimoji="0" lang="en-US" sz="4400" b="1" i="0" u="none" strike="noStrike" kern="1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/>
              <a:ea typeface="Times New Roman"/>
              <a:cs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2" ma:contentTypeDescription="Opret et nyt dokument." ma:contentTypeScope="" ma:versionID="7e0ee5062c12844de568f05de75c7e80">
  <xsd:schema xmlns:xsd="http://www.w3.org/2001/XMLSchema" xmlns:xs="http://www.w3.org/2001/XMLSchema" xmlns:p="http://schemas.microsoft.com/office/2006/metadata/properties" xmlns:ns3="4b071fe7-6e4f-4851-954b-ed0a7bb357bb" targetNamespace="http://schemas.microsoft.com/office/2006/metadata/properties" ma:root="true" ma:fieldsID="e8f1b7460f84584ecc82ea4ca035679b" ns3:_="">
    <xsd:import namespace="4b071fe7-6e4f-4851-954b-ed0a7bb357b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71fe7-6e4f-4851-954b-ed0a7bb357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21676F-452C-4F93-B72F-50764773CA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8CF1FE-FA0D-45CC-8E85-D3C62B48860D}">
  <ds:schemaRefs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4b071fe7-6e4f-4851-954b-ed0a7bb357bb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3D17778-CEB3-4D9F-AECA-8CA1D663BE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71fe7-6e4f-4851-954b-ed0a7bb357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328</Words>
  <Application>Microsoft Office PowerPoint</Application>
  <PresentationFormat>Skærmshow (4:3)</PresentationFormat>
  <Paragraphs>79</Paragraphs>
  <Slides>12</Slides>
  <Notes>2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Calibri (body)</vt:lpstr>
      <vt:lpstr>Comic Sans MS</vt:lpstr>
      <vt:lpstr>Wingdings</vt:lpstr>
      <vt:lpstr>Office Theme</vt:lpstr>
      <vt:lpstr>   الدوافع و تدريب الكبار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</dc:title>
  <dc:creator>Freecomp</dc:creator>
  <cp:lastModifiedBy>clevertouch</cp:lastModifiedBy>
  <cp:revision>24</cp:revision>
  <cp:lastPrinted>2014-08-26T09:31:18Z</cp:lastPrinted>
  <dcterms:created xsi:type="dcterms:W3CDTF">2014-03-02T00:19:28Z</dcterms:created>
  <dcterms:modified xsi:type="dcterms:W3CDTF">2022-04-07T08:40:29Z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Order">
    <vt:r8>11500</vt:r8>
  </property>
</Properties>
</file>