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7"/>
  </p:notesMasterIdLst>
  <p:handoutMasterIdLst>
    <p:handoutMasterId r:id="rId18"/>
  </p:handoutMasterIdLst>
  <p:sldIdLst>
    <p:sldId id="262" r:id="rId5"/>
    <p:sldId id="265" r:id="rId6"/>
    <p:sldId id="292" r:id="rId7"/>
    <p:sldId id="280" r:id="rId8"/>
    <p:sldId id="293" r:id="rId9"/>
    <p:sldId id="294" r:id="rId10"/>
    <p:sldId id="300" r:id="rId11"/>
    <p:sldId id="301" r:id="rId12"/>
    <p:sldId id="302" r:id="rId13"/>
    <p:sldId id="303" r:id="rId14"/>
    <p:sldId id="304" r:id="rId15"/>
    <p:sldId id="267" r:id="rId16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C0F30BD-1C1B-4A62-A334-38F61398840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893A878-A756-459A-85DD-3499ECF5C0F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3962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46915B-7319-4513-9105-ED4D8C1A3B0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9EDB774-D3C4-4156-9318-EEAEFCD7858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654940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C06150-08BF-4CAD-B9EF-0CD25F96D634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584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1C95CC-30F9-4547-A709-A1C21E705D9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71C50F-ACA3-49AF-B2D6-3B7AD080F5E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C04AC6-EDED-4325-9654-E78932B59CF2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B6E4A1-8F17-42D2-A5E7-90E06E3CA3C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9DB8C3-9648-47B6-B7F4-7DBBBCE0359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594586-A06D-42D7-B4CE-6765BE46F35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5CB23C-DF3F-4C18-8121-AC4469D51B8B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174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51EE7F-0865-4B1D-83B4-67CF38A45BA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379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9B25F7-9155-4BA3-A22E-4A2660E03CE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AA7E-E6DE-4A78-A7F3-83032496D9F9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26F1-4160-47CF-B2E2-057A29255A7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8BE68-AC3A-4BD3-B028-ADD50CDD2BE7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3E06B-7D90-4A0B-85A3-203B652604E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8CDFF-B746-41B2-8A9F-033052514A1D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620CB-DE4E-4091-9ED0-BE3ACD45CE0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89CE1-00C0-4F4B-AD07-7CD1B62862EF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6FA19-69BA-4FC6-BDE4-FDA8FED0AC1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1259-D3B1-48B4-8B90-4C224707CD9E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E538E-2E97-43D9-A8F9-DBD4BF2CFEC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1F99-100E-435E-AF70-91872B4287BC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0A03E-33A2-4BCB-A5E2-344DD35AD5C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63522-FA15-474B-813E-5AA097E3F4A0}" type="datetime1">
              <a:rPr lang="da-DK" smtClean="0"/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5EBE-4A49-4E03-993E-8B0F95A0787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A002D-385C-4525-867F-5A73B44E94C3}" type="datetime1">
              <a:rPr lang="da-DK" smtClean="0"/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AD4CA-73B6-4A0C-BFC9-A06AE7FAB6E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853BA-938F-4C7E-BF4C-74E291278213}" type="datetime1">
              <a:rPr lang="da-DK" smtClean="0"/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5BE40-AD6B-4E50-97A6-2C2EE370E0B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DFCF-F3FE-43AC-ACF8-65EEA4E3BA42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44DB4-2A96-4BFB-BC88-2F503302C0E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DF393-2AA0-4CB2-97B4-2E58E50B6B69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E5DDC-224C-4675-8F4A-9778E2AE461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01F49B-6EBA-4651-93CD-6B868C7AA8DD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024275-8B17-4688-8B75-69468759D7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917502"/>
            <a:ext cx="7772400" cy="2087562"/>
          </a:xfrm>
        </p:spPr>
        <p:txBody>
          <a:bodyPr/>
          <a:lstStyle/>
          <a:p>
            <a:r>
              <a:rPr lang="da-DK" dirty="0">
                <a:latin typeface="Arial Black" pitchFamily="34" charset="0"/>
              </a:rPr>
              <a:t>Motivation and </a:t>
            </a:r>
            <a:r>
              <a:rPr lang="da-DK" dirty="0" err="1">
                <a:latin typeface="Arial Black" pitchFamily="34" charset="0"/>
              </a:rPr>
              <a:t>Adult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Learners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6" y="333375"/>
            <a:ext cx="12777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1890713" y="1700213"/>
            <a:ext cx="15740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Respond: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8175" y="2349500"/>
            <a:ext cx="5832475" cy="41642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  <a:cs typeface="Calibri (body)"/>
              </a:rPr>
              <a:t>To good manners and courtesy</a:t>
            </a:r>
          </a:p>
          <a:p>
            <a:pPr marL="342900" indent="-342900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  <a:cs typeface="Calibri (body)"/>
              </a:rPr>
              <a:t>Positively to acknowledgement </a:t>
            </a:r>
            <a:br>
              <a:rPr lang="en-US" sz="2400" dirty="0">
                <a:latin typeface="Arial Narrow" panose="020B0606020202030204" pitchFamily="34" charset="0"/>
                <a:cs typeface="Calibri (body)"/>
              </a:rPr>
            </a:br>
            <a:r>
              <a:rPr lang="en-US" sz="2400" dirty="0">
                <a:latin typeface="Arial Narrow" panose="020B0606020202030204" pitchFamily="34" charset="0"/>
                <a:cs typeface="Calibri (body)"/>
              </a:rPr>
              <a:t>and praise from the instructor</a:t>
            </a:r>
          </a:p>
          <a:p>
            <a:pPr marL="342900" indent="-342900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  <a:cs typeface="Calibri (body)"/>
              </a:rPr>
              <a:t>To having their knowledge, skills and experience used by the trainer as prior learning</a:t>
            </a:r>
          </a:p>
          <a:p>
            <a:pPr marL="342900" indent="-342900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  <a:cs typeface="Calibri (body)"/>
              </a:rPr>
              <a:t>To the rejection of their life experiences as a rejection of them personally.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b="1" dirty="0">
              <a:latin typeface="Comic Sans MS" charset="0"/>
            </a:endParaRPr>
          </a:p>
        </p:txBody>
      </p:sp>
      <p:pic>
        <p:nvPicPr>
          <p:cNvPr id="32776" name="Picture 4" descr="Depositphotos_18422243_m.jpg"/>
          <p:cNvPicPr>
            <a:picLocks noChangeAspect="1"/>
          </p:cNvPicPr>
          <p:nvPr/>
        </p:nvPicPr>
        <p:blipFill>
          <a:blip r:embed="rId5"/>
          <a:srcRect l="50487" t="74078" r="26367" b="2284"/>
          <a:stretch>
            <a:fillRect/>
          </a:stretch>
        </p:blipFill>
        <p:spPr bwMode="auto">
          <a:xfrm>
            <a:off x="6300788" y="1773238"/>
            <a:ext cx="21145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7" descr="Depositphotos_23121570_m.jpg"/>
          <p:cNvPicPr>
            <a:picLocks noChangeAspect="1"/>
          </p:cNvPicPr>
          <p:nvPr/>
        </p:nvPicPr>
        <p:blipFill>
          <a:blip r:embed="rId3"/>
          <a:srcRect t="67987" r="77585"/>
          <a:stretch>
            <a:fillRect/>
          </a:stretch>
        </p:blipFill>
        <p:spPr bwMode="auto">
          <a:xfrm>
            <a:off x="5003800" y="1758950"/>
            <a:ext cx="3570288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821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6"/>
          <p:cNvSpPr txBox="1">
            <a:spLocks noChangeArrowheads="1"/>
          </p:cNvSpPr>
          <p:nvPr/>
        </p:nvSpPr>
        <p:spPr bwMode="auto">
          <a:xfrm>
            <a:off x="1835150" y="1700213"/>
            <a:ext cx="1263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Resent: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35150" y="2420938"/>
            <a:ext cx="42497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Trainers talking down </a:t>
            </a:r>
            <a:b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</a:b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to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36867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Depositphotos_6184262_m.jpg"/>
          <p:cNvPicPr>
            <a:picLocks noChangeAspect="1"/>
          </p:cNvPicPr>
          <p:nvPr/>
        </p:nvPicPr>
        <p:blipFill>
          <a:blip r:embed="rId3"/>
          <a:srcRect l="4675" t="3899" r="78514" b="67348"/>
          <a:stretch>
            <a:fillRect/>
          </a:stretch>
        </p:blipFill>
        <p:spPr bwMode="auto">
          <a:xfrm>
            <a:off x="3203575" y="1773238"/>
            <a:ext cx="2520950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Extrinsic Motivation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6" y="306742"/>
            <a:ext cx="12777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1259632" y="2482056"/>
            <a:ext cx="441858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Why do we work?</a:t>
            </a:r>
          </a:p>
          <a:p>
            <a:pPr algn="r"/>
            <a:endParaRPr lang="en-US" sz="2200" dirty="0">
              <a:latin typeface="Calibri" pitchFamily="34" charset="0"/>
            </a:endParaRPr>
          </a:p>
          <a:p>
            <a:pPr algn="r"/>
            <a:endParaRPr lang="en-US" sz="2200" dirty="0">
              <a:latin typeface="Calibri" pitchFamily="34" charset="0"/>
            </a:endParaRPr>
          </a:p>
          <a:p>
            <a:pPr algn="r"/>
            <a:endParaRPr lang="en-US" sz="2200" dirty="0">
              <a:latin typeface="Calibri" pitchFamily="34" charset="0"/>
            </a:endParaRP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5580063" y="4508500"/>
            <a:ext cx="338455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Why will you make a point of getting to your workplace at 0800 hours sharp? </a:t>
            </a:r>
          </a:p>
          <a:p>
            <a:endParaRPr lang="en-US" sz="2200" dirty="0">
              <a:latin typeface="Calibri" pitchFamily="34" charset="0"/>
            </a:endParaRP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5292725" y="1773238"/>
            <a:ext cx="32750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Why are overseas seminars popular? 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Extrinsic Motivation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6" y="333375"/>
            <a:ext cx="12777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684213" y="1989138"/>
            <a:ext cx="77755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Our</a:t>
            </a:r>
            <a:r>
              <a:rPr lang="en-US" sz="2800" b="1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motivation</a:t>
            </a:r>
            <a:r>
              <a:rPr lang="en-US" sz="2800" b="1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is guided by rewards and punishment, actions and conditions outside of ourselves. We call this extrinsic motivation</a:t>
            </a:r>
          </a:p>
        </p:txBody>
      </p:sp>
      <p:pic>
        <p:nvPicPr>
          <p:cNvPr id="18439" name="Picture 9" descr="Depositphotos_16886343_m.jpg"/>
          <p:cNvPicPr>
            <a:picLocks noChangeAspect="1"/>
          </p:cNvPicPr>
          <p:nvPr/>
        </p:nvPicPr>
        <p:blipFill>
          <a:blip r:embed="rId5"/>
          <a:srcRect l="40057" t="68716" r="49760" b="21292"/>
          <a:stretch>
            <a:fillRect/>
          </a:stretch>
        </p:blipFill>
        <p:spPr bwMode="auto">
          <a:xfrm>
            <a:off x="6227763" y="3409603"/>
            <a:ext cx="223202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2" descr="Depositphotos_16886343_m.jpg"/>
          <p:cNvPicPr>
            <a:picLocks noChangeAspect="1"/>
          </p:cNvPicPr>
          <p:nvPr/>
        </p:nvPicPr>
        <p:blipFill>
          <a:blip r:embed="rId5"/>
          <a:srcRect l="21092" t="88457" r="69209"/>
          <a:stretch>
            <a:fillRect/>
          </a:stretch>
        </p:blipFill>
        <p:spPr bwMode="auto">
          <a:xfrm rot="718961">
            <a:off x="2578100" y="3478213"/>
            <a:ext cx="21272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0" descr="Depositphotos_16886343_m.jpg"/>
          <p:cNvPicPr>
            <a:picLocks noChangeAspect="1"/>
          </p:cNvPicPr>
          <p:nvPr/>
        </p:nvPicPr>
        <p:blipFill>
          <a:blip r:embed="rId5"/>
          <a:srcRect l="1590" t="88554" r="89191" b="2098"/>
          <a:stretch>
            <a:fillRect/>
          </a:stretch>
        </p:blipFill>
        <p:spPr bwMode="auto">
          <a:xfrm rot="-1264138">
            <a:off x="4692650" y="4129088"/>
            <a:ext cx="1887538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Depositphotos_23121570_m.jpg"/>
          <p:cNvPicPr>
            <a:picLocks noChangeAspect="1"/>
          </p:cNvPicPr>
          <p:nvPr/>
        </p:nvPicPr>
        <p:blipFill>
          <a:blip r:embed="rId3"/>
          <a:srcRect l="56769" t="34360" r="16187" b="34450"/>
          <a:stretch>
            <a:fillRect/>
          </a:stretch>
        </p:blipFill>
        <p:spPr bwMode="auto">
          <a:xfrm>
            <a:off x="4643438" y="2990229"/>
            <a:ext cx="3440112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Intrinsic Motivation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6" y="333375"/>
            <a:ext cx="1277719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468313" y="1916113"/>
            <a:ext cx="8280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We do not do everything just to gain. Some activities we do just because we enjoy them - we are motivated from the inside of ourselves.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Depositphotos_14777189_m.jpg"/>
          <p:cNvPicPr>
            <a:picLocks noChangeAspect="1"/>
          </p:cNvPicPr>
          <p:nvPr/>
        </p:nvPicPr>
        <p:blipFill>
          <a:blip r:embed="rId3"/>
          <a:srcRect l="27151" t="28998" r="54088" b="52727"/>
          <a:stretch>
            <a:fillRect/>
          </a:stretch>
        </p:blipFill>
        <p:spPr bwMode="auto">
          <a:xfrm>
            <a:off x="4356100" y="3068638"/>
            <a:ext cx="2665413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Intrinsic Motivation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3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468313" y="1844675"/>
            <a:ext cx="82073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When people are intrinsically motivated they are active and they participate, but first and foremost they learn better and faster. </a:t>
            </a:r>
            <a:b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</a:b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</p:txBody>
      </p:sp>
      <p:pic>
        <p:nvPicPr>
          <p:cNvPr id="22536" name="Picture 8" descr="Depositphotos_14777189_m.jpg"/>
          <p:cNvPicPr>
            <a:picLocks noChangeAspect="1"/>
          </p:cNvPicPr>
          <p:nvPr/>
        </p:nvPicPr>
        <p:blipFill>
          <a:blip r:embed="rId6"/>
          <a:srcRect l="78940" t="3412" r="4248" b="78555"/>
          <a:stretch>
            <a:fillRect/>
          </a:stretch>
        </p:blipFill>
        <p:spPr bwMode="auto">
          <a:xfrm>
            <a:off x="2268538" y="2997200"/>
            <a:ext cx="237490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2339975" y="1916113"/>
            <a:ext cx="3092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Generally adults are: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1050" y="2564904"/>
            <a:ext cx="5689600" cy="38133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Self-directed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Likely to be rigid in thinking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Anxious about failure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Impatient to achieve their own objectives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Realistic and not easily fooled. 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Very different because of their different life experiences.</a:t>
            </a:r>
          </a:p>
          <a:p>
            <a:pPr marL="342900" indent="-342900">
              <a:lnSpc>
                <a:spcPct val="130000"/>
              </a:lnSpc>
            </a:pPr>
            <a:endParaRPr lang="en-US" dirty="0">
              <a:latin typeface="Calibri" pitchFamily="34" charset="0"/>
            </a:endParaRPr>
          </a:p>
        </p:txBody>
      </p:sp>
      <p:pic>
        <p:nvPicPr>
          <p:cNvPr id="24584" name="Picture 10" descr="Depositphotos_6184262_m.jpg"/>
          <p:cNvPicPr>
            <a:picLocks noChangeAspect="1"/>
          </p:cNvPicPr>
          <p:nvPr/>
        </p:nvPicPr>
        <p:blipFill>
          <a:blip r:embed="rId5"/>
          <a:srcRect l="40254" t="6059" r="37331" b="67722"/>
          <a:stretch>
            <a:fillRect/>
          </a:stretch>
        </p:blipFill>
        <p:spPr bwMode="auto">
          <a:xfrm>
            <a:off x="6443663" y="1628775"/>
            <a:ext cx="1800225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Depositphotos_23121570_m.jpg"/>
          <p:cNvPicPr>
            <a:picLocks noChangeAspect="1"/>
          </p:cNvPicPr>
          <p:nvPr/>
        </p:nvPicPr>
        <p:blipFill>
          <a:blip r:embed="rId3"/>
          <a:srcRect l="83134" t="35333" b="33719"/>
          <a:stretch>
            <a:fillRect/>
          </a:stretch>
        </p:blipFill>
        <p:spPr bwMode="auto">
          <a:xfrm>
            <a:off x="6156325" y="1773238"/>
            <a:ext cx="2376488" cy="43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6"/>
          <p:cNvSpPr txBox="1">
            <a:spLocks noChangeArrowheads="1"/>
          </p:cNvSpPr>
          <p:nvPr/>
        </p:nvSpPr>
        <p:spPr bwMode="auto">
          <a:xfrm>
            <a:off x="1979613" y="1989138"/>
            <a:ext cx="363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Generally adults are </a:t>
            </a:r>
            <a:r>
              <a:rPr lang="en-US" sz="2800" b="1" u="sng" dirty="0">
                <a:latin typeface="Arial Narrow" panose="020B0606020202030204" pitchFamily="34" charset="0"/>
              </a:rPr>
              <a:t>not</a:t>
            </a:r>
            <a:r>
              <a:rPr lang="en-US" sz="2800" b="1" dirty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2275" y="2708275"/>
            <a:ext cx="4319588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Captive audience.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Willing to participate if anxious or have a low self esteem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Depositphotos_7096962_m.jpg"/>
          <p:cNvPicPr>
            <a:picLocks noChangeAspect="1"/>
          </p:cNvPicPr>
          <p:nvPr/>
        </p:nvPicPr>
        <p:blipFill>
          <a:blip r:embed="rId3"/>
          <a:srcRect l="60956" t="5116" r="3716" b="64909"/>
          <a:stretch>
            <a:fillRect/>
          </a:stretch>
        </p:blipFill>
        <p:spPr bwMode="auto">
          <a:xfrm>
            <a:off x="6443663" y="1628775"/>
            <a:ext cx="2160587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7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2124075" y="1916113"/>
            <a:ext cx="14738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Physical:</a:t>
            </a:r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1835150" y="2636838"/>
            <a:ext cx="66246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Are likely to be tired after work</a:t>
            </a:r>
          </a:p>
          <a:p>
            <a:pPr marL="342900" indent="-342900">
              <a:lnSpc>
                <a:spcPct val="13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Need good lighting and few distractions</a:t>
            </a:r>
          </a:p>
          <a:p>
            <a:pPr marL="342900" indent="-342900">
              <a:lnSpc>
                <a:spcPct val="13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Must cope with competing demands for their time</a:t>
            </a:r>
          </a:p>
          <a:p>
            <a:pPr marL="342900" indent="-342900">
              <a:lnSpc>
                <a:spcPct val="13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Energy, hearing, vision and short-term memory deteriorate with 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0" descr="Depositphotos_6953812_m.jpg"/>
          <p:cNvPicPr>
            <a:picLocks noChangeAspect="1"/>
          </p:cNvPicPr>
          <p:nvPr/>
        </p:nvPicPr>
        <p:blipFill>
          <a:blip r:embed="rId3"/>
          <a:srcRect l="40897" t="72861" r="30827"/>
          <a:stretch>
            <a:fillRect/>
          </a:stretch>
        </p:blipFill>
        <p:spPr bwMode="auto">
          <a:xfrm>
            <a:off x="6011863" y="1844675"/>
            <a:ext cx="26558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Characteristics of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Adult Learners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Box 6"/>
          <p:cNvSpPr txBox="1">
            <a:spLocks noChangeArrowheads="1"/>
          </p:cNvSpPr>
          <p:nvPr/>
        </p:nvSpPr>
        <p:spPr bwMode="auto">
          <a:xfrm>
            <a:off x="1908175" y="2205038"/>
            <a:ext cx="1002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Need:</a:t>
            </a:r>
          </a:p>
        </p:txBody>
      </p:sp>
      <p:sp>
        <p:nvSpPr>
          <p:cNvPr id="30728" name="TextBox 7"/>
          <p:cNvSpPr txBox="1">
            <a:spLocks noChangeArrowheads="1"/>
          </p:cNvSpPr>
          <p:nvPr/>
        </p:nvSpPr>
        <p:spPr bwMode="auto">
          <a:xfrm>
            <a:off x="1692275" y="3500438"/>
            <a:ext cx="12474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Expect:</a:t>
            </a:r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3132138" y="2276475"/>
            <a:ext cx="22630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feel success</a:t>
            </a:r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3132138" y="3573463"/>
            <a:ext cx="50802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Value for money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be treated as mature people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An enjoyable and satisfying environment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0" ma:contentTypeDescription="Opret et nyt dokument." ma:contentTypeScope="" ma:versionID="a2ae50b0ee79591f5c660c40f50860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cb4056ca5a65993d0611cc9c5d55d7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263E45-4C8E-454C-AE5D-F3A0462F2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6965E9-4341-4D88-AE0D-064052B3138A}">
  <ds:schemaRefs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8D952BC-678D-4216-A772-9F07C7A9BC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</TotalTime>
  <Words>343</Words>
  <Application>Microsoft Office PowerPoint</Application>
  <PresentationFormat>Skærmshow (4:3)</PresentationFormat>
  <Paragraphs>70</Paragraphs>
  <Slides>12</Slides>
  <Notes>10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Comic Sans MS</vt:lpstr>
      <vt:lpstr>Wingdings</vt:lpstr>
      <vt:lpstr>Kontortema</vt:lpstr>
      <vt:lpstr>Motivation and Adult Learners</vt:lpstr>
      <vt:lpstr>Extrinsic Motivation</vt:lpstr>
      <vt:lpstr>Extrinsic Motivation</vt:lpstr>
      <vt:lpstr>Intrinsic Motivation</vt:lpstr>
      <vt:lpstr>Intrinsic Motivation</vt:lpstr>
      <vt:lpstr>Characteristics of  Adult Learners</vt:lpstr>
      <vt:lpstr>Characteristics of  Adult Learners</vt:lpstr>
      <vt:lpstr>Characteristics of  Adult Learners</vt:lpstr>
      <vt:lpstr>Characteristics of  Adult Learners</vt:lpstr>
      <vt:lpstr>Characteristics of  Adult Learners</vt:lpstr>
      <vt:lpstr>Characteristics of  Adult Learners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69</cp:revision>
  <dcterms:created xsi:type="dcterms:W3CDTF">2013-06-20T07:36:43Z</dcterms:created>
  <dcterms:modified xsi:type="dcterms:W3CDTF">2022-04-07T08:36:15Z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EntityNameForeign">
    <vt:lpwstr>DL_Activities</vt:lpwstr>
  </property>
  <property fmtid="{D5CDD505-2E9C-101B-9397-08002B2CF9AE}" pid="4" name="EntityId">
    <vt:lpwstr>3200</vt:lpwstr>
  </property>
  <property fmtid="{D5CDD505-2E9C-101B-9397-08002B2CF9AE}" pid="5" name="DocumentName">
    <vt:lpwstr>http://modus/Operations/14-0418PDocs/15-0249/PPT 1 Adult learners motivation.pptx</vt:lpwstr>
  </property>
  <property fmtid="{D5CDD505-2E9C-101B-9397-08002B2CF9AE}" pid="6" name="Order">
    <vt:r8>7500</vt:r8>
  </property>
</Properties>
</file>