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4"/>
  </p:notesMasterIdLst>
  <p:handoutMasterIdLst>
    <p:handoutMasterId r:id="rId15"/>
  </p:handoutMasterIdLst>
  <p:sldIdLst>
    <p:sldId id="262" r:id="rId5"/>
    <p:sldId id="269" r:id="rId6"/>
    <p:sldId id="279" r:id="rId7"/>
    <p:sldId id="280" r:id="rId8"/>
    <p:sldId id="281" r:id="rId9"/>
    <p:sldId id="282" r:id="rId10"/>
    <p:sldId id="283" r:id="rId11"/>
    <p:sldId id="284" r:id="rId12"/>
    <p:sldId id="267" r:id="rId13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F5444B-E419-4C11-BF76-BFF820A395D6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DF506E5-BA4C-4B4D-A24F-ADFB77EC409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267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CCBD23-912E-4986-8791-375CAEC09441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103A842-0B45-4A81-A253-9457E2CE6A8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797575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665D1C-518F-44D9-BCF5-7E9802A6F4B6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11B0B3-A1A7-43D2-A200-DB2E6AFEF15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9D27B3-0951-425D-ADAB-F1ECAE849F26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C46588-6C01-46C4-ACB7-EFB09C7518A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4F1F16-1F97-4209-9C3B-96976015DB64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1A24D6-1E8F-490C-9081-2F2ABC463C3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76A6BC-6677-4740-B65F-63BC97F4C180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47A99-51B4-4826-9565-9794FD0B7A54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CEECC-19A2-4F57-87AE-43927BB1E01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CA5B-B382-4676-8880-B61DFE75E22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17C2-7FBA-4318-906C-2D28788A98C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2585-B783-4AB2-9DBF-34E324E181D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9F7D3-172D-4158-9B36-F9350A1F314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A17B2-A82E-4A14-9258-1E3BE87986FF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78362-FE96-48A6-9C25-5B93736317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FFF3E-40DF-4E88-8F62-93BE577239B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83D2D-6821-4B09-94AD-B0D21DD405F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35E25-5D1D-4736-8576-C0936845F8A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E8106-F324-4EDC-9890-D44AF302EC0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B8187-63EC-4ED3-B670-EAEE9F50D82D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F5E0D-0B34-4557-9FB9-4F80F204371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25F43-1DBA-4834-8456-0DDFD390495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8DD9F-7EB0-4B79-9A54-A80DA5086A6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C3C15-EA48-46CA-AAB5-5857B136BE2E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F13D6-D0EA-4930-B6FC-4623A8E1F6D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8E56A-298E-4938-B3B7-0FF6E25171F8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E1C55-57BB-494E-BF81-3EDD6BAE7C9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FD6A3-ADC9-46D5-BD9E-5D41DA0A0B3A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8F75A-7E14-4F92-80E1-160C348EF0C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609623-8EB1-4914-B197-9F4C8E594ECA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AB9486-71F7-416A-A47A-A75E022C918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r>
              <a:rPr lang="da-DK" dirty="0">
                <a:latin typeface="Arial Black" pitchFamily="34" charset="0"/>
              </a:rPr>
              <a:t>Passage </a:t>
            </a:r>
            <a:r>
              <a:rPr lang="da-DK" dirty="0" err="1">
                <a:latin typeface="Arial Black" pitchFamily="34" charset="0"/>
              </a:rPr>
              <a:t>Criteria</a:t>
            </a:r>
            <a:r>
              <a:rPr lang="da-DK" dirty="0">
                <a:latin typeface="Arial Black" pitchFamily="34" charset="0"/>
              </a:rPr>
              <a:t> and Learning </a:t>
            </a:r>
            <a:r>
              <a:rPr lang="da-DK" dirty="0" err="1">
                <a:latin typeface="Arial Black" pitchFamily="34" charset="0"/>
              </a:rPr>
              <a:t>Areas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2" descr="Depositphotos_14777189_m.jpg"/>
          <p:cNvPicPr>
            <a:picLocks noChangeAspect="1"/>
          </p:cNvPicPr>
          <p:nvPr/>
        </p:nvPicPr>
        <p:blipFill>
          <a:blip r:embed="rId3"/>
          <a:srcRect l="53601" t="5182" r="28613" b="80505"/>
          <a:stretch>
            <a:fillRect/>
          </a:stretch>
        </p:blipFill>
        <p:spPr bwMode="auto">
          <a:xfrm>
            <a:off x="4932363" y="2565400"/>
            <a:ext cx="4325937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1528723" y="1773238"/>
            <a:ext cx="25392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Initial behavior:</a:t>
            </a: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1547813" y="2492375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Is the result of our knowledge and research of the target group</a:t>
            </a:r>
          </a:p>
        </p:txBody>
      </p:sp>
      <p:sp>
        <p:nvSpPr>
          <p:cNvPr id="16393" name="Rectangle 7"/>
          <p:cNvSpPr>
            <a:spLocks noChangeArrowheads="1"/>
          </p:cNvSpPr>
          <p:nvPr/>
        </p:nvSpPr>
        <p:spPr bwMode="auto">
          <a:xfrm>
            <a:off x="1547813" y="3573463"/>
            <a:ext cx="41767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It deals with our assessment of skills and qualifications already acquired by the participants</a:t>
            </a:r>
            <a:r>
              <a:rPr lang="en-US" sz="2200" dirty="0">
                <a:latin typeface="Calibri (body)"/>
                <a:ea typeface="Calibri (body)"/>
                <a:cs typeface="Calibri (body)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2"/>
          <p:cNvSpPr txBox="1">
            <a:spLocks noChangeArrowheads="1"/>
          </p:cNvSpPr>
          <p:nvPr/>
        </p:nvSpPr>
        <p:spPr bwMode="auto">
          <a:xfrm>
            <a:off x="899592" y="1773238"/>
            <a:ext cx="27920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Terminal behavior:</a:t>
            </a: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900113" y="2335520"/>
            <a:ext cx="73437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Is our wishful thinking about what we expect our participants to achieve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Is what actions they are going to take when they have undergone our training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Is a way to set a parameter to check whether we have been successful in achieving our original aim with the workshop</a:t>
            </a:r>
          </a:p>
        </p:txBody>
      </p:sp>
      <p:pic>
        <p:nvPicPr>
          <p:cNvPr id="18440" name="Picture 4" descr="Depositphotos_18422243_m.jpg"/>
          <p:cNvPicPr>
            <a:picLocks noChangeAspect="1"/>
          </p:cNvPicPr>
          <p:nvPr/>
        </p:nvPicPr>
        <p:blipFill>
          <a:blip r:embed="rId5"/>
          <a:srcRect l="1950" t="49712" r="74174" b="26149"/>
          <a:stretch>
            <a:fillRect/>
          </a:stretch>
        </p:blipFill>
        <p:spPr bwMode="auto">
          <a:xfrm>
            <a:off x="6516215" y="4998446"/>
            <a:ext cx="1724497" cy="174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2"/>
          <p:cNvSpPr txBox="1">
            <a:spLocks noChangeArrowheads="1"/>
          </p:cNvSpPr>
          <p:nvPr/>
        </p:nvSpPr>
        <p:spPr bwMode="auto">
          <a:xfrm>
            <a:off x="871363" y="1844675"/>
            <a:ext cx="31245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anose="020B0606020202030204" pitchFamily="34" charset="0"/>
                <a:ea typeface="Calibri (body)"/>
                <a:cs typeface="Calibri (body)"/>
              </a:rPr>
              <a:t>The passage criteria:</a:t>
            </a: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900113" y="2492375"/>
            <a:ext cx="7343775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Is the minimum of knowledge and/or skills we can accept a participant to have achieved after having been trained in a particular subject</a:t>
            </a:r>
          </a:p>
        </p:txBody>
      </p:sp>
      <p:pic>
        <p:nvPicPr>
          <p:cNvPr id="20488" name="Picture 7" descr="Depositphotos_18422243_m.jpg"/>
          <p:cNvPicPr>
            <a:picLocks noChangeAspect="1"/>
          </p:cNvPicPr>
          <p:nvPr/>
        </p:nvPicPr>
        <p:blipFill>
          <a:blip r:embed="rId5"/>
          <a:srcRect r="74417" b="74657"/>
          <a:stretch>
            <a:fillRect/>
          </a:stretch>
        </p:blipFill>
        <p:spPr bwMode="auto">
          <a:xfrm>
            <a:off x="5867400" y="4076700"/>
            <a:ext cx="239871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1844675"/>
            <a:ext cx="370216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10" dirty="0"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Arial Narrow" panose="020B0606020202030204" pitchFamily="34" charset="0"/>
                <a:ea typeface="Bell MT"/>
                <a:cs typeface="Calibri (body)"/>
              </a:rPr>
              <a:t>Three Areas Of Learning:</a:t>
            </a:r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1548011" y="2708275"/>
            <a:ext cx="24479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1. Knowledge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140820" y="2708920"/>
            <a:ext cx="15113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2. Skills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156176" y="2708275"/>
            <a:ext cx="2209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3. Attitudes</a:t>
            </a:r>
          </a:p>
        </p:txBody>
      </p:sp>
      <p:pic>
        <p:nvPicPr>
          <p:cNvPr id="22538" name="Picture 8" descr="Depositphotos_16886343_m.jpg"/>
          <p:cNvPicPr>
            <a:picLocks noChangeAspect="1"/>
          </p:cNvPicPr>
          <p:nvPr/>
        </p:nvPicPr>
        <p:blipFill>
          <a:blip r:embed="rId5"/>
          <a:srcRect l="79536" t="30769" r="11250" b="59702"/>
          <a:stretch>
            <a:fillRect/>
          </a:stretch>
        </p:blipFill>
        <p:spPr bwMode="auto">
          <a:xfrm>
            <a:off x="3851275" y="3357563"/>
            <a:ext cx="18192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0" descr="Depositphotos_20182707_m.jpg"/>
          <p:cNvPicPr>
            <a:picLocks noChangeAspect="1"/>
          </p:cNvPicPr>
          <p:nvPr/>
        </p:nvPicPr>
        <p:blipFill>
          <a:blip r:embed="rId6"/>
          <a:srcRect l="3540" t="41116" r="79031" b="41457"/>
          <a:stretch>
            <a:fillRect/>
          </a:stretch>
        </p:blipFill>
        <p:spPr bwMode="auto">
          <a:xfrm>
            <a:off x="6011863" y="3284538"/>
            <a:ext cx="18732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5" descr=" .jpg"/>
          <p:cNvPicPr>
            <a:picLocks noChangeAspect="1"/>
          </p:cNvPicPr>
          <p:nvPr/>
        </p:nvPicPr>
        <p:blipFill>
          <a:blip r:embed="rId7"/>
          <a:srcRect l="51334" t="26685" r="26788" b="50443"/>
          <a:stretch>
            <a:fillRect/>
          </a:stretch>
        </p:blipFill>
        <p:spPr bwMode="auto">
          <a:xfrm>
            <a:off x="1692275" y="3357563"/>
            <a:ext cx="16859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0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2"/>
          <p:cNvSpPr txBox="1">
            <a:spLocks noChangeArrowheads="1"/>
          </p:cNvSpPr>
          <p:nvPr/>
        </p:nvSpPr>
        <p:spPr bwMode="auto">
          <a:xfrm>
            <a:off x="899592" y="1844675"/>
            <a:ext cx="18517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anose="020B0606020202030204" pitchFamily="34" charset="0"/>
                <a:ea typeface="Calibri (body)"/>
                <a:cs typeface="Calibri (body)"/>
              </a:rPr>
              <a:t>Knowledge:</a:t>
            </a: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900113" y="2565400"/>
            <a:ext cx="73437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Knowledge is the learning area we are most commonly exposed to in our daily life.</a:t>
            </a:r>
          </a:p>
        </p:txBody>
      </p:sp>
      <p:sp>
        <p:nvSpPr>
          <p:cNvPr id="24584" name="Rectangle 4"/>
          <p:cNvSpPr>
            <a:spLocks noChangeArrowheads="1"/>
          </p:cNvSpPr>
          <p:nvPr/>
        </p:nvSpPr>
        <p:spPr bwMode="auto">
          <a:xfrm>
            <a:off x="971550" y="3573463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Degrees:	Recognition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		Reproduction </a:t>
            </a:r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2268538" y="5445125"/>
            <a:ext cx="6048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When defining the passage criteria, we can ask the question - what?</a:t>
            </a:r>
          </a:p>
        </p:txBody>
      </p:sp>
      <p:pic>
        <p:nvPicPr>
          <p:cNvPr id="24586" name="Picture 12" descr="Depositphotos_16886343_m.jpg"/>
          <p:cNvPicPr>
            <a:picLocks noChangeAspect="1"/>
          </p:cNvPicPr>
          <p:nvPr/>
        </p:nvPicPr>
        <p:blipFill>
          <a:blip r:embed="rId5"/>
          <a:srcRect l="41188" t="30225" r="49870" b="59973"/>
          <a:stretch>
            <a:fillRect/>
          </a:stretch>
        </p:blipFill>
        <p:spPr bwMode="auto">
          <a:xfrm>
            <a:off x="6732588" y="3429000"/>
            <a:ext cx="172720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9" descr=" .jpg"/>
          <p:cNvPicPr>
            <a:picLocks noChangeAspect="1"/>
          </p:cNvPicPr>
          <p:nvPr/>
        </p:nvPicPr>
        <p:blipFill>
          <a:blip r:embed="rId6"/>
          <a:srcRect l="51334" t="26685" r="26788" b="50443"/>
          <a:stretch>
            <a:fillRect/>
          </a:stretch>
        </p:blipFill>
        <p:spPr bwMode="auto">
          <a:xfrm>
            <a:off x="5292725" y="3068638"/>
            <a:ext cx="15303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06742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2"/>
          <p:cNvSpPr txBox="1">
            <a:spLocks noChangeArrowheads="1"/>
          </p:cNvSpPr>
          <p:nvPr/>
        </p:nvSpPr>
        <p:spPr bwMode="auto">
          <a:xfrm>
            <a:off x="1115616" y="1844675"/>
            <a:ext cx="1051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anose="020B0606020202030204" pitchFamily="34" charset="0"/>
                <a:ea typeface="Calibri (body)"/>
                <a:cs typeface="Calibri (body)"/>
              </a:rPr>
              <a:t>Skills: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6013" y="2636838"/>
            <a:ext cx="4176712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Types: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Physical Skills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Knowledge Skills (Cognitive)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Affective Skills</a:t>
            </a:r>
          </a:p>
        </p:txBody>
      </p:sp>
      <p:sp>
        <p:nvSpPr>
          <p:cNvPr id="5" name="Rectangle 4"/>
          <p:cNvSpPr/>
          <p:nvPr/>
        </p:nvSpPr>
        <p:spPr>
          <a:xfrm>
            <a:off x="5580063" y="2636838"/>
            <a:ext cx="2592387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Degrees: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 have tried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Initial Routine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 have routine</a:t>
            </a:r>
          </a:p>
        </p:txBody>
      </p:sp>
      <p:sp>
        <p:nvSpPr>
          <p:cNvPr id="26633" name="Rectangle 8"/>
          <p:cNvSpPr>
            <a:spLocks noChangeArrowheads="1"/>
          </p:cNvSpPr>
          <p:nvPr/>
        </p:nvSpPr>
        <p:spPr bwMode="auto">
          <a:xfrm>
            <a:off x="2339975" y="5445125"/>
            <a:ext cx="59039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When defining the passage criteria, we can ask the question - how?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9" descr="Skærmbillede 2013-07-10 kl. 13.12.1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67220">
            <a:off x="5138738" y="1241425"/>
            <a:ext cx="32131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Passage Criteria and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Learning Areas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7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2"/>
          <p:cNvSpPr txBox="1">
            <a:spLocks noChangeArrowheads="1"/>
          </p:cNvSpPr>
          <p:nvPr/>
        </p:nvSpPr>
        <p:spPr bwMode="auto">
          <a:xfrm>
            <a:off x="1259632" y="1844675"/>
            <a:ext cx="15568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 Narrow" panose="020B0606020202030204" pitchFamily="34" charset="0"/>
                <a:ea typeface="Calibri (body)"/>
                <a:cs typeface="Calibri (body)"/>
              </a:rPr>
              <a:t>Attitudes: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339975" y="5445125"/>
            <a:ext cx="59039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When defining the passage criteria, we can ask the question - why?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30723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796610-67D0-44FD-9705-B5347105A6DE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4b071fe7-6e4f-4851-954b-ed0a7bb357b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A6B2AFC-C7B4-434B-8EE6-409FB55C37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EAA24F-2FD8-4488-B65F-97F74FF78C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293</Words>
  <Application>Microsoft Office PowerPoint</Application>
  <PresentationFormat>Skærmshow (4:3)</PresentationFormat>
  <Paragraphs>56</Paragraphs>
  <Slides>9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Calibri (body)</vt:lpstr>
      <vt:lpstr>Kontortema</vt:lpstr>
      <vt:lpstr>Passage Criteria and Learning Areas</vt:lpstr>
      <vt:lpstr>Passage Criteria and  Learning Areas</vt:lpstr>
      <vt:lpstr>Passage Criteria and  Learning Areas</vt:lpstr>
      <vt:lpstr>Passage Criteria and  Learning Areas</vt:lpstr>
      <vt:lpstr>Passage Criteria and  Learning Areas</vt:lpstr>
      <vt:lpstr>Passage Criteria and  Learning Areas</vt:lpstr>
      <vt:lpstr>Passage Criteria and  Learning Areas</vt:lpstr>
      <vt:lpstr>Passage Criteria and  Learning Areas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81</cp:revision>
  <dcterms:created xsi:type="dcterms:W3CDTF">2013-06-20T07:36:43Z</dcterms:created>
  <dcterms:modified xsi:type="dcterms:W3CDTF">2022-04-07T08:40:10Z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EntityNameForeign">
    <vt:lpwstr>DL_Activities</vt:lpwstr>
  </property>
  <property fmtid="{D5CDD505-2E9C-101B-9397-08002B2CF9AE}" pid="4" name="EntityId">
    <vt:lpwstr>3200</vt:lpwstr>
  </property>
  <property fmtid="{D5CDD505-2E9C-101B-9397-08002B2CF9AE}" pid="5" name="DocumentName">
    <vt:lpwstr>http://modus/Operations/14-0418PDocs/15-0249/PPT 5 Passage Criteria.pptx</vt:lpwstr>
  </property>
  <property fmtid="{D5CDD505-2E9C-101B-9397-08002B2CF9AE}" pid="6" name="Order">
    <vt:r8>7900</vt:r8>
  </property>
</Properties>
</file>