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CF239-81C9-4B89-B430-E6A444B20C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0196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2D7BA-3255-4C37-9CC7-F47F2727A0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1980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2D7BA-3255-4C37-9CC7-F47F2727A00B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9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22D7BA-3255-4C37-9CC7-F47F2727A00B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21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A3550-2601-4665-A7A7-BF6D0F3AA3D0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8CF-0467-4178-ADE0-A0F04904A500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27ECF-BFE0-443E-BE1D-AD1F15C606E3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C201-D340-4BFC-AB59-8E7D2FDD7214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8909-C32B-4C69-8D01-2A9D5A9230E2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B6B1-0D45-4D97-8E61-08CC1BB227DC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00372-CEC1-4206-ABAA-276BBD86A7A6}" type="datetime1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40583-C7FE-4DD5-809C-DBEB8AF800DD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BA00-650F-4A8E-A822-1C7CBD1E5688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B068-79F5-40EE-9777-7C664F443DC2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AD405-AAE7-4311-B2BD-43F99A14048A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28402-0627-41E7-82ED-5991100C39CC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TTM2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54858-A475-4F27-BFF6-24DC4C68A849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1988840"/>
            <a:ext cx="91440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Undertitel 2"/>
          <p:cNvSpPr txBox="1">
            <a:spLocks/>
          </p:cNvSpPr>
          <p:nvPr/>
        </p:nvSpPr>
        <p:spPr>
          <a:xfrm>
            <a:off x="179512" y="1988841"/>
            <a:ext cx="9144000" cy="2808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Calibri (heading)"/>
                <a:ea typeface="Times New Roman"/>
                <a:cs typeface="Calibri (heading)"/>
              </a:rPr>
              <a:t>المحاضرة</a:t>
            </a:r>
            <a:r>
              <a:rPr kumimoji="0" lang="ar-EG" sz="4400" b="1" i="0" u="none" strike="noStrike" kern="10" cap="none" spc="0" normalizeH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Calibri (heading)"/>
                <a:ea typeface="Times New Roman"/>
                <a:cs typeface="Calibri (heading)"/>
              </a:rPr>
              <a:t> النشطة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Calibri (heading)"/>
                <a:ea typeface="Times New Roman"/>
                <a:cs typeface="Calibri (heading)"/>
              </a:rPr>
              <a:t>و</a:t>
            </a:r>
            <a:endParaRPr kumimoji="0" lang="en-US" sz="4400" b="1" i="0" u="none" strike="noStrike" kern="10" cap="none" spc="0" normalizeH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Calibri (heading)"/>
              <a:ea typeface="Times New Roman"/>
              <a:cs typeface="Calibri (heading)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EG" sz="4400" b="1" i="0" u="none" strike="noStrike" kern="10" cap="none" spc="0" normalizeH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Calibri (heading)"/>
                <a:ea typeface="Times New Roman"/>
                <a:cs typeface="Calibri (heading)"/>
              </a:rPr>
              <a:t>وسائل التدريب المساعدة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Calibri (heading)"/>
              <a:ea typeface="Times New Roman"/>
              <a:cs typeface="Calibri (heading)"/>
            </a:endParaRPr>
          </a:p>
        </p:txBody>
      </p:sp>
      <p:sp>
        <p:nvSpPr>
          <p:cNvPr id="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4067944" y="6356350"/>
            <a:ext cx="4248472" cy="365125"/>
          </a:xfrm>
        </p:spPr>
        <p:txBody>
          <a:bodyPr/>
          <a:lstStyle/>
          <a:p>
            <a:pPr>
              <a:defRPr/>
            </a:pPr>
            <a:r>
              <a:rPr lang="da-DK" dirty="0"/>
              <a:t>TTM2                                                                                                P.P 2</a:t>
            </a:r>
          </a:p>
        </p:txBody>
      </p:sp>
      <p:pic>
        <p:nvPicPr>
          <p:cNvPr id="7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19613"/>
            <a:ext cx="1906588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528" y="1989139"/>
            <a:ext cx="8568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تمارين (مثل تمارين العمل الجماعي) تعطى المشاركين الفرصة للتحدث وللنقاش والمشاركة سوياً 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pic>
        <p:nvPicPr>
          <p:cNvPr id="8" name="Picture 2" descr="dep_17155893-Teamwork.jpg"/>
          <p:cNvPicPr>
            <a:picLocks noChangeAspect="1"/>
          </p:cNvPicPr>
          <p:nvPr/>
        </p:nvPicPr>
        <p:blipFill>
          <a:blip r:embed="rId4" cstate="print"/>
          <a:srcRect t="14912" r="50005" b="56721"/>
          <a:stretch>
            <a:fillRect/>
          </a:stretch>
        </p:blipFill>
        <p:spPr bwMode="auto">
          <a:xfrm>
            <a:off x="2484438" y="3213100"/>
            <a:ext cx="4252912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epositphotos_14777189_m.jpg"/>
          <p:cNvPicPr>
            <a:picLocks noChangeAspect="1"/>
          </p:cNvPicPr>
          <p:nvPr/>
        </p:nvPicPr>
        <p:blipFill>
          <a:blip r:embed="rId3" cstate="print"/>
          <a:srcRect l="52464" t="4208" r="27898" b="77551"/>
          <a:stretch>
            <a:fillRect/>
          </a:stretch>
        </p:blipFill>
        <p:spPr bwMode="auto">
          <a:xfrm>
            <a:off x="4932040" y="2945382"/>
            <a:ext cx="4211960" cy="391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2060848"/>
            <a:ext cx="84604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التمارين تعطيك الفرصة لمعرفة اذا كان المشاركين قد فهموا محاضرتك أم لا</a:t>
            </a:r>
            <a:endParaRPr lang="en-US" sz="3600" b="1" dirty="0">
              <a:latin typeface="Calibri (body)"/>
              <a:ea typeface="Calibri (body)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899592" y="2780928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</a:rPr>
              <a:t>شكــــــــراً على وقتـــــــكم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EG" sz="3600" b="1" dirty="0">
              <a:latin typeface="Arial Black" pitchFamily="34" charset="0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pic>
        <p:nvPicPr>
          <p:cNvPr id="4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0" y="97631"/>
            <a:ext cx="9144000" cy="1417638"/>
          </a:xfrm>
        </p:spPr>
        <p:txBody>
          <a:bodyPr>
            <a:normAutofit/>
          </a:bodyPr>
          <a:lstStyle/>
          <a:p>
            <a: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None/>
            </a:pPr>
            <a:endParaRPr lang="ar-EG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algn="ctr">
              <a:spcBef>
                <a:spcPct val="50000"/>
              </a:spcBef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بغض النظرعن معرفة وأستخدام الأساليب التشاركية</a:t>
            </a:r>
          </a:p>
          <a:p>
            <a:pPr algn="ctr">
              <a:spcBef>
                <a:spcPct val="50000"/>
              </a:spcBef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علينا تقديم محاضرة مقنعة وترفيهية فى نفس الوقت، </a:t>
            </a:r>
          </a:p>
          <a:p>
            <a:pPr algn="ctr">
              <a:spcBef>
                <a:spcPct val="50000"/>
              </a:spcBef>
              <a:buNone/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محاضرة نشطة</a:t>
            </a:r>
          </a:p>
          <a:p>
            <a:pPr algn="ctr">
              <a:spcBef>
                <a:spcPct val="50000"/>
              </a:spcBef>
              <a:buNone/>
            </a:pPr>
            <a:endParaRPr lang="en-US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algn="r">
              <a:buNone/>
            </a:pPr>
            <a:endParaRPr lang="en-US" sz="3600" b="1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85800" y="333375"/>
            <a:ext cx="7772400" cy="115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Calibri (heading)"/>
              <a:ea typeface="Times New Roman"/>
              <a:cs typeface="Calibri (heading)"/>
            </a:endParaRPr>
          </a:p>
        </p:txBody>
      </p:sp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19613"/>
            <a:ext cx="2195736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971550" y="2708275"/>
            <a:ext cx="71294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.</a:t>
            </a:r>
          </a:p>
        </p:txBody>
      </p:sp>
      <p:pic>
        <p:nvPicPr>
          <p:cNvPr id="11" name="Picture 10" descr=" .jpg"/>
          <p:cNvPicPr>
            <a:picLocks noChangeAspect="1"/>
          </p:cNvPicPr>
          <p:nvPr/>
        </p:nvPicPr>
        <p:blipFill>
          <a:blip r:embed="rId4" cstate="print"/>
          <a:srcRect l="3712" t="74323" r="73743" b="2612"/>
          <a:stretch>
            <a:fillRect/>
          </a:stretch>
        </p:blipFill>
        <p:spPr bwMode="auto">
          <a:xfrm>
            <a:off x="6012160" y="3970338"/>
            <a:ext cx="2881313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epositphotos_16886343_m.jpg"/>
          <p:cNvPicPr>
            <a:picLocks noChangeAspect="1"/>
          </p:cNvPicPr>
          <p:nvPr/>
        </p:nvPicPr>
        <p:blipFill>
          <a:blip r:embed="rId2" cstate="print"/>
          <a:srcRect l="49699" t="88457" r="40117" b="2042"/>
          <a:stretch>
            <a:fillRect/>
          </a:stretch>
        </p:blipFill>
        <p:spPr bwMode="auto">
          <a:xfrm>
            <a:off x="4644008" y="4509120"/>
            <a:ext cx="20161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Depositphotos_16886343_m.jpg"/>
          <p:cNvPicPr>
            <a:picLocks noChangeAspect="1"/>
          </p:cNvPicPr>
          <p:nvPr/>
        </p:nvPicPr>
        <p:blipFill>
          <a:blip r:embed="rId2" cstate="print"/>
          <a:srcRect l="50185" t="30460" r="39874" b="59793"/>
          <a:stretch>
            <a:fillRect/>
          </a:stretch>
        </p:blipFill>
        <p:spPr bwMode="auto">
          <a:xfrm rot="896951">
            <a:off x="194396" y="3053818"/>
            <a:ext cx="1785938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0" y="0"/>
            <a:ext cx="9144000" cy="1484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en-US" sz="32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Calibri (heading)"/>
              <a:ea typeface="Times New Roman"/>
              <a:cs typeface="Calibri (heading)"/>
            </a:endParaRPr>
          </a:p>
        </p:txBody>
      </p:sp>
      <p:sp>
        <p:nvSpPr>
          <p:cNvPr id="7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519486" y="6400799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8" name="Lige forbindelse 5"/>
          <p:cNvCxnSpPr/>
          <p:nvPr/>
        </p:nvCxnSpPr>
        <p:spPr>
          <a:xfrm>
            <a:off x="395286" y="1528762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5941" y="377824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179908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170080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من </a:t>
            </a: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أشكال وسائل التدريب المساعدة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2" name="Picture 2" descr=" .jpg"/>
          <p:cNvPicPr>
            <a:picLocks noChangeAspect="1"/>
          </p:cNvPicPr>
          <p:nvPr/>
        </p:nvPicPr>
        <p:blipFill>
          <a:blip r:embed="rId5" cstate="print"/>
          <a:srcRect l="27211" t="50198" r="50111" b="26408"/>
          <a:stretch>
            <a:fillRect/>
          </a:stretch>
        </p:blipFill>
        <p:spPr bwMode="auto">
          <a:xfrm rot="765136">
            <a:off x="7238400" y="2662609"/>
            <a:ext cx="17335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Depositphotos_12792385_m.jpg"/>
          <p:cNvPicPr>
            <a:picLocks noChangeAspect="1"/>
          </p:cNvPicPr>
          <p:nvPr/>
        </p:nvPicPr>
        <p:blipFill>
          <a:blip r:embed="rId6" cstate="print"/>
          <a:srcRect l="71027" t="29729" r="15686" b="56625"/>
          <a:stretch>
            <a:fillRect/>
          </a:stretch>
        </p:blipFill>
        <p:spPr bwMode="auto">
          <a:xfrm rot="-493856">
            <a:off x="6783054" y="4485367"/>
            <a:ext cx="18129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Depositphotos_16886343_m.jpg"/>
          <p:cNvPicPr>
            <a:picLocks noChangeAspect="1"/>
          </p:cNvPicPr>
          <p:nvPr/>
        </p:nvPicPr>
        <p:blipFill>
          <a:blip r:embed="rId2" cstate="print"/>
          <a:srcRect l="21092" t="1704" r="69353" b="88303"/>
          <a:stretch>
            <a:fillRect/>
          </a:stretch>
        </p:blipFill>
        <p:spPr bwMode="auto">
          <a:xfrm rot="-362223">
            <a:off x="2000981" y="4454338"/>
            <a:ext cx="1795463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19613"/>
            <a:ext cx="2195736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195736" y="1700808"/>
            <a:ext cx="669674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الكبار وعملية التدريب: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1- من خلال الرؤية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2- من خلال السمع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3- من خلال الشم ، التذوق ، و اللمس</a:t>
            </a:r>
          </a:p>
          <a:p>
            <a:pPr algn="r">
              <a:spcBef>
                <a:spcPct val="50000"/>
              </a:spcBef>
            </a:pPr>
            <a:endParaRPr lang="ar-SA" sz="1600" b="1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  <a:cs typeface="Calibri (body)"/>
              </a:rPr>
              <a:t>الرؤية ليست فقط للتصديق، ولكن للتذكِرة </a:t>
            </a:r>
          </a:p>
        </p:txBody>
      </p:sp>
      <p:graphicFrame>
        <p:nvGraphicFramePr>
          <p:cNvPr id="11" name="Chart 6"/>
          <p:cNvGraphicFramePr>
            <a:graphicFrameLocks/>
          </p:cNvGraphicFramePr>
          <p:nvPr/>
        </p:nvGraphicFramePr>
        <p:xfrm>
          <a:off x="0" y="1628800"/>
          <a:ext cx="2915817" cy="2664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5" imgW="3200677" imgH="2853175" progId="Excel.Chart.8">
                  <p:embed/>
                </p:oleObj>
              </mc:Choice>
              <mc:Fallback>
                <p:oleObj r:id="rId5" imgW="3200677" imgH="2853175" progId="Excel.Chart.8">
                  <p:embed/>
                  <p:pic>
                    <p:nvPicPr>
                      <p:cNvPr id="0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28800"/>
                        <a:ext cx="2915817" cy="26642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691680" y="3140968"/>
            <a:ext cx="288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EG" dirty="0">
                <a:latin typeface="Calibri" pitchFamily="34" charset="0"/>
              </a:rPr>
              <a:t>1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187624" y="1988840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dirty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755576" y="2420888"/>
            <a:ext cx="306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EG" dirty="0">
                <a:latin typeface="Calibri" pitchFamily="34" charset="0"/>
              </a:rPr>
              <a:t>3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73130" y="1515269"/>
            <a:ext cx="81724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ar-EG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فى معظم الأحيان، زيادة المحاضرة عن 45 دقيقة لن تجعلها مؤثرة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pic>
        <p:nvPicPr>
          <p:cNvPr id="10" name="Picture 7" descr="Depositphotos_6184262_m.jpg"/>
          <p:cNvPicPr>
            <a:picLocks noChangeAspect="1"/>
          </p:cNvPicPr>
          <p:nvPr/>
        </p:nvPicPr>
        <p:blipFill>
          <a:blip r:embed="rId4" cstate="print"/>
          <a:srcRect l="30211" t="33871" r="43962" b="35669"/>
          <a:stretch>
            <a:fillRect/>
          </a:stretch>
        </p:blipFill>
        <p:spPr bwMode="auto">
          <a:xfrm>
            <a:off x="1907704" y="3284983"/>
            <a:ext cx="2826143" cy="26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positphotos_12792385_m.jpg"/>
          <p:cNvPicPr>
            <a:picLocks noChangeAspect="1"/>
          </p:cNvPicPr>
          <p:nvPr/>
        </p:nvPicPr>
        <p:blipFill>
          <a:blip r:embed="rId5" cstate="print"/>
          <a:srcRect l="29472" t="1949" r="56998" b="84648"/>
          <a:stretch>
            <a:fillRect/>
          </a:stretch>
        </p:blipFill>
        <p:spPr bwMode="auto">
          <a:xfrm rot="2893805">
            <a:off x="6708697" y="3903152"/>
            <a:ext cx="170656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27584" y="1989138"/>
            <a:ext cx="73448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أجعل دائما ”نقطة توقف طبيعية“ بين من 5-10 دقائق للحفاظ على أهتمام المشاركين </a:t>
            </a:r>
            <a:endParaRPr lang="en-US" sz="3600" b="1" dirty="0">
              <a:latin typeface="Calibri (body)"/>
              <a:ea typeface="Calibri (body)"/>
            </a:endParaRPr>
          </a:p>
        </p:txBody>
      </p:sp>
      <p:pic>
        <p:nvPicPr>
          <p:cNvPr id="8" name="Picture 7" descr="Depositphotos_20182707_m.jpg"/>
          <p:cNvPicPr>
            <a:picLocks noChangeAspect="1"/>
          </p:cNvPicPr>
          <p:nvPr/>
        </p:nvPicPr>
        <p:blipFill>
          <a:blip r:embed="rId4" cstate="print"/>
          <a:srcRect l="79237" t="59946" r="2977" b="22754"/>
          <a:stretch>
            <a:fillRect/>
          </a:stretch>
        </p:blipFill>
        <p:spPr bwMode="auto">
          <a:xfrm>
            <a:off x="2267744" y="3663336"/>
            <a:ext cx="24384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positphotos_20182707_m.jpg"/>
          <p:cNvPicPr>
            <a:picLocks noChangeAspect="1"/>
          </p:cNvPicPr>
          <p:nvPr/>
        </p:nvPicPr>
        <p:blipFill>
          <a:blip r:embed="rId4" cstate="print"/>
          <a:srcRect l="3410" t="40694" r="79533" b="41518"/>
          <a:stretch>
            <a:fillRect/>
          </a:stretch>
        </p:blipFill>
        <p:spPr bwMode="auto">
          <a:xfrm>
            <a:off x="5364088" y="3663336"/>
            <a:ext cx="2376488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-395286" y="3129455"/>
            <a:ext cx="9143999" cy="3816425"/>
          </a:xfrm>
        </p:spPr>
        <p:txBody>
          <a:bodyPr>
            <a:noAutofit/>
          </a:bodyPr>
          <a:lstStyle/>
          <a:p>
            <a:pPr algn="r"/>
            <a:r>
              <a:rPr lang="ar-EG" sz="3200" b="1" dirty="0">
                <a:solidFill>
                  <a:schemeClr val="tx1"/>
                </a:solidFill>
              </a:rPr>
              <a:t>- شرائح العرض</a:t>
            </a:r>
          </a:p>
          <a:p>
            <a:pPr algn="r"/>
            <a:r>
              <a:rPr lang="ar-EG" sz="3200" b="1" dirty="0">
                <a:solidFill>
                  <a:schemeClr val="tx1"/>
                </a:solidFill>
              </a:rPr>
              <a:t>- جهاز العرض الضوئى</a:t>
            </a:r>
          </a:p>
          <a:p>
            <a:pPr algn="r"/>
            <a:r>
              <a:rPr lang="ar-EG" sz="3200" b="1" dirty="0">
                <a:solidFill>
                  <a:schemeClr val="tx1"/>
                </a:solidFill>
              </a:rPr>
              <a:t>- المخطط التوضيحى- </a:t>
            </a:r>
          </a:p>
          <a:p>
            <a:pPr algn="r"/>
            <a:r>
              <a:rPr lang="ar-EG" sz="3200" b="1" dirty="0">
                <a:solidFill>
                  <a:schemeClr val="tx1"/>
                </a:solidFill>
              </a:rPr>
              <a:t>- الفيديو</a:t>
            </a:r>
          </a:p>
          <a:p>
            <a:pPr algn="r"/>
            <a:r>
              <a:rPr lang="ar-EG" sz="3200" b="1" dirty="0">
                <a:solidFill>
                  <a:schemeClr val="tx1"/>
                </a:solidFill>
              </a:rPr>
              <a:t>- السبورة</a:t>
            </a:r>
          </a:p>
          <a:p>
            <a:pPr algn="r"/>
            <a:r>
              <a:rPr lang="ar-EG" sz="3200" b="1" dirty="0">
                <a:solidFill>
                  <a:schemeClr val="tx1"/>
                </a:solidFill>
              </a:rPr>
              <a:t>- المواد التدريبية</a:t>
            </a:r>
          </a:p>
          <a:p>
            <a:pPr algn="r"/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70322" y="1580598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  <a:cs typeface="Calibri (body)"/>
              </a:rPr>
              <a:t>”نقطة التوقف الطبيعية“ يمكن من خلالها عرض بعض وسائل التدريب المساعدة</a:t>
            </a:r>
            <a:endParaRPr lang="en-US" sz="3600" b="1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9" name="Picture 9" descr="Depositphotos_12792385_m.jpg"/>
          <p:cNvPicPr>
            <a:picLocks noChangeAspect="1"/>
          </p:cNvPicPr>
          <p:nvPr/>
        </p:nvPicPr>
        <p:blipFill>
          <a:blip r:embed="rId4" cstate="print"/>
          <a:srcRect l="16187" t="56776" r="70528" b="29578"/>
          <a:stretch>
            <a:fillRect/>
          </a:stretch>
        </p:blipFill>
        <p:spPr bwMode="auto">
          <a:xfrm rot="845653">
            <a:off x="2353004" y="4302656"/>
            <a:ext cx="1443037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 .jpg"/>
          <p:cNvPicPr>
            <a:picLocks noChangeAspect="1"/>
          </p:cNvPicPr>
          <p:nvPr/>
        </p:nvPicPr>
        <p:blipFill>
          <a:blip r:embed="rId5" cstate="print"/>
          <a:srcRect l="74951" t="26563" r="2611" b="50288"/>
          <a:stretch>
            <a:fillRect/>
          </a:stretch>
        </p:blipFill>
        <p:spPr bwMode="auto">
          <a:xfrm rot="-554827">
            <a:off x="873627" y="2897463"/>
            <a:ext cx="1579562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790" y="97631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188" y="1989138"/>
            <a:ext cx="7921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يمكنك أيضا استخدام تقنية السؤال والجواب</a:t>
            </a:r>
            <a:endParaRPr lang="en-US" sz="3600" b="1" dirty="0">
              <a:latin typeface="Calibri (body)"/>
              <a:ea typeface="Calibri (body)"/>
            </a:endParaRPr>
          </a:p>
        </p:txBody>
      </p:sp>
      <p:pic>
        <p:nvPicPr>
          <p:cNvPr id="8" name="Picture 2" descr="Depositphotos_20182707_m.jpg"/>
          <p:cNvPicPr>
            <a:picLocks noChangeAspect="1"/>
          </p:cNvPicPr>
          <p:nvPr/>
        </p:nvPicPr>
        <p:blipFill>
          <a:blip r:embed="rId4" cstate="print"/>
          <a:srcRect l="79915" t="41425" r="3519" b="41518"/>
          <a:stretch>
            <a:fillRect/>
          </a:stretch>
        </p:blipFill>
        <p:spPr bwMode="auto">
          <a:xfrm>
            <a:off x="2195513" y="2997200"/>
            <a:ext cx="22606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 rot="-1039146">
            <a:off x="2867025" y="2971800"/>
            <a:ext cx="42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latin typeface="Calibri" pitchFamily="34" charset="0"/>
              </a:rPr>
              <a:t>?</a:t>
            </a:r>
          </a:p>
        </p:txBody>
      </p:sp>
      <p:pic>
        <p:nvPicPr>
          <p:cNvPr id="10" name="Picture 12" descr="Depositphotos_20182707_m.jpg"/>
          <p:cNvPicPr>
            <a:picLocks noChangeAspect="1"/>
          </p:cNvPicPr>
          <p:nvPr/>
        </p:nvPicPr>
        <p:blipFill>
          <a:blip r:embed="rId5" cstate="print"/>
          <a:srcRect l="79520" t="78848" r="3085" b="3192"/>
          <a:stretch>
            <a:fillRect/>
          </a:stretch>
        </p:blipFill>
        <p:spPr bwMode="auto">
          <a:xfrm>
            <a:off x="4787900" y="2924175"/>
            <a:ext cx="23717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TTM2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1520" y="1989138"/>
            <a:ext cx="86409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عندما تنتهى جلستك الممتدة لـ 45 دقيقة، </a:t>
            </a:r>
            <a:r>
              <a:rPr lang="ar-EG" sz="3600" b="1" dirty="0"/>
              <a:t>يجب أن يكون لديك تمارين معدة إعدادا جيدا مسبقا للمشاركين</a:t>
            </a:r>
            <a:endParaRPr lang="en-US" sz="3600" b="1" dirty="0">
              <a:latin typeface="Calibri (body)"/>
              <a:ea typeface="Calibri (body)"/>
            </a:endParaRPr>
          </a:p>
        </p:txBody>
      </p:sp>
      <p:pic>
        <p:nvPicPr>
          <p:cNvPr id="8" name="Picture 2" descr="Depositphotos_16886343_m.jpg"/>
          <p:cNvPicPr>
            <a:picLocks noChangeAspect="1"/>
          </p:cNvPicPr>
          <p:nvPr/>
        </p:nvPicPr>
        <p:blipFill>
          <a:blip r:embed="rId4" cstate="print"/>
          <a:srcRect l="69580" t="39964" r="20966" b="50288"/>
          <a:stretch>
            <a:fillRect/>
          </a:stretch>
        </p:blipFill>
        <p:spPr bwMode="auto">
          <a:xfrm>
            <a:off x="4787900" y="3141663"/>
            <a:ext cx="24257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Depositphotos_16886343_m.jpg"/>
          <p:cNvPicPr>
            <a:picLocks noChangeAspect="1"/>
          </p:cNvPicPr>
          <p:nvPr/>
        </p:nvPicPr>
        <p:blipFill>
          <a:blip r:embed="rId4" cstate="print"/>
          <a:srcRect l="79034" t="1706" r="11267" b="88791"/>
          <a:stretch>
            <a:fillRect/>
          </a:stretch>
        </p:blipFill>
        <p:spPr bwMode="auto">
          <a:xfrm>
            <a:off x="2051050" y="3213100"/>
            <a:ext cx="25114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0790" y="97631"/>
            <a:ext cx="9144000" cy="14176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المحاضرة النشطة</a:t>
            </a:r>
            <a:b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وسائل التدريب المساعدة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3CF516-690A-4FBC-900C-5284D334B9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0E2204-1149-459C-8E05-A256B2ADAE1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4b071fe7-6e4f-4851-954b-ed0a7bb357bb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EE388F8-1324-499C-94DB-FB66C8D82D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249</Words>
  <Application>Microsoft Office PowerPoint</Application>
  <PresentationFormat>Skærmshow (4:3)</PresentationFormat>
  <Paragraphs>58</Paragraphs>
  <Slides>12</Slides>
  <Notes>2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(body)</vt:lpstr>
      <vt:lpstr>Calibri (heading)</vt:lpstr>
      <vt:lpstr>Office Theme</vt:lpstr>
      <vt:lpstr>Microsoft Excel Chart</vt:lpstr>
      <vt:lpstr>PowerPoint-præsentation</vt:lpstr>
      <vt:lpstr>المحاضرة النشطة وسائل التدريب المساعدة</vt:lpstr>
      <vt:lpstr>PowerPoint-præsentation</vt:lpstr>
      <vt:lpstr>PowerPoint-præsentation</vt:lpstr>
      <vt:lpstr>PowerPoint-præsentation</vt:lpstr>
      <vt:lpstr>PowerPoint-præsentation</vt:lpstr>
      <vt:lpstr>المحاضرة النشطة وسائل التدريب المساعدة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Freecomp</dc:creator>
  <cp:lastModifiedBy>clevertouch</cp:lastModifiedBy>
  <cp:revision>27</cp:revision>
  <cp:lastPrinted>2014-04-28T08:46:13Z</cp:lastPrinted>
  <dcterms:created xsi:type="dcterms:W3CDTF">2014-03-01T21:39:36Z</dcterms:created>
  <dcterms:modified xsi:type="dcterms:W3CDTF">2022-04-07T08:40:45Z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Order">
    <vt:r8>11600</vt:r8>
  </property>
</Properties>
</file>