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85B1BB-734D-4E12-BC87-A7F03078E4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88928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CFE91-F9FC-42F2-BC12-3F51B4B6091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32962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CFE91-F9FC-42F2-BC12-3F51B4B60917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2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FDF3-AD19-4E57-81FB-1743E11A3CBC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994E0-ADF0-4265-B2E3-D11D0995C00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8203F-B822-4577-8C7C-B843E2C38C18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994E0-ADF0-4265-B2E3-D11D0995C00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79D3-3337-4018-BA56-A597333BE3E6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994E0-ADF0-4265-B2E3-D11D0995C00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03CBC-5708-4A15-BBDC-B3B0633C00CD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994E0-ADF0-4265-B2E3-D11D0995C00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16CD4-793A-4E86-AA6F-939CBAC534F8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994E0-ADF0-4265-B2E3-D11D0995C00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0B08-8C93-4D3D-B175-C6707A70BA53}" type="datetime1">
              <a:rPr lang="en-US" smtClean="0"/>
              <a:t>4/7/2022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994E0-ADF0-4265-B2E3-D11D0995C00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3F710-DEA4-44F0-AE07-751641C5C6DD}" type="datetime1">
              <a:rPr lang="en-US" smtClean="0"/>
              <a:t>4/7/2022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994E0-ADF0-4265-B2E3-D11D0995C00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D769F-4014-4CCC-A984-5F6DDA96CDD3}" type="datetime1">
              <a:rPr lang="en-US" smtClean="0"/>
              <a:t>4/7/2022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994E0-ADF0-4265-B2E3-D11D0995C00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FA4B3-A52B-45ED-B45D-845A0FF72E64}" type="datetime1">
              <a:rPr lang="en-US" smtClean="0"/>
              <a:t>4/7/2022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994E0-ADF0-4265-B2E3-D11D0995C00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04D71-8283-418E-B62D-E5E17E0F490E}" type="datetime1">
              <a:rPr lang="en-US" smtClean="0"/>
              <a:t>4/7/2022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994E0-ADF0-4265-B2E3-D11D0995C00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5AC39-4BED-453A-928B-D90DE97799BF}" type="datetime1">
              <a:rPr lang="en-US" smtClean="0"/>
              <a:t>4/7/2022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994E0-ADF0-4265-B2E3-D11D0995C00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A8470-0C56-4772-9ED2-7144D7834B34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TTM 2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994E0-ADF0-4265-B2E3-D11D0995C003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683568" y="1628800"/>
            <a:ext cx="7772400" cy="352839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EG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endParaRPr lang="ar-EG" sz="4400" b="1" dirty="0"/>
          </a:p>
          <a:p>
            <a:pPr lvl="0" algn="ctr">
              <a:spcBef>
                <a:spcPct val="0"/>
              </a:spcBef>
            </a:pPr>
            <a:r>
              <a:rPr lang="ar-EG" sz="4400" b="1" dirty="0"/>
              <a:t>مهارات التواصل الفعال</a:t>
            </a:r>
          </a:p>
          <a:p>
            <a:pPr lvl="0" algn="ctr">
              <a:spcBef>
                <a:spcPct val="0"/>
              </a:spcBef>
            </a:pPr>
            <a:endParaRPr kumimoji="0" lang="ar-EG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endParaRPr kumimoji="0" lang="da-DK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4067944" y="6356350"/>
            <a:ext cx="4388024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TTM 2                                                                                                  P.P3</a:t>
            </a:r>
            <a:endParaRPr lang="da-DK" dirty="0"/>
          </a:p>
        </p:txBody>
      </p:sp>
      <p:pic>
        <p:nvPicPr>
          <p:cNvPr id="7" name="Bille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lede 6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Depositphotos_20182707_m.jpg"/>
          <p:cNvPicPr>
            <a:picLocks noChangeAspect="1"/>
          </p:cNvPicPr>
          <p:nvPr/>
        </p:nvPicPr>
        <p:blipFill>
          <a:blip r:embed="rId2" cstate="print"/>
          <a:srcRect l="3162" t="22055" r="79138" b="60518"/>
          <a:stretch>
            <a:fillRect/>
          </a:stretch>
        </p:blipFill>
        <p:spPr bwMode="auto">
          <a:xfrm rot="786120">
            <a:off x="5142191" y="4623612"/>
            <a:ext cx="2025650" cy="199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ar-EG" sz="4400" b="1" dirty="0">
                <a:solidFill>
                  <a:srgbClr val="000000"/>
                </a:solidFill>
                <a:latin typeface="Arial Black"/>
              </a:rPr>
              <a:t>لتحسين مهارات التواصل</a:t>
            </a:r>
          </a:p>
          <a:p>
            <a:pPr lvl="0" algn="ctr">
              <a:spcBef>
                <a:spcPct val="0"/>
              </a:spcBef>
              <a:defRPr/>
            </a:pPr>
            <a:r>
              <a:rPr lang="ar-EG" sz="4400" b="1" dirty="0">
                <a:solidFill>
                  <a:srgbClr val="000000"/>
                </a:solidFill>
                <a:latin typeface="Arial Black"/>
              </a:rPr>
              <a:t> على المدرب:</a:t>
            </a:r>
            <a:endParaRPr lang="en-US" sz="44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</a:t>
            </a:r>
            <a:endParaRPr lang="da-DK" dirty="0"/>
          </a:p>
        </p:txBody>
      </p:sp>
      <p:cxnSp>
        <p:nvCxnSpPr>
          <p:cNvPr id="5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-2222500" y="-381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900113" y="1844675"/>
            <a:ext cx="75596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 algn="r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100000"/>
              <a:tabLst>
                <a:tab pos="508000" algn="l"/>
              </a:tabLst>
            </a:pPr>
            <a:r>
              <a:rPr lang="ar-EG" sz="3600" b="1" dirty="0"/>
              <a:t>وصف السلوك </a:t>
            </a:r>
            <a:endParaRPr lang="en-US" sz="3600" b="1" dirty="0"/>
          </a:p>
          <a:p>
            <a:pPr marL="571500" indent="-571500" algn="r" rtl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508000" algn="l"/>
              </a:tabLst>
            </a:pPr>
            <a:r>
              <a:rPr lang="ar-EG" sz="3600" b="1" dirty="0"/>
              <a:t>عن طريق الإبلاغ عن ملاحظات أعمال محددة دون اتهام أو حكم على دوافعهم.</a:t>
            </a:r>
            <a:endParaRPr lang="ar-SA" sz="3600" b="1" dirty="0"/>
          </a:p>
          <a:p>
            <a:pPr marL="571500" indent="-571500" algn="r" rtl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508000" algn="l"/>
              </a:tabLst>
            </a:pPr>
            <a:r>
              <a:rPr lang="ar-EG" sz="3600" b="1" dirty="0"/>
              <a:t>وصف المفاهيم التى وصل اليها المتدرب للتأكد من أن فهمه صحيح أم لا</a:t>
            </a:r>
          </a:p>
          <a:p>
            <a:pPr marL="514350" indent="-514350" algn="r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100000"/>
              <a:tabLst>
                <a:tab pos="508000" algn="l"/>
              </a:tabLst>
            </a:pPr>
            <a:endParaRPr lang="en-US" sz="3600" b="1" dirty="0">
              <a:solidFill>
                <a:srgbClr val="000000"/>
              </a:solidFill>
              <a:latin typeface="Calibri (body)"/>
              <a:ea typeface="Calibri (body)"/>
            </a:endParaRPr>
          </a:p>
        </p:txBody>
      </p:sp>
      <p:pic>
        <p:nvPicPr>
          <p:cNvPr id="10" name="Picture 2" descr="Depositphotos_17420061_m.jpg"/>
          <p:cNvPicPr>
            <a:picLocks noChangeAspect="1"/>
          </p:cNvPicPr>
          <p:nvPr/>
        </p:nvPicPr>
        <p:blipFill>
          <a:blip r:embed="rId3" cstate="print"/>
          <a:srcRect l="74780" t="73792" r="1527" b="2248"/>
          <a:stretch>
            <a:fillRect/>
          </a:stretch>
        </p:blipFill>
        <p:spPr bwMode="auto">
          <a:xfrm rot="-783375">
            <a:off x="2378726" y="4341655"/>
            <a:ext cx="1919287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Billed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Billede 6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Depositphotos_23121570_m.jpg"/>
          <p:cNvPicPr>
            <a:picLocks noChangeAspect="1"/>
          </p:cNvPicPr>
          <p:nvPr/>
        </p:nvPicPr>
        <p:blipFill>
          <a:blip r:embed="rId2" cstate="print"/>
          <a:srcRect l="36652" t="2724" r="48370" b="66235"/>
          <a:stretch>
            <a:fillRect/>
          </a:stretch>
        </p:blipFill>
        <p:spPr bwMode="auto">
          <a:xfrm>
            <a:off x="2339752" y="1947778"/>
            <a:ext cx="1873002" cy="3880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EG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Arial Black"/>
              <a:ea typeface="Times New Roman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4400" b="1" i="0" u="none" strike="noStrike" kern="1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Arial Black"/>
                <a:ea typeface="Times New Roman"/>
              </a:rPr>
              <a:t>لماذا الأسئلة</a:t>
            </a:r>
            <a:endParaRPr kumimoji="0" lang="en-US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Arial Black"/>
              <a:ea typeface="Times New Roman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</a:t>
            </a:r>
            <a:endParaRPr lang="da-DK" dirty="0"/>
          </a:p>
        </p:txBody>
      </p:sp>
      <p:cxnSp>
        <p:nvCxnSpPr>
          <p:cNvPr id="5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-2222500" y="-381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220072" y="1700808"/>
            <a:ext cx="3600400" cy="45370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ar-EG" b="1" dirty="0">
                <a:solidFill>
                  <a:srgbClr val="000000"/>
                </a:solidFill>
                <a:latin typeface="Calibri (body)"/>
              </a:rPr>
              <a:t>- لمعرفة رد الفعل</a:t>
            </a:r>
            <a:endParaRPr lang="en-US" b="1" dirty="0">
              <a:solidFill>
                <a:srgbClr val="000000"/>
              </a:solidFill>
              <a:latin typeface="Calibri (body)"/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ar-EG" b="1" dirty="0">
                <a:solidFill>
                  <a:srgbClr val="000000"/>
                </a:solidFill>
                <a:latin typeface="Calibri (body)"/>
              </a:rPr>
              <a:t>- لأثارة الأهتمام</a:t>
            </a:r>
            <a:endParaRPr lang="en-US" b="1" dirty="0">
              <a:solidFill>
                <a:srgbClr val="000000"/>
              </a:solidFill>
              <a:latin typeface="Calibri (body)"/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ar-EG" b="1" dirty="0">
                <a:solidFill>
                  <a:srgbClr val="000000"/>
                </a:solidFill>
                <a:latin typeface="Calibri (body)"/>
              </a:rPr>
              <a:t>- لأستمرار الأهتمام </a:t>
            </a:r>
            <a:endParaRPr lang="en-US" b="1" dirty="0">
              <a:solidFill>
                <a:srgbClr val="000000"/>
              </a:solidFill>
              <a:latin typeface="Calibri (body)"/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ar-EG" b="1" dirty="0">
                <a:solidFill>
                  <a:srgbClr val="000000"/>
                </a:solidFill>
                <a:latin typeface="Calibri (body)"/>
              </a:rPr>
              <a:t>- للحصول على الأهتمام 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ar-EG" b="1" dirty="0">
                <a:solidFill>
                  <a:srgbClr val="000000"/>
                </a:solidFill>
                <a:latin typeface="Calibri (body)"/>
              </a:rPr>
              <a:t>- لتحفيز التفكير </a:t>
            </a:r>
            <a:endParaRPr lang="en-US" b="1" dirty="0">
              <a:solidFill>
                <a:srgbClr val="000000"/>
              </a:solidFill>
              <a:latin typeface="Calibri (body)"/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ar-EG" b="1" dirty="0">
                <a:solidFill>
                  <a:srgbClr val="000000"/>
                </a:solidFill>
                <a:latin typeface="Calibri (body)"/>
              </a:rPr>
              <a:t>- لفتح باب النقاش</a:t>
            </a:r>
            <a:endParaRPr lang="en-US" b="1" dirty="0">
              <a:solidFill>
                <a:srgbClr val="000000"/>
              </a:solidFill>
              <a:latin typeface="Calibri (body)"/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ar-EG" b="1" dirty="0">
                <a:solidFill>
                  <a:srgbClr val="000000"/>
                </a:solidFill>
                <a:latin typeface="Calibri (body)"/>
              </a:rPr>
              <a:t>- للحد من النقاش</a:t>
            </a:r>
            <a:endParaRPr lang="en-US" b="1" dirty="0">
              <a:solidFill>
                <a:srgbClr val="000000"/>
              </a:solidFill>
              <a:latin typeface="Calibri (body)"/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ar-EG" b="1" dirty="0">
                <a:solidFill>
                  <a:srgbClr val="000000"/>
                </a:solidFill>
                <a:latin typeface="Calibri (body)"/>
              </a:rPr>
              <a:t>- لتوجيه المشاركين</a:t>
            </a:r>
            <a:endParaRPr lang="en-US" b="1" dirty="0">
              <a:solidFill>
                <a:srgbClr val="000000"/>
              </a:solidFill>
              <a:latin typeface="Calibri (body)"/>
            </a:endParaRPr>
          </a:p>
          <a:p>
            <a:pPr algn="r" fontAlgn="auto">
              <a:spcAft>
                <a:spcPts val="0"/>
              </a:spcAft>
              <a:defRPr/>
            </a:pPr>
            <a:endParaRPr lang="en-US" b="1" dirty="0">
              <a:solidFill>
                <a:srgbClr val="000000"/>
              </a:solidFill>
              <a:latin typeface="Calibri (body)"/>
            </a:endParaRPr>
          </a:p>
        </p:txBody>
      </p:sp>
      <p:pic>
        <p:nvPicPr>
          <p:cNvPr id="10" name="Bille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Billede 6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endParaRPr lang="ar-EG" sz="44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ar-EG" sz="44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</a:rPr>
              <a:t>لماذا الأسئلة</a:t>
            </a:r>
            <a:endParaRPr lang="en-US" sz="44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</a:t>
            </a:r>
            <a:endParaRPr lang="da-DK" dirty="0"/>
          </a:p>
        </p:txBody>
      </p:sp>
      <p:cxnSp>
        <p:nvCxnSpPr>
          <p:cNvPr id="5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Billed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785942" y="332656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lede 11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-2222500" y="-381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355976" y="1628801"/>
            <a:ext cx="446454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30000"/>
              </a:lnSpc>
              <a:spcBef>
                <a:spcPct val="150000"/>
              </a:spcBef>
              <a:buClr>
                <a:schemeClr val="tx1"/>
              </a:buClr>
              <a:buSzPct val="75000"/>
              <a:buFont typeface="Arial" charset="0"/>
              <a:buNone/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</a:rPr>
              <a:t>- لأكتشاف نقاط الضعف</a:t>
            </a:r>
            <a:endParaRPr lang="en-US" sz="3600" b="1" dirty="0">
              <a:solidFill>
                <a:srgbClr val="000000"/>
              </a:solidFill>
              <a:latin typeface="Calibri (body)"/>
              <a:ea typeface="Calibri (body)"/>
            </a:endParaRPr>
          </a:p>
          <a:p>
            <a:pPr algn="r">
              <a:lnSpc>
                <a:spcPct val="130000"/>
              </a:lnSpc>
              <a:spcBef>
                <a:spcPct val="150000"/>
              </a:spcBef>
              <a:buClr>
                <a:schemeClr val="tx1"/>
              </a:buClr>
              <a:buSzPct val="75000"/>
              <a:buFont typeface="Arial" charset="0"/>
              <a:buNone/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</a:rPr>
              <a:t>- لتصحيح الأخطاء </a:t>
            </a:r>
            <a:endParaRPr lang="en-US" sz="3600" b="1" dirty="0">
              <a:solidFill>
                <a:srgbClr val="000000"/>
              </a:solidFill>
              <a:latin typeface="Calibri (body)"/>
              <a:ea typeface="Calibri (body)"/>
            </a:endParaRPr>
          </a:p>
          <a:p>
            <a:pPr algn="r">
              <a:lnSpc>
                <a:spcPct val="130000"/>
              </a:lnSpc>
              <a:spcBef>
                <a:spcPct val="150000"/>
              </a:spcBef>
              <a:buClr>
                <a:schemeClr val="tx1"/>
              </a:buClr>
              <a:buSzPct val="75000"/>
              <a:buFont typeface="Arial" charset="0"/>
              <a:buNone/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</a:rPr>
              <a:t>- للتأكد من المعرفة والفهم </a:t>
            </a:r>
            <a:endParaRPr lang="en-US" sz="3600" b="1" dirty="0">
              <a:solidFill>
                <a:srgbClr val="000000"/>
              </a:solidFill>
              <a:latin typeface="Calibri (body)"/>
              <a:ea typeface="Calibri (body)"/>
            </a:endParaRPr>
          </a:p>
          <a:p>
            <a:pPr algn="r">
              <a:spcBef>
                <a:spcPct val="20000"/>
              </a:spcBef>
              <a:buFont typeface="Arial" charset="0"/>
              <a:buNone/>
            </a:pPr>
            <a:endParaRPr lang="en-US" sz="3600" b="1" dirty="0">
              <a:solidFill>
                <a:srgbClr val="000000"/>
              </a:solidFill>
              <a:latin typeface="Calibri (body)"/>
              <a:ea typeface="Calibri (body)"/>
            </a:endParaRPr>
          </a:p>
        </p:txBody>
      </p:sp>
      <p:pic>
        <p:nvPicPr>
          <p:cNvPr id="10" name="Picture 6" descr="Depositphotos_23121570_m.jpg"/>
          <p:cNvPicPr>
            <a:picLocks noChangeAspect="1"/>
          </p:cNvPicPr>
          <p:nvPr/>
        </p:nvPicPr>
        <p:blipFill>
          <a:blip r:embed="rId4" cstate="print"/>
          <a:srcRect l="36652" t="2724" r="48370" b="66235"/>
          <a:stretch>
            <a:fillRect/>
          </a:stretch>
        </p:blipFill>
        <p:spPr bwMode="auto">
          <a:xfrm>
            <a:off x="2339752" y="1947778"/>
            <a:ext cx="1873002" cy="3880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EG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Arial Black"/>
              <a:ea typeface="Times New Roman"/>
              <a:cs typeface="Arial Black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4400" b="1" i="0" u="none" strike="noStrike" kern="1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Arial Black"/>
                <a:ea typeface="Times New Roman"/>
                <a:cs typeface="Arial Black"/>
              </a:rPr>
              <a:t>أنواع الأسئلة</a:t>
            </a:r>
            <a:endParaRPr kumimoji="0" lang="en-US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Arial Black"/>
              <a:ea typeface="Times New Roman"/>
              <a:cs typeface="Arial Black"/>
            </a:endParaRPr>
          </a:p>
        </p:txBody>
      </p:sp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b="1"/>
              <a:t>TTM 2 </a:t>
            </a:r>
            <a:endParaRPr lang="da-DK" b="1" dirty="0"/>
          </a:p>
        </p:txBody>
      </p:sp>
      <p:cxnSp>
        <p:nvCxnSpPr>
          <p:cNvPr id="4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-2222500" y="-381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b="1">
              <a:latin typeface="Calibri" pitchFamily="34" charset="0"/>
            </a:endParaRPr>
          </a:p>
        </p:txBody>
      </p:sp>
      <p:pic>
        <p:nvPicPr>
          <p:cNvPr id="8" name="Billede 9" descr="pictogram-spørgsmålsteg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4602" y="2396417"/>
            <a:ext cx="249555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501174" y="1965277"/>
            <a:ext cx="29183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3600" b="1" dirty="0">
                <a:latin typeface="+mn-lt"/>
              </a:rPr>
              <a:t>1- أسئلة مفتوحة</a:t>
            </a:r>
            <a:endParaRPr lang="en-US" sz="3600" b="1" dirty="0">
              <a:latin typeface="+mn-lt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1579220" y="2885234"/>
            <a:ext cx="19223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EG" sz="3600" b="1" dirty="0">
                <a:latin typeface="Calibri" pitchFamily="34" charset="0"/>
              </a:rPr>
              <a:t>3- تحقيقات</a:t>
            </a:r>
            <a:endParaRPr lang="en-US" sz="3600" b="1" dirty="0">
              <a:latin typeface="Calibri" pitchFamily="34" charset="0"/>
            </a:endParaRP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5940152" y="3645024"/>
            <a:ext cx="24673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EG" sz="3600" b="1" dirty="0">
                <a:latin typeface="Calibri" pitchFamily="34" charset="0"/>
              </a:rPr>
              <a:t>2- أسئلة مغلقة</a:t>
            </a:r>
            <a:endParaRPr lang="en-US" sz="3600" b="1" dirty="0">
              <a:latin typeface="Calibri" pitchFamily="34" charset="0"/>
            </a:endParaRP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1943101" y="4712052"/>
            <a:ext cx="15584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ar-EG" sz="3600" b="1" dirty="0">
                <a:latin typeface="Calibri" pitchFamily="34" charset="0"/>
              </a:rPr>
              <a:t>4- المريا</a:t>
            </a:r>
            <a:endParaRPr lang="en-US" sz="3600" b="1" dirty="0">
              <a:latin typeface="Calibri" pitchFamily="34" charset="0"/>
            </a:endParaRPr>
          </a:p>
        </p:txBody>
      </p:sp>
      <p:pic>
        <p:nvPicPr>
          <p:cNvPr id="13" name="Bille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Billede 6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Depositphotos_6184262_m.jpg"/>
          <p:cNvPicPr>
            <a:picLocks noChangeAspect="1"/>
          </p:cNvPicPr>
          <p:nvPr/>
        </p:nvPicPr>
        <p:blipFill>
          <a:blip r:embed="rId2" cstate="print"/>
          <a:srcRect l="77226" t="77332"/>
          <a:stretch>
            <a:fillRect/>
          </a:stretch>
        </p:blipFill>
        <p:spPr bwMode="auto">
          <a:xfrm>
            <a:off x="387528" y="1804987"/>
            <a:ext cx="2771775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EG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Arial Black"/>
              <a:ea typeface="Times New Roman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4400" b="1" i="0" u="none" strike="noStrike" kern="1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Arial Black"/>
                <a:ea typeface="Times New Roman"/>
              </a:rPr>
              <a:t>طرق الحد</a:t>
            </a:r>
            <a:r>
              <a:rPr kumimoji="0" lang="ar-EG" sz="4400" b="1" i="0" u="none" strike="noStrike" kern="10" cap="none" spc="0" normalizeH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Arial Black"/>
                <a:ea typeface="Times New Roman"/>
              </a:rPr>
              <a:t> من توقف التواصل</a:t>
            </a:r>
            <a:endParaRPr kumimoji="0" lang="en-US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Arial Black"/>
              <a:ea typeface="Times New Roman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</a:t>
            </a:r>
            <a:endParaRPr lang="da-DK" dirty="0"/>
          </a:p>
        </p:txBody>
      </p:sp>
      <p:cxnSp>
        <p:nvCxnSpPr>
          <p:cNvPr id="5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-2222500" y="-381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2123728" y="1772816"/>
            <a:ext cx="664288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 algn="r">
              <a:lnSpc>
                <a:spcPct val="130000"/>
              </a:lnSpc>
            </a:pPr>
            <a:r>
              <a:rPr lang="ar-EG" sz="3600" b="1" dirty="0">
                <a:latin typeface="Calibri" pitchFamily="34" charset="0"/>
              </a:rPr>
              <a:t>1- وفر رد الفعل</a:t>
            </a:r>
            <a:endParaRPr lang="en-US" sz="3600" b="1" dirty="0">
              <a:latin typeface="Calibri" pitchFamily="34" charset="0"/>
            </a:endParaRPr>
          </a:p>
          <a:p>
            <a:pPr marL="514350" indent="-514350" algn="r">
              <a:lnSpc>
                <a:spcPct val="130000"/>
              </a:lnSpc>
            </a:pPr>
            <a:r>
              <a:rPr lang="ar-EG" sz="3600" b="1" dirty="0">
                <a:latin typeface="Calibri" pitchFamily="34" charset="0"/>
              </a:rPr>
              <a:t>2- طور عادات الحديث المباشر</a:t>
            </a:r>
            <a:endParaRPr lang="en-US" sz="3600" b="1" dirty="0">
              <a:latin typeface="Calibri" pitchFamily="34" charset="0"/>
            </a:endParaRPr>
          </a:p>
          <a:p>
            <a:pPr marL="514350" indent="-514350" algn="r">
              <a:lnSpc>
                <a:spcPct val="130000"/>
              </a:lnSpc>
            </a:pPr>
            <a:r>
              <a:rPr lang="ar-EG" sz="3600" b="1" dirty="0">
                <a:latin typeface="Calibri" pitchFamily="34" charset="0"/>
              </a:rPr>
              <a:t>3- تجنب ثغرات المصداقية</a:t>
            </a:r>
            <a:endParaRPr lang="en-US" sz="3600" b="1" dirty="0">
              <a:latin typeface="Calibri" pitchFamily="34" charset="0"/>
            </a:endParaRPr>
          </a:p>
          <a:p>
            <a:pPr marL="514350" indent="-514350" algn="r">
              <a:lnSpc>
                <a:spcPct val="130000"/>
              </a:lnSpc>
            </a:pPr>
            <a:r>
              <a:rPr lang="ar-EG" sz="3600" b="1" dirty="0">
                <a:latin typeface="Calibri" pitchFamily="34" charset="0"/>
              </a:rPr>
              <a:t>4- أختار الوقت الجيد للتواصل</a:t>
            </a:r>
            <a:endParaRPr lang="en-US" sz="3600" b="1" dirty="0">
              <a:latin typeface="Calibri" pitchFamily="34" charset="0"/>
            </a:endParaRPr>
          </a:p>
          <a:p>
            <a:pPr marL="514350" indent="-514350" algn="r">
              <a:lnSpc>
                <a:spcPct val="130000"/>
              </a:lnSpc>
            </a:pPr>
            <a:r>
              <a:rPr lang="en-US" sz="3600" b="1" dirty="0">
                <a:latin typeface="Calibri" pitchFamily="34" charset="0"/>
              </a:rPr>
              <a:t>K.I.S.S </a:t>
            </a:r>
            <a:r>
              <a:rPr lang="ar-EG" sz="3600" b="1" dirty="0">
                <a:latin typeface="Calibri" pitchFamily="34" charset="0"/>
              </a:rPr>
              <a:t>5- أبعد عن الملل والإسهاب </a:t>
            </a:r>
            <a:r>
              <a:rPr lang="ar-SA" sz="3600" b="1" dirty="0">
                <a:latin typeface="Calibri" pitchFamily="34" charset="0"/>
              </a:rPr>
              <a:t>.</a:t>
            </a:r>
            <a:r>
              <a:rPr lang="ar-EG" sz="3600" b="1" dirty="0">
                <a:latin typeface="Calibri" pitchFamily="34" charset="0"/>
              </a:rPr>
              <a:t> تذكر</a:t>
            </a:r>
            <a:endParaRPr lang="en-US" sz="3600" b="1" dirty="0">
              <a:latin typeface="Calibri" pitchFamily="34" charset="0"/>
            </a:endParaRPr>
          </a:p>
        </p:txBody>
      </p:sp>
      <p:pic>
        <p:nvPicPr>
          <p:cNvPr id="10" name="Bille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Billede 6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685800" y="333375"/>
            <a:ext cx="7772400" cy="115093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Arial Black"/>
                <a:ea typeface="Times New Roman"/>
                <a:cs typeface="Arial Black"/>
              </a:rPr>
              <a:t>K.I.S.S</a:t>
            </a:r>
          </a:p>
        </p:txBody>
      </p:sp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</a:t>
            </a:r>
            <a:endParaRPr lang="da-DK" dirty="0"/>
          </a:p>
        </p:txBody>
      </p:sp>
      <p:cxnSp>
        <p:nvCxnSpPr>
          <p:cNvPr id="4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-2222500" y="-381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8" name="Picture 12" descr=" .jpg"/>
          <p:cNvPicPr>
            <a:picLocks noChangeAspect="1"/>
          </p:cNvPicPr>
          <p:nvPr/>
        </p:nvPicPr>
        <p:blipFill>
          <a:blip r:embed="rId2" cstate="print"/>
          <a:srcRect l="50536" t="74336" r="25188" b="2246"/>
          <a:stretch>
            <a:fillRect/>
          </a:stretch>
        </p:blipFill>
        <p:spPr bwMode="auto">
          <a:xfrm>
            <a:off x="5868144" y="2132856"/>
            <a:ext cx="3008313" cy="28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1619672" y="1556793"/>
            <a:ext cx="432048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en-US" sz="3600" b="1" dirty="0">
                <a:solidFill>
                  <a:srgbClr val="000000"/>
                </a:solidFill>
                <a:latin typeface="Calibri" pitchFamily="34" charset="0"/>
              </a:rPr>
              <a:t>K – eep</a:t>
            </a:r>
            <a:r>
              <a:rPr lang="ar-EG" sz="36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en-US" sz="3600" b="1" dirty="0">
              <a:solidFill>
                <a:srgbClr val="000000"/>
              </a:solidFill>
              <a:latin typeface="Calibri" pitchFamily="34" charset="0"/>
            </a:endParaRPr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en-US" sz="3600" b="1" dirty="0">
                <a:solidFill>
                  <a:srgbClr val="000000"/>
                </a:solidFill>
                <a:latin typeface="Calibri" pitchFamily="34" charset="0"/>
              </a:rPr>
              <a:t>I   - t</a:t>
            </a:r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en-US" sz="3600" b="1" dirty="0">
                <a:solidFill>
                  <a:srgbClr val="000000"/>
                </a:solidFill>
                <a:latin typeface="Calibri" pitchFamily="34" charset="0"/>
              </a:rPr>
              <a:t>S - imple</a:t>
            </a:r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en-US" sz="3600" b="1" dirty="0">
                <a:solidFill>
                  <a:srgbClr val="000000"/>
                </a:solidFill>
                <a:latin typeface="Calibri" pitchFamily="34" charset="0"/>
              </a:rPr>
              <a:t>S – weetheart</a:t>
            </a:r>
            <a:endParaRPr lang="ar-EG" sz="3600" b="1" dirty="0">
              <a:solidFill>
                <a:srgbClr val="000000"/>
              </a:solidFill>
              <a:latin typeface="Calibri" pitchFamily="34" charset="0"/>
            </a:endParaRPr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ar-EG" sz="3600" b="1" dirty="0">
                <a:solidFill>
                  <a:srgbClr val="000000"/>
                </a:solidFill>
                <a:latin typeface="Calibri" pitchFamily="34" charset="0"/>
              </a:rPr>
              <a:t>أجعلها بسيطة يا عزيزي</a:t>
            </a:r>
            <a:endParaRPr lang="en-US" sz="36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" name="Heart 9"/>
          <p:cNvSpPr/>
          <p:nvPr/>
        </p:nvSpPr>
        <p:spPr>
          <a:xfrm>
            <a:off x="6443663" y="2636838"/>
            <a:ext cx="576262" cy="504825"/>
          </a:xfrm>
          <a:prstGeom prst="hear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1" name="Bille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Billede 6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EG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itchFamily="34" charset="0"/>
              <a:ea typeface="+mj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</a:rPr>
              <a:t>شكراً على وقتكم</a:t>
            </a:r>
            <a:endParaRPr kumimoji="0" lang="da-DK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</a:endParaRPr>
          </a:p>
        </p:txBody>
      </p:sp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</a:t>
            </a:r>
            <a:endParaRPr lang="da-DK" dirty="0"/>
          </a:p>
        </p:txBody>
      </p:sp>
      <p:pic>
        <p:nvPicPr>
          <p:cNvPr id="4" name="Bille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lede 6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epositphotos_20182707_m.jpg"/>
          <p:cNvPicPr>
            <a:picLocks noChangeAspect="1"/>
          </p:cNvPicPr>
          <p:nvPr/>
        </p:nvPicPr>
        <p:blipFill>
          <a:blip r:embed="rId2" cstate="print"/>
          <a:srcRect l="3159" t="78421" r="78870" b="2518"/>
          <a:stretch>
            <a:fillRect/>
          </a:stretch>
        </p:blipFill>
        <p:spPr bwMode="auto">
          <a:xfrm>
            <a:off x="2843808" y="1772816"/>
            <a:ext cx="3384550" cy="358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EG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Arial Black"/>
              <a:ea typeface="Times New Roman"/>
              <a:cs typeface="Arial Black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4400" b="1" i="0" u="none" strike="noStrike" kern="1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Arial Black"/>
                <a:ea typeface="Times New Roman"/>
                <a:cs typeface="Arial Black"/>
              </a:rPr>
              <a:t>عملية التواصل</a:t>
            </a:r>
            <a:endParaRPr kumimoji="0" lang="en-US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Arial Black"/>
              <a:ea typeface="Times New Roman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</a:t>
            </a:r>
            <a:endParaRPr lang="da-DK" dirty="0"/>
          </a:p>
        </p:txBody>
      </p:sp>
      <p:cxnSp>
        <p:nvCxnSpPr>
          <p:cNvPr id="5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6019800" y="2132856"/>
            <a:ext cx="272866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EG" sz="3600" b="1" dirty="0">
                <a:latin typeface="Calibri" pitchFamily="34" charset="0"/>
              </a:rPr>
              <a:t>من يقول ماذا؟</a:t>
            </a:r>
            <a:endParaRPr lang="en-US" sz="3600" b="1" dirty="0">
              <a:latin typeface="Calibri" pitchFamily="34" charset="0"/>
            </a:endParaRPr>
          </a:p>
          <a:p>
            <a:pPr algn="r"/>
            <a:endParaRPr lang="en-US" sz="3600" b="1" dirty="0">
              <a:latin typeface="Calibri" pitchFamily="34" charset="0"/>
            </a:endParaRPr>
          </a:p>
          <a:p>
            <a:pPr algn="r"/>
            <a:endParaRPr lang="en-US" sz="3600" b="1" dirty="0">
              <a:latin typeface="Calibri" pitchFamily="34" charset="0"/>
            </a:endParaRPr>
          </a:p>
          <a:p>
            <a:pPr algn="r" rtl="1"/>
            <a:r>
              <a:rPr lang="ar-EG" sz="3600" b="1" dirty="0">
                <a:latin typeface="Calibri" pitchFamily="34" charset="0"/>
              </a:rPr>
              <a:t>في أي موضوع؟</a:t>
            </a:r>
            <a:endParaRPr lang="en-US" sz="3600" b="1" dirty="0">
              <a:latin typeface="Calibri" pitchFamily="34" charset="0"/>
            </a:endParaRPr>
          </a:p>
          <a:p>
            <a:pPr algn="r"/>
            <a:endParaRPr lang="en-US" sz="3600" b="1" dirty="0">
              <a:latin typeface="Calibri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51520" y="2060848"/>
            <a:ext cx="223224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EG" sz="3600" b="1" dirty="0">
                <a:latin typeface="Calibri" pitchFamily="34" charset="0"/>
              </a:rPr>
              <a:t>لمن؟</a:t>
            </a:r>
          </a:p>
          <a:p>
            <a:pPr algn="r"/>
            <a:endParaRPr lang="ar-EG" sz="3600" b="1" dirty="0">
              <a:latin typeface="Calibri" pitchFamily="34" charset="0"/>
            </a:endParaRPr>
          </a:p>
          <a:p>
            <a:pPr algn="r"/>
            <a:endParaRPr lang="ar-EG" sz="3600" b="1" dirty="0">
              <a:latin typeface="Calibri" pitchFamily="34" charset="0"/>
            </a:endParaRPr>
          </a:p>
          <a:p>
            <a:pPr algn="r"/>
            <a:r>
              <a:rPr lang="ar-EG" sz="3600" b="1" dirty="0">
                <a:latin typeface="Calibri" pitchFamily="34" charset="0"/>
              </a:rPr>
              <a:t>بأى تأثير؟</a:t>
            </a:r>
            <a:endParaRPr lang="en-US" sz="3600" b="1" dirty="0">
              <a:latin typeface="Calibri" pitchFamily="34" charset="0"/>
            </a:endParaRPr>
          </a:p>
          <a:p>
            <a:pPr algn="r"/>
            <a:endParaRPr lang="en-US" sz="3600" b="1" dirty="0">
              <a:latin typeface="Calibri" pitchFamily="34" charset="0"/>
            </a:endParaRPr>
          </a:p>
          <a:p>
            <a:pPr algn="r"/>
            <a:endParaRPr lang="en-US" sz="3600" b="1" dirty="0">
              <a:latin typeface="Calibri" pitchFamily="34" charset="0"/>
            </a:endParaRPr>
          </a:p>
        </p:txBody>
      </p:sp>
      <p:pic>
        <p:nvPicPr>
          <p:cNvPr id="10" name="Bille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Billede 6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EG" sz="4400" b="0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Arial Black"/>
              <a:ea typeface="Times New Roman"/>
              <a:cs typeface="Arial Black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4400" b="1" i="0" u="none" strike="noStrike" kern="1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Arial Black"/>
                <a:ea typeface="Times New Roman"/>
                <a:cs typeface="Arial Black"/>
              </a:rPr>
              <a:t>نقاط من</a:t>
            </a:r>
            <a:r>
              <a:rPr kumimoji="0" lang="ar-EG" sz="4400" b="1" i="0" u="none" strike="noStrike" kern="10" cap="none" spc="0" normalizeH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Arial Black"/>
                <a:ea typeface="Times New Roman"/>
                <a:cs typeface="Arial Black"/>
              </a:rPr>
              <a:t> المهم تذكرها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Arial Black"/>
              <a:ea typeface="Times New Roman"/>
              <a:cs typeface="Arial Black"/>
            </a:endParaRPr>
          </a:p>
        </p:txBody>
      </p:sp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</a:t>
            </a:r>
            <a:endParaRPr lang="da-DK" dirty="0"/>
          </a:p>
        </p:txBody>
      </p:sp>
      <p:cxnSp>
        <p:nvCxnSpPr>
          <p:cNvPr id="4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51520" y="1556792"/>
            <a:ext cx="86405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/>
            <a:r>
              <a:rPr lang="ar-EG" sz="3600" b="1" dirty="0">
                <a:latin typeface="Calibri (body)"/>
                <a:ea typeface="Calibri (body)"/>
              </a:rPr>
              <a:t> - التواصل ذا الاتجاهين يحدث عند الحصول على رد فعل</a:t>
            </a:r>
          </a:p>
          <a:p>
            <a:pPr marL="342900" indent="-342900" algn="r"/>
            <a:r>
              <a:rPr lang="ar-EG" sz="3600" b="1" dirty="0">
                <a:latin typeface="Calibri (body)"/>
                <a:ea typeface="Calibri (body)"/>
              </a:rPr>
              <a:t> - الراسل يعرف ما هى أستجابة المستقبل حينما يحصل على رد الفعل منه</a:t>
            </a:r>
            <a:endParaRPr lang="en-US" sz="3600" b="1" dirty="0">
              <a:latin typeface="Calibri (body)"/>
              <a:ea typeface="Calibri (body)"/>
            </a:endParaRPr>
          </a:p>
          <a:p>
            <a:pPr marL="342900" indent="-342900" algn="r"/>
            <a:endParaRPr lang="en-US" sz="3600" b="1" dirty="0">
              <a:latin typeface="Comic Sans MS" pitchFamily="66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123729" y="5207188"/>
            <a:ext cx="64801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EG" sz="3600" b="1" dirty="0">
                <a:latin typeface="Calibri (body)"/>
                <a:ea typeface="Calibri (body)"/>
              </a:rPr>
              <a:t>اذا كانت استجابة المستقبل هى ما كان يقصده المرسل، اذاً فقد تم التواصل بنجاح</a:t>
            </a:r>
            <a:endParaRPr lang="en-US" sz="3600" b="1" dirty="0">
              <a:latin typeface="Calibri (body)"/>
              <a:ea typeface="Calibri (body)"/>
            </a:endParaRPr>
          </a:p>
        </p:txBody>
      </p:sp>
      <p:pic>
        <p:nvPicPr>
          <p:cNvPr id="9" name="Picture 7" descr="Depositphotos_20182707_m.jpg"/>
          <p:cNvPicPr>
            <a:picLocks noChangeAspect="1"/>
          </p:cNvPicPr>
          <p:nvPr/>
        </p:nvPicPr>
        <p:blipFill>
          <a:blip r:embed="rId2" cstate="print"/>
          <a:srcRect l="22491" t="78966" r="60080" b="3062"/>
          <a:stretch>
            <a:fillRect/>
          </a:stretch>
        </p:blipFill>
        <p:spPr bwMode="auto">
          <a:xfrm>
            <a:off x="5292081" y="3140968"/>
            <a:ext cx="1944216" cy="200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10"/>
          <p:cNvSpPr txBox="1">
            <a:spLocks noChangeArrowheads="1"/>
          </p:cNvSpPr>
          <p:nvPr/>
        </p:nvSpPr>
        <p:spPr bwMode="auto">
          <a:xfrm rot="10800000">
            <a:off x="4356100" y="3933825"/>
            <a:ext cx="6365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dirty="0">
                <a:latin typeface="Calibri" pitchFamily="34" charset="0"/>
                <a:sym typeface="Wingdings" pitchFamily="2" charset="2"/>
              </a:rPr>
              <a:t></a:t>
            </a:r>
            <a:endParaRPr lang="en-US" sz="3600" dirty="0">
              <a:latin typeface="Calibri" pitchFamily="34" charset="0"/>
            </a:endParaRPr>
          </a:p>
        </p:txBody>
      </p:sp>
      <p:pic>
        <p:nvPicPr>
          <p:cNvPr id="11" name="Picture 9" descr="Depositphotos_18422243_m.jpg"/>
          <p:cNvPicPr>
            <a:picLocks noChangeAspect="1"/>
          </p:cNvPicPr>
          <p:nvPr/>
        </p:nvPicPr>
        <p:blipFill>
          <a:blip r:embed="rId3" cstate="print"/>
          <a:srcRect l="2025" t="49387" r="73846" b="25920"/>
          <a:stretch>
            <a:fillRect/>
          </a:stretch>
        </p:blipFill>
        <p:spPr bwMode="auto">
          <a:xfrm>
            <a:off x="2123729" y="3212976"/>
            <a:ext cx="1872208" cy="1915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Billed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lede 6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Depositphotos_7096962_m.jpg"/>
          <p:cNvPicPr>
            <a:picLocks noChangeAspect="1"/>
          </p:cNvPicPr>
          <p:nvPr/>
        </p:nvPicPr>
        <p:blipFill>
          <a:blip r:embed="rId2" cstate="print"/>
          <a:srcRect r="78867" b="68141"/>
          <a:stretch>
            <a:fillRect/>
          </a:stretch>
        </p:blipFill>
        <p:spPr bwMode="auto">
          <a:xfrm>
            <a:off x="4787900" y="2887663"/>
            <a:ext cx="1871663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2" descr="Depositphotos_7096962_m.jpg"/>
          <p:cNvPicPr>
            <a:picLocks noChangeAspect="1"/>
          </p:cNvPicPr>
          <p:nvPr/>
        </p:nvPicPr>
        <p:blipFill>
          <a:blip r:embed="rId2" cstate="print"/>
          <a:srcRect r="78867" b="68141"/>
          <a:stretch>
            <a:fillRect/>
          </a:stretch>
        </p:blipFill>
        <p:spPr bwMode="auto">
          <a:xfrm>
            <a:off x="2484438" y="2924175"/>
            <a:ext cx="18002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endParaRPr lang="ar-EG" sz="44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ar-EG" sz="44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</a:rPr>
              <a:t>نقاط من المهم تذكرها</a:t>
            </a:r>
          </a:p>
          <a:p>
            <a:pPr lvl="0" algn="ctr">
              <a:spcBef>
                <a:spcPct val="0"/>
              </a:spcBef>
              <a:defRPr/>
            </a:pPr>
            <a:endParaRPr lang="en-US" sz="44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sp>
        <p:nvSpPr>
          <p:cNvPr id="5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</a:t>
            </a:r>
            <a:endParaRPr lang="da-DK" dirty="0"/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lede 11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3568" y="1844825"/>
            <a:ext cx="8064896" cy="208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06400" indent="-342900" algn="just" rtl="1">
              <a:lnSpc>
                <a:spcPct val="90000"/>
              </a:lnSpc>
              <a:tabLst>
                <a:tab pos="1778000" algn="l"/>
              </a:tabLst>
            </a:pPr>
            <a:r>
              <a:rPr lang="ar-EG" sz="3600" b="1" dirty="0">
                <a:latin typeface="Calibri (body)"/>
                <a:ea typeface="Calibri (body)"/>
                <a:cs typeface="Calibri (body)"/>
              </a:rPr>
              <a:t>- يمكن أن يتم التواصل فقط حينما يكون المرسل               و المستقبل متصلان بقناه ، والتي من خلالها يحمل الوسيط الرسالة المشفرة </a:t>
            </a:r>
          </a:p>
          <a:p>
            <a:pPr marL="406400" indent="-342900" algn="just" rtl="1">
              <a:lnSpc>
                <a:spcPct val="90000"/>
              </a:lnSpc>
              <a:tabLst>
                <a:tab pos="1778000" algn="l"/>
              </a:tabLst>
            </a:pPr>
            <a:endParaRPr lang="en-US" sz="3600" b="1" dirty="0">
              <a:latin typeface="Calibri (body)"/>
              <a:ea typeface="Calibri (body)"/>
              <a:cs typeface="Calibri (body)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3995738" y="4329113"/>
            <a:ext cx="13684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latin typeface="Calibri" pitchFamily="34" charset="0"/>
                <a:sym typeface="Wingdings" pitchFamily="2" charset="2"/>
              </a:rPr>
              <a:t> </a:t>
            </a:r>
            <a:endParaRPr lang="en-US" sz="40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endParaRPr lang="ar-EG" sz="44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ar-EG" sz="44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</a:rPr>
              <a:t>نقاط من المهم تذكرها</a:t>
            </a:r>
          </a:p>
          <a:p>
            <a:pPr lvl="0" algn="ctr">
              <a:spcBef>
                <a:spcPct val="0"/>
              </a:spcBef>
              <a:defRPr/>
            </a:pPr>
            <a:endParaRPr lang="en-US" sz="44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</a:t>
            </a:r>
            <a:endParaRPr lang="da-DK" dirty="0"/>
          </a:p>
        </p:txBody>
      </p:sp>
      <p:cxnSp>
        <p:nvCxnSpPr>
          <p:cNvPr id="4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39552" y="1628800"/>
            <a:ext cx="8424936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6400" indent="-342900" algn="r">
              <a:lnSpc>
                <a:spcPct val="130000"/>
              </a:lnSpc>
              <a:tabLst>
                <a:tab pos="1778000" algn="l"/>
              </a:tabLst>
            </a:pPr>
            <a:r>
              <a:rPr lang="ar-EG" sz="3600" b="1" dirty="0">
                <a:latin typeface="Calibri (body)"/>
                <a:ea typeface="Calibri (body)"/>
              </a:rPr>
              <a:t>- يجب أن تشفر الرسائل ومن ثم تفك شفرتها</a:t>
            </a:r>
            <a:endParaRPr lang="en-US" sz="3600" b="1" dirty="0">
              <a:solidFill>
                <a:schemeClr val="tx2"/>
              </a:solidFill>
              <a:latin typeface="Calibri (body)"/>
              <a:ea typeface="Calibri (body)"/>
            </a:endParaRPr>
          </a:p>
          <a:p>
            <a:pPr marL="406400" indent="-342900" algn="r">
              <a:lnSpc>
                <a:spcPct val="130000"/>
              </a:lnSpc>
              <a:tabLst>
                <a:tab pos="1778000" algn="l"/>
              </a:tabLst>
            </a:pPr>
            <a:r>
              <a:rPr lang="ar-EG" sz="3600" b="1" dirty="0">
                <a:latin typeface="Calibri (body)"/>
                <a:ea typeface="Calibri (body)"/>
              </a:rPr>
              <a:t>- المدربون ينقحون المعلومات للمستقبلين</a:t>
            </a:r>
            <a:endParaRPr lang="en-US" sz="3600" b="1" dirty="0">
              <a:latin typeface="Calibri (body)"/>
              <a:ea typeface="Calibri (body)"/>
            </a:endParaRPr>
          </a:p>
          <a:p>
            <a:pPr marL="406400" indent="-342900" algn="r">
              <a:lnSpc>
                <a:spcPct val="130000"/>
              </a:lnSpc>
              <a:tabLst>
                <a:tab pos="1778000" algn="l"/>
              </a:tabLst>
            </a:pPr>
            <a:r>
              <a:rPr lang="ar-EG" sz="3600" b="1" dirty="0">
                <a:latin typeface="Calibri (body)"/>
                <a:ea typeface="Calibri (body)"/>
              </a:rPr>
              <a:t>- الضوضاء تعتبر من عوائق التواصل</a:t>
            </a:r>
            <a:endParaRPr lang="en-US" sz="3600" b="1" dirty="0">
              <a:latin typeface="Calibri (body)"/>
              <a:ea typeface="Calibri (body)"/>
            </a:endParaRPr>
          </a:p>
          <a:p>
            <a:pPr marL="406400" indent="-342900" algn="r">
              <a:lnSpc>
                <a:spcPct val="90000"/>
              </a:lnSpc>
              <a:tabLst>
                <a:tab pos="1778000" algn="l"/>
              </a:tabLst>
            </a:pPr>
            <a:endParaRPr lang="en-US" sz="3600" b="1" dirty="0">
              <a:latin typeface="Calibri (body)"/>
              <a:ea typeface="Calibri (body)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195389" y="3860924"/>
            <a:ext cx="6553075" cy="2376388"/>
            <a:chOff x="1907704" y="3488531"/>
            <a:chExt cx="6553075" cy="2376388"/>
          </a:xfrm>
        </p:grpSpPr>
        <p:pic>
          <p:nvPicPr>
            <p:cNvPr id="8" name="Picture 4" descr="Depositphotos_16886343_m.jpg"/>
            <p:cNvPicPr>
              <a:picLocks noChangeAspect="1"/>
            </p:cNvPicPr>
            <p:nvPr/>
          </p:nvPicPr>
          <p:blipFill>
            <a:blip r:embed="rId2" cstate="print"/>
            <a:srcRect l="31032" t="1498" r="59804" b="88564"/>
            <a:stretch>
              <a:fillRect/>
            </a:stretch>
          </p:blipFill>
          <p:spPr bwMode="auto">
            <a:xfrm>
              <a:off x="1907704" y="3645024"/>
              <a:ext cx="2016125" cy="2176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6" descr="Depositphotos_17420061_m.jpg"/>
            <p:cNvPicPr>
              <a:picLocks noChangeAspect="1"/>
            </p:cNvPicPr>
            <p:nvPr/>
          </p:nvPicPr>
          <p:blipFill>
            <a:blip r:embed="rId3" cstate="print"/>
            <a:srcRect r="74786" b="74644"/>
            <a:stretch>
              <a:fillRect/>
            </a:stretch>
          </p:blipFill>
          <p:spPr bwMode="auto">
            <a:xfrm>
              <a:off x="3779912" y="3488531"/>
              <a:ext cx="2232025" cy="2244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0" descr="Depositphotos_12792385_m.jpg"/>
            <p:cNvPicPr>
              <a:picLocks noChangeAspect="1"/>
            </p:cNvPicPr>
            <p:nvPr/>
          </p:nvPicPr>
          <p:blipFill>
            <a:blip r:embed="rId4" cstate="print"/>
            <a:srcRect l="2267" t="2367" r="83897" b="83762"/>
            <a:stretch>
              <a:fillRect/>
            </a:stretch>
          </p:blipFill>
          <p:spPr bwMode="auto">
            <a:xfrm>
              <a:off x="6300192" y="3717032"/>
              <a:ext cx="2160587" cy="2147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" name="Billed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Billede 6" descr="ULS-logo_roed_blad_kort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" descr="Depositphotos_16886343_m.jpg"/>
          <p:cNvPicPr>
            <a:picLocks noChangeAspect="1"/>
          </p:cNvPicPr>
          <p:nvPr/>
        </p:nvPicPr>
        <p:blipFill>
          <a:blip r:embed="rId2" cstate="print"/>
          <a:srcRect l="69508" t="79073" r="21176" b="11777"/>
          <a:stretch>
            <a:fillRect/>
          </a:stretch>
        </p:blipFill>
        <p:spPr bwMode="auto">
          <a:xfrm>
            <a:off x="3373629" y="4717775"/>
            <a:ext cx="2062163" cy="1728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Billede 6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4869160"/>
            <a:ext cx="1684666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EG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Arial Black"/>
              <a:ea typeface="Times New Roman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4400" b="1" i="0" u="none" strike="noStrike" kern="1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Arial Black"/>
                <a:ea typeface="Times New Roman"/>
              </a:rPr>
              <a:t>التواصل خلال الجلسة</a:t>
            </a:r>
            <a:endParaRPr kumimoji="0" lang="en-US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Arial Black"/>
              <a:ea typeface="Times New Roman"/>
            </a:endParaRPr>
          </a:p>
        </p:txBody>
      </p:sp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</a:t>
            </a:r>
            <a:endParaRPr lang="da-DK" dirty="0"/>
          </a:p>
        </p:txBody>
      </p:sp>
      <p:cxnSp>
        <p:nvCxnSpPr>
          <p:cNvPr id="4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15516" y="1549949"/>
            <a:ext cx="871296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EG" sz="3600" b="1" dirty="0">
                <a:latin typeface="Calibri (body)"/>
                <a:ea typeface="Calibri (body)"/>
              </a:rPr>
              <a:t>فى بعض الأحيان يتم اساءة فهم التواصل اللفظى من قِبل مستقبل الرسالة للأسباب الأتية:</a:t>
            </a:r>
          </a:p>
          <a:p>
            <a:pPr algn="r"/>
            <a:endParaRPr lang="ar-EG" sz="3200" b="1" dirty="0">
              <a:latin typeface="Calibri (body)"/>
              <a:ea typeface="Calibri (body)"/>
            </a:endParaRPr>
          </a:p>
          <a:p>
            <a:pPr algn="r"/>
            <a:r>
              <a:rPr lang="ar-EG" sz="3600" b="1" dirty="0">
                <a:latin typeface="Calibri (body)"/>
                <a:ea typeface="Calibri (body)"/>
              </a:rPr>
              <a:t>- فى بعض الاحيان تكون للكلمة نفسها معان مختلفة</a:t>
            </a:r>
          </a:p>
          <a:p>
            <a:pPr algn="r"/>
            <a:endParaRPr lang="ar-EG" sz="3600" b="1" dirty="0">
              <a:solidFill>
                <a:srgbClr val="000000"/>
              </a:solidFill>
              <a:latin typeface="Calibri (body)"/>
              <a:ea typeface="Calibri (body)"/>
            </a:endParaRPr>
          </a:p>
          <a:p>
            <a:pPr algn="r"/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</a:rPr>
              <a:t>- وفى بعض الأحيان يكون للكلمات المختلفة نفس المعنى</a:t>
            </a:r>
            <a:endParaRPr lang="ar-EG" sz="3600" b="1" dirty="0">
              <a:latin typeface="Calibri (body)"/>
              <a:ea typeface="Calibri (body)"/>
            </a:endParaRPr>
          </a:p>
          <a:p>
            <a:pPr algn="r"/>
            <a:endParaRPr lang="en-US" sz="3600" b="1" dirty="0">
              <a:latin typeface="Calibri (body)"/>
              <a:ea typeface="Calibri (body)"/>
            </a:endParaRPr>
          </a:p>
        </p:txBody>
      </p:sp>
      <p:pic>
        <p:nvPicPr>
          <p:cNvPr id="9" name="Billed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lede 6" descr="ULS-logo_roed_blad_kor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030898"/>
            <a:ext cx="1547664" cy="1827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1016309_10152953085425136_1288813447_n.jpg"/>
          <p:cNvPicPr>
            <a:picLocks noChangeAspect="1"/>
          </p:cNvPicPr>
          <p:nvPr/>
        </p:nvPicPr>
        <p:blipFill>
          <a:blip r:embed="rId3" cstate="print"/>
          <a:srcRect t="7744" b="46028"/>
          <a:stretch>
            <a:fillRect/>
          </a:stretch>
        </p:blipFill>
        <p:spPr bwMode="auto">
          <a:xfrm>
            <a:off x="274910" y="2469281"/>
            <a:ext cx="2928938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endParaRPr lang="ar-EG" sz="44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ar-EG" sz="44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</a:rPr>
              <a:t>التواصل خلال الجلسة</a:t>
            </a:r>
            <a:endParaRPr lang="en-US" sz="44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</a:endParaRPr>
          </a:p>
        </p:txBody>
      </p:sp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</a:t>
            </a:r>
            <a:endParaRPr lang="da-DK" dirty="0"/>
          </a:p>
        </p:txBody>
      </p:sp>
      <p:cxnSp>
        <p:nvCxnSpPr>
          <p:cNvPr id="4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67544" y="1700808"/>
            <a:ext cx="820891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EG" sz="3600" b="1" dirty="0">
                <a:latin typeface="Calibri (body)"/>
                <a:ea typeface="Calibri (body)"/>
              </a:rPr>
              <a:t>فى بعض الأحيان يتم اساءة فهم التواصل اللفظى من قِبل مستقبل الرسالة للأسباب الأتية:</a:t>
            </a:r>
          </a:p>
          <a:p>
            <a:pPr algn="r">
              <a:lnSpc>
                <a:spcPct val="150000"/>
              </a:lnSpc>
            </a:pPr>
            <a:r>
              <a:rPr lang="ar-EG" sz="3600" b="1" dirty="0">
                <a:latin typeface="Calibri (body)"/>
                <a:ea typeface="Calibri (body)"/>
              </a:rPr>
              <a:t>- استخدام الاختصارات أو الحروف الأولية</a:t>
            </a:r>
          </a:p>
          <a:p>
            <a:pPr algn="r">
              <a:lnSpc>
                <a:spcPct val="150000"/>
              </a:lnSpc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</a:rPr>
              <a:t>- أو أستخدام الكلمة الخطأ</a:t>
            </a:r>
            <a:endParaRPr lang="en-US" sz="3600" b="1" dirty="0">
              <a:solidFill>
                <a:srgbClr val="000000"/>
              </a:solidFill>
              <a:latin typeface="Calibri (body)"/>
              <a:ea typeface="Calibri (body)"/>
            </a:endParaRPr>
          </a:p>
          <a:p>
            <a:pPr algn="r">
              <a:lnSpc>
                <a:spcPct val="150000"/>
              </a:lnSpc>
            </a:pPr>
            <a:r>
              <a:rPr lang="ar-EG" sz="3600" b="1" dirty="0">
                <a:latin typeface="Calibri (body)"/>
                <a:ea typeface="Calibri (body)"/>
              </a:rPr>
              <a:t> </a:t>
            </a:r>
            <a:endParaRPr lang="en-US" sz="3600" b="1" dirty="0">
              <a:latin typeface="Calibri (body)"/>
              <a:ea typeface="Calibri (body)"/>
            </a:endParaRPr>
          </a:p>
        </p:txBody>
      </p:sp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-2222500" y="-381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0" name="Billed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epositphotos_7411585_m.jpg"/>
          <p:cNvPicPr>
            <a:picLocks noChangeAspect="1"/>
          </p:cNvPicPr>
          <p:nvPr/>
        </p:nvPicPr>
        <p:blipFill>
          <a:blip r:embed="rId2" cstate="print"/>
          <a:srcRect l="26434" t="37321" r="44949" b="28726"/>
          <a:stretch>
            <a:fillRect/>
          </a:stretch>
        </p:blipFill>
        <p:spPr bwMode="auto">
          <a:xfrm>
            <a:off x="2267744" y="3140968"/>
            <a:ext cx="237626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endParaRPr lang="ar-EG" sz="44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ar-EG" sz="44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</a:rPr>
              <a:t>التواصل خلال الجلسة</a:t>
            </a:r>
            <a:endParaRPr lang="en-US" sz="44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</a:t>
            </a:r>
            <a:endParaRPr lang="da-DK" dirty="0"/>
          </a:p>
        </p:txBody>
      </p:sp>
      <p:cxnSp>
        <p:nvCxnSpPr>
          <p:cNvPr id="5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51520" y="1700808"/>
            <a:ext cx="864096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EG" sz="3600" b="1" dirty="0">
                <a:latin typeface="Calibri (body)"/>
                <a:ea typeface="Calibri (body)"/>
              </a:rPr>
              <a:t>فى بعض الأحيان يتم اساءة فهم التواصل اللفظى من قِبل مستقبل الرسالة للأسباب الاتية: </a:t>
            </a:r>
          </a:p>
          <a:p>
            <a:pPr algn="r">
              <a:lnSpc>
                <a:spcPct val="150000"/>
              </a:lnSpc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</a:rPr>
              <a:t>- الأفكار الغير مرتبة </a:t>
            </a:r>
          </a:p>
          <a:p>
            <a:pPr algn="r">
              <a:lnSpc>
                <a:spcPct val="150000"/>
              </a:lnSpc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</a:rPr>
              <a:t> - حاجز اللغة</a:t>
            </a:r>
            <a:endParaRPr lang="en-US" sz="3600" b="1" dirty="0">
              <a:solidFill>
                <a:srgbClr val="000000"/>
              </a:solidFill>
              <a:latin typeface="Calibri (body)"/>
              <a:ea typeface="Calibri (body)"/>
            </a:endParaRPr>
          </a:p>
          <a:p>
            <a:pPr algn="r">
              <a:lnSpc>
                <a:spcPct val="150000"/>
              </a:lnSpc>
            </a:pPr>
            <a:endParaRPr lang="ar-EG" sz="3600" b="1" dirty="0">
              <a:latin typeface="Calibri (body)"/>
              <a:ea typeface="Calibri (body)"/>
            </a:endParaRP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-2222500" y="-381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1" name="Bille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Billede 6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-72007" y="0"/>
            <a:ext cx="9144000" cy="1484313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/>
                <a:ea typeface="+mj-ea"/>
              </a:rPr>
              <a:t>لتحسين مهارات التواصل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/>
                <a:ea typeface="+mj-ea"/>
              </a:rPr>
              <a:t> على المدرب:</a:t>
            </a:r>
            <a:endParaRPr kumimoji="0" lang="en-US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Arial Black"/>
              <a:ea typeface="Times New Roman"/>
            </a:endParaRPr>
          </a:p>
        </p:txBody>
      </p:sp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</a:t>
            </a:r>
            <a:endParaRPr lang="da-DK" dirty="0"/>
          </a:p>
        </p:txBody>
      </p:sp>
      <p:cxnSp>
        <p:nvCxnSpPr>
          <p:cNvPr id="4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-2222500" y="-381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79513" y="1700809"/>
            <a:ext cx="864096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609600" indent="-609600" algn="r">
              <a:lnSpc>
                <a:spcPct val="90000"/>
              </a:lnSpc>
              <a:tabLst>
                <a:tab pos="508000" algn="l"/>
              </a:tabLst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 أن يعيد صياغة الجملة التى قيلت له من الشخص</a:t>
            </a:r>
          </a:p>
          <a:p>
            <a:pPr marL="609600" indent="-609600" algn="r">
              <a:lnSpc>
                <a:spcPct val="90000"/>
              </a:lnSpc>
              <a:tabLst>
                <a:tab pos="508000" algn="l"/>
              </a:tabLst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مثال:</a:t>
            </a:r>
            <a:endParaRPr lang="ar-SA" sz="36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  <a:p>
            <a:pPr marL="609600" indent="-609600" algn="r">
              <a:lnSpc>
                <a:spcPct val="90000"/>
              </a:lnSpc>
              <a:tabLst>
                <a:tab pos="508000" algn="l"/>
              </a:tabLst>
            </a:pPr>
            <a:endParaRPr lang="ar-EG" sz="36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  <a:p>
            <a:pPr marL="571500" indent="-571500" algn="r" rtl="1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508000" algn="l"/>
              </a:tabLst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لقد قلت من قبل أن التواصل ذا الأتجاهين هو أكثر فعالية ، كيف لنا أن نتأكد....</a:t>
            </a:r>
            <a:r>
              <a:rPr lang="ar-SA" sz="36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؟</a:t>
            </a:r>
            <a:endParaRPr lang="en-US" sz="36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483868" y="4371975"/>
            <a:ext cx="4032250" cy="1984375"/>
            <a:chOff x="2484438" y="4149725"/>
            <a:chExt cx="4032250" cy="1984375"/>
          </a:xfrm>
        </p:grpSpPr>
        <p:pic>
          <p:nvPicPr>
            <p:cNvPr id="10" name="Picture 7" descr="Depositphotos_20182707_m.jpg"/>
            <p:cNvPicPr>
              <a:picLocks noChangeAspect="1"/>
            </p:cNvPicPr>
            <p:nvPr/>
          </p:nvPicPr>
          <p:blipFill>
            <a:blip r:embed="rId2" cstate="print"/>
            <a:srcRect l="3433" t="78966" r="78867" b="3609"/>
            <a:stretch>
              <a:fillRect/>
            </a:stretch>
          </p:blipFill>
          <p:spPr bwMode="auto">
            <a:xfrm>
              <a:off x="2484438" y="4149725"/>
              <a:ext cx="2016125" cy="198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6" descr="Depositphotos_20182707_m.jpg"/>
            <p:cNvPicPr>
              <a:picLocks noChangeAspect="1"/>
            </p:cNvPicPr>
            <p:nvPr/>
          </p:nvPicPr>
          <p:blipFill>
            <a:blip r:embed="rId3" cstate="print"/>
            <a:srcRect l="78867" t="78966" r="3433" b="3609"/>
            <a:stretch>
              <a:fillRect/>
            </a:stretch>
          </p:blipFill>
          <p:spPr bwMode="auto">
            <a:xfrm>
              <a:off x="4500563" y="4149725"/>
              <a:ext cx="2016125" cy="198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Billed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lede 6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1B15C5BD9153742B791B116A87FAC5C" ma:contentTypeVersion="2" ma:contentTypeDescription="Opret et nyt dokument." ma:contentTypeScope="" ma:versionID="7e0ee5062c12844de568f05de75c7e80">
  <xsd:schema xmlns:xsd="http://www.w3.org/2001/XMLSchema" xmlns:xs="http://www.w3.org/2001/XMLSchema" xmlns:p="http://schemas.microsoft.com/office/2006/metadata/properties" xmlns:ns3="4b071fe7-6e4f-4851-954b-ed0a7bb357bb" targetNamespace="http://schemas.microsoft.com/office/2006/metadata/properties" ma:root="true" ma:fieldsID="e8f1b7460f84584ecc82ea4ca035679b" ns3:_="">
    <xsd:import namespace="4b071fe7-6e4f-4851-954b-ed0a7bb357b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071fe7-6e4f-4851-954b-ed0a7bb357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743789-EEDE-468C-B3C6-71DA5807918E}">
  <ds:schemaRefs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documentManagement/types"/>
    <ds:schemaRef ds:uri="http://purl.org/dc/dcmitype/"/>
    <ds:schemaRef ds:uri="4b071fe7-6e4f-4851-954b-ed0a7bb357bb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13EB2D0-A20E-4E53-8C44-7AA955B8C4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D08318-A489-4D62-BDC1-FB0D1C8708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071fe7-6e4f-4851-954b-ed0a7bb357b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434</Words>
  <Application>Microsoft Office PowerPoint</Application>
  <PresentationFormat>Skærmshow (4:3)</PresentationFormat>
  <Paragraphs>110</Paragraphs>
  <Slides>16</Slides>
  <Notes>1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16</vt:i4>
      </vt:variant>
    </vt:vector>
  </HeadingPairs>
  <TitlesOfParts>
    <vt:vector size="22" baseType="lpstr">
      <vt:lpstr>Arial</vt:lpstr>
      <vt:lpstr>Arial Black</vt:lpstr>
      <vt:lpstr>Calibri</vt:lpstr>
      <vt:lpstr>Calibri (body)</vt:lpstr>
      <vt:lpstr>Comic Sans MS</vt:lpstr>
      <vt:lpstr>Office Theme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Freecomp</dc:creator>
  <cp:lastModifiedBy>clevertouch</cp:lastModifiedBy>
  <cp:revision>25</cp:revision>
  <cp:lastPrinted>2014-04-28T08:46:50Z</cp:lastPrinted>
  <dcterms:created xsi:type="dcterms:W3CDTF">2014-03-02T02:15:00Z</dcterms:created>
  <dcterms:modified xsi:type="dcterms:W3CDTF">2022-04-07T08:41:16Z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0x010100D1B15C5BD9153742B791B116A87FAC5C</vt:lpwstr>
  </property>
  <property fmtid="{D5CDD505-2E9C-101B-9397-08002B2CF9AE}" pid="3" name="Order">
    <vt:r8>11700</vt:r8>
  </property>
</Properties>
</file>