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17"/>
  </p:notesMasterIdLst>
  <p:handoutMasterIdLst>
    <p:handoutMasterId r:id="rId18"/>
  </p:handoutMasterIdLst>
  <p:sldIdLst>
    <p:sldId id="262" r:id="rId5"/>
    <p:sldId id="265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7" r:id="rId16"/>
  </p:sldIdLst>
  <p:sldSz cx="9144000" cy="6858000" type="screen4x3"/>
  <p:notesSz cx="6735763" cy="98663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854" autoAdjust="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4F0CC5-41F4-497A-BFAA-7044C57DCCA6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D6CD19-0ED9-45BB-89AD-73B2316E5687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11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318F330-0F6E-44F9-95C1-4933A8C4A868}" type="datetimeFigureOut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/>
              <a:t>Klik for at redigere typografi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5F2EC1-39C0-4E9B-86B5-CD7B933B192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18603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741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113F66-2510-416D-AA2E-C3219889A44F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584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BDB2DF-63A0-442D-AC4F-0211BE0D17E7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1945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65671A-E88B-40C7-BFF4-37E2FE76ABCD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150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0A61CB-7DE4-4DEA-97A2-095304482900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355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5DD2FA-E4FC-433F-9560-7A5806473209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5603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BCE545-0390-42A7-8876-5BDA7D0B47FC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7651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3174CE-1C62-4D91-A2FB-0BF508AF2334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29699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5C75BE-0FFF-4915-A05D-C3BF293A48E2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1747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9C21FF-93AA-4CCF-884A-61F773CB5963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dsholder til diasbille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a-DK"/>
          </a:p>
        </p:txBody>
      </p:sp>
      <p:sp>
        <p:nvSpPr>
          <p:cNvPr id="33795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2D5A45-6311-460A-8FA8-67BC2383E875}" type="slidenum">
              <a:rPr lang="da-DK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42A3B-7CBF-4A0B-B072-1A488EFA198E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D4983-8702-437A-A95C-FC11E5126D8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1B8F-2136-4F97-88ED-BD90D61C3491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D80F7-4B08-45C3-B0D3-02246C80918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2B0A7-A7D0-4D41-96E8-31BB9D16E70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90B98-D7EB-4528-8E5C-98D47BCA54E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AD73-7D44-4BF5-88F2-2E3D6C9C0601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5D163-5243-4E02-9E07-11AA55CA383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7EEC0-F0F3-4D20-9D95-45F8347368C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51521-0951-4BDB-A55B-C5508268420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6BE97-66E5-4295-B471-BAD8D5984C19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C99A2-C35D-48AC-814E-48819D80D55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42BB-4AF2-4E17-9C40-3DBB1166165B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549E5-855F-44F3-AC3F-F49BF26EF69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8784A-2956-428C-9712-813DB703929A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C4E91-E926-4085-8E2C-DC06436C436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6D0BA-71CB-48CB-B249-7C352D1FF3ED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57390-D437-4E08-BE85-F5331EF74E8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2731B-1A63-4F53-90D2-22153C5C2EB0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ABCD9-D032-471C-9299-FC9AE931B5F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FC660-8C5C-4470-9840-0DF676D3AA72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269A-AB8F-44B8-A613-236F2E5495C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3BB653-B210-4B24-A742-A131B4033887}" type="datetime1">
              <a:rPr lang="da-DK"/>
              <a:pPr>
                <a:defRPr/>
              </a:pPr>
              <a:t>07-04-2022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a-DK"/>
              <a:t>TTM 1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C4DF59-F9A7-4716-965A-28A04C791A2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ctrTitle"/>
          </p:nvPr>
        </p:nvSpPr>
        <p:spPr>
          <a:xfrm>
            <a:off x="685800" y="1773486"/>
            <a:ext cx="7772400" cy="2087562"/>
          </a:xfrm>
        </p:spPr>
        <p:txBody>
          <a:bodyPr/>
          <a:lstStyle/>
          <a:p>
            <a:r>
              <a:rPr lang="en-US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  <a:br>
              <a:rPr lang="en-US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</a:b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15364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07249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dsholder til sidefod 3"/>
          <p:cNvSpPr txBox="1">
            <a:spLocks/>
          </p:cNvSpPr>
          <p:nvPr/>
        </p:nvSpPr>
        <p:spPr>
          <a:xfrm>
            <a:off x="6068888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>
                <a:latin typeface="Arial Narrow" panose="020B0606020202030204" pitchFamily="34" charset="0"/>
              </a:rPr>
              <a:t>PPT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77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8438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Exercises (like group work) give your participants a chance to talk, discuss, and participate</a:t>
            </a:r>
          </a:p>
        </p:txBody>
      </p:sp>
      <p:pic>
        <p:nvPicPr>
          <p:cNvPr id="32775" name="Picture 2" descr="dep_17155893-Teamwork.jpg"/>
          <p:cNvPicPr>
            <a:picLocks noChangeAspect="1"/>
          </p:cNvPicPr>
          <p:nvPr/>
        </p:nvPicPr>
        <p:blipFill>
          <a:blip r:embed="rId5"/>
          <a:srcRect t="14912" r="50005" b="56721"/>
          <a:stretch>
            <a:fillRect/>
          </a:stretch>
        </p:blipFill>
        <p:spPr bwMode="auto">
          <a:xfrm>
            <a:off x="2484438" y="3213100"/>
            <a:ext cx="4252912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2" descr="Depositphotos_14777189_m.jpg"/>
          <p:cNvPicPr>
            <a:picLocks noChangeAspect="1"/>
          </p:cNvPicPr>
          <p:nvPr/>
        </p:nvPicPr>
        <p:blipFill>
          <a:blip r:embed="rId3"/>
          <a:srcRect l="52464" t="4208" r="27898" b="77551"/>
          <a:stretch>
            <a:fillRect/>
          </a:stretch>
        </p:blipFill>
        <p:spPr bwMode="auto">
          <a:xfrm>
            <a:off x="4140200" y="2205038"/>
            <a:ext cx="4735513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821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8438" y="333374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755650" y="1989138"/>
            <a:ext cx="77041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Exercises give you the opportunity to check whether they have understood your lecture!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>
                <a:latin typeface="Arial Black" pitchFamily="34" charset="0"/>
              </a:rPr>
              <a:t>Thanks</a:t>
            </a:r>
            <a:r>
              <a:rPr lang="da-DK" dirty="0">
                <a:latin typeface="Arial Black" pitchFamily="34" charset="0"/>
              </a:rPr>
              <a:t> for </a:t>
            </a:r>
            <a:r>
              <a:rPr lang="da-DK" dirty="0" err="1">
                <a:latin typeface="Arial Black" pitchFamily="34" charset="0"/>
              </a:rPr>
              <a:t>your</a:t>
            </a:r>
            <a:r>
              <a:rPr lang="da-DK" dirty="0">
                <a:latin typeface="Arial Black" pitchFamily="34" charset="0"/>
              </a:rPr>
              <a:t> time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pic>
        <p:nvPicPr>
          <p:cNvPr id="36867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Billede 6" descr="ULS-logo_roed_blad_ko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6553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539750" y="1989138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Apart from using and knowing the participatory methods:</a:t>
            </a:r>
          </a:p>
        </p:txBody>
      </p:sp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971550" y="2708275"/>
            <a:ext cx="71294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We must be able to deliver a lecture in a convincing and entertaining way – an active lecture.</a:t>
            </a:r>
          </a:p>
        </p:txBody>
      </p:sp>
      <p:pic>
        <p:nvPicPr>
          <p:cNvPr id="16392" name="Picture 10" descr=" .jpg"/>
          <p:cNvPicPr>
            <a:picLocks noChangeAspect="1"/>
          </p:cNvPicPr>
          <p:nvPr/>
        </p:nvPicPr>
        <p:blipFill>
          <a:blip r:embed="rId5"/>
          <a:srcRect l="3712" t="74323" r="73743" b="2612"/>
          <a:stretch>
            <a:fillRect/>
          </a:stretch>
        </p:blipFill>
        <p:spPr bwMode="auto">
          <a:xfrm>
            <a:off x="5651500" y="3284538"/>
            <a:ext cx="2881313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3" descr="Depositphotos_16886343_m.jpg"/>
          <p:cNvPicPr>
            <a:picLocks noChangeAspect="1"/>
          </p:cNvPicPr>
          <p:nvPr/>
        </p:nvPicPr>
        <p:blipFill>
          <a:blip r:embed="rId3"/>
          <a:srcRect l="49699" t="88457" r="40117" b="2042"/>
          <a:stretch>
            <a:fillRect/>
          </a:stretch>
        </p:blipFill>
        <p:spPr bwMode="auto">
          <a:xfrm>
            <a:off x="3995738" y="3000375"/>
            <a:ext cx="20161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12" descr="Depositphotos_16886343_m.jpg"/>
          <p:cNvPicPr>
            <a:picLocks noChangeAspect="1"/>
          </p:cNvPicPr>
          <p:nvPr/>
        </p:nvPicPr>
        <p:blipFill>
          <a:blip r:embed="rId3"/>
          <a:srcRect l="50185" t="30460" r="39874" b="59793"/>
          <a:stretch>
            <a:fillRect/>
          </a:stretch>
        </p:blipFill>
        <p:spPr bwMode="auto">
          <a:xfrm rot="896951">
            <a:off x="1670050" y="3192463"/>
            <a:ext cx="1785938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8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6553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Educational aids are:</a:t>
            </a:r>
          </a:p>
        </p:txBody>
      </p:sp>
      <p:pic>
        <p:nvPicPr>
          <p:cNvPr id="18441" name="Picture 2" descr=" .jpg"/>
          <p:cNvPicPr>
            <a:picLocks noChangeAspect="1"/>
          </p:cNvPicPr>
          <p:nvPr/>
        </p:nvPicPr>
        <p:blipFill>
          <a:blip r:embed="rId6"/>
          <a:srcRect l="27211" t="50198" r="50111" b="26408"/>
          <a:stretch>
            <a:fillRect/>
          </a:stretch>
        </p:blipFill>
        <p:spPr bwMode="auto">
          <a:xfrm rot="765136">
            <a:off x="6759575" y="2230438"/>
            <a:ext cx="17335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6" descr="Depositphotos_12792385_m.jpg"/>
          <p:cNvPicPr>
            <a:picLocks noChangeAspect="1"/>
          </p:cNvPicPr>
          <p:nvPr/>
        </p:nvPicPr>
        <p:blipFill>
          <a:blip r:embed="rId7"/>
          <a:srcRect l="71027" t="29729" r="15686" b="56625"/>
          <a:stretch>
            <a:fillRect/>
          </a:stretch>
        </p:blipFill>
        <p:spPr bwMode="auto">
          <a:xfrm rot="-493856">
            <a:off x="5918200" y="4197350"/>
            <a:ext cx="1812925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8" descr="Depositphotos_16886343_m.jpg"/>
          <p:cNvPicPr>
            <a:picLocks noChangeAspect="1"/>
          </p:cNvPicPr>
          <p:nvPr/>
        </p:nvPicPr>
        <p:blipFill>
          <a:blip r:embed="rId3"/>
          <a:srcRect l="21092" t="1704" r="69353" b="88303"/>
          <a:stretch>
            <a:fillRect/>
          </a:stretch>
        </p:blipFill>
        <p:spPr bwMode="auto">
          <a:xfrm rot="-362223">
            <a:off x="2851150" y="4521200"/>
            <a:ext cx="1795463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484" name="Billed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8438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Billede 11" descr="ULS-logo_roed_blad_kor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Adults and learning processes through:</a:t>
            </a:r>
          </a:p>
        </p:txBody>
      </p:sp>
      <p:sp>
        <p:nvSpPr>
          <p:cNvPr id="3" name="Rectangle 2"/>
          <p:cNvSpPr/>
          <p:nvPr/>
        </p:nvSpPr>
        <p:spPr>
          <a:xfrm>
            <a:off x="1187450" y="2636838"/>
            <a:ext cx="3274999" cy="1957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Calibri" pitchFamily="34" charset="0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aody)"/>
                <a:cs typeface="Calibri (baody)"/>
              </a:rPr>
              <a:t>Eyes</a:t>
            </a:r>
          </a:p>
          <a:p>
            <a:pPr marL="457200" indent="-4572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Calibri" pitchFamily="34" charset="0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aody)"/>
                <a:cs typeface="Calibri (baody)"/>
              </a:rPr>
              <a:t>Ears</a:t>
            </a:r>
          </a:p>
          <a:p>
            <a:pPr marL="457200" indent="-4572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100000"/>
              <a:buFont typeface="Calibri" pitchFamily="34" charset="0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  <a:ea typeface="Calibri (baody)"/>
                <a:cs typeface="Calibri (baody)"/>
              </a:rPr>
              <a:t>Smell, Taste, and touch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b="1" dirty="0">
              <a:solidFill>
                <a:srgbClr val="006600"/>
              </a:solidFill>
              <a:latin typeface="Comic Sans MS" pitchFamily="66" charset="0"/>
              <a:cs typeface="Arial" charset="0"/>
            </a:endParaRPr>
          </a:p>
        </p:txBody>
      </p:sp>
      <p:graphicFrame>
        <p:nvGraphicFramePr>
          <p:cNvPr id="20488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1616913"/>
              </p:ext>
            </p:extLst>
          </p:nvPr>
        </p:nvGraphicFramePr>
        <p:xfrm>
          <a:off x="5724128" y="1793875"/>
          <a:ext cx="3197225" cy="285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r:id="rId6" imgW="3200677" imgH="2853175" progId="Excel.Chart.8">
                  <p:embed/>
                </p:oleObj>
              </mc:Choice>
              <mc:Fallback>
                <p:oleObj r:id="rId6" imgW="3200677" imgH="2853175" progId="Excel.Chart.8">
                  <p:embed/>
                  <p:pic>
                    <p:nvPicPr>
                      <p:cNvPr id="0" name="Chart 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793875"/>
                        <a:ext cx="3197225" cy="285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TextBox 7"/>
          <p:cNvSpPr txBox="1">
            <a:spLocks noChangeArrowheads="1"/>
          </p:cNvSpPr>
          <p:nvPr/>
        </p:nvSpPr>
        <p:spPr bwMode="auto">
          <a:xfrm>
            <a:off x="7380288" y="3141663"/>
            <a:ext cx="30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</a:t>
            </a:r>
          </a:p>
        </p:txBody>
      </p:sp>
      <p:sp>
        <p:nvSpPr>
          <p:cNvPr id="20490" name="TextBox 8"/>
          <p:cNvSpPr txBox="1">
            <a:spLocks noChangeArrowheads="1"/>
          </p:cNvSpPr>
          <p:nvPr/>
        </p:nvSpPr>
        <p:spPr bwMode="auto">
          <a:xfrm>
            <a:off x="6934671" y="2267024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2</a:t>
            </a:r>
          </a:p>
        </p:txBody>
      </p:sp>
      <p:sp>
        <p:nvSpPr>
          <p:cNvPr id="20491" name="TextBox 12"/>
          <p:cNvSpPr txBox="1">
            <a:spLocks noChangeArrowheads="1"/>
          </p:cNvSpPr>
          <p:nvPr/>
        </p:nvSpPr>
        <p:spPr bwMode="auto">
          <a:xfrm>
            <a:off x="6300788" y="2708275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3</a:t>
            </a:r>
          </a:p>
        </p:txBody>
      </p:sp>
      <p:sp>
        <p:nvSpPr>
          <p:cNvPr id="20492" name="Rectangle 13"/>
          <p:cNvSpPr>
            <a:spLocks noChangeArrowheads="1"/>
          </p:cNvSpPr>
          <p:nvPr/>
        </p:nvSpPr>
        <p:spPr bwMode="auto">
          <a:xfrm>
            <a:off x="2484438" y="5084763"/>
            <a:ext cx="6480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Seeing is not only believing - it is remembering.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0852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62414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  <a:ea typeface="Calibri (body)"/>
                <a:cs typeface="Calibri (body)"/>
              </a:rPr>
              <a:t>Lectures are generally not effective if they are longer than 45 minutes</a:t>
            </a:r>
          </a:p>
        </p:txBody>
      </p:sp>
      <p:pic>
        <p:nvPicPr>
          <p:cNvPr id="22535" name="Picture 7" descr="Depositphotos_6184262_m.jpg"/>
          <p:cNvPicPr>
            <a:picLocks noChangeAspect="1"/>
          </p:cNvPicPr>
          <p:nvPr/>
        </p:nvPicPr>
        <p:blipFill>
          <a:blip r:embed="rId5"/>
          <a:srcRect l="30211" t="33871" r="43962" b="35669"/>
          <a:stretch>
            <a:fillRect/>
          </a:stretch>
        </p:blipFill>
        <p:spPr bwMode="auto">
          <a:xfrm>
            <a:off x="4932363" y="2565400"/>
            <a:ext cx="3106737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9" descr="Depositphotos_12792385_m.jpg"/>
          <p:cNvPicPr>
            <a:picLocks noChangeAspect="1"/>
          </p:cNvPicPr>
          <p:nvPr/>
        </p:nvPicPr>
        <p:blipFill>
          <a:blip r:embed="rId6"/>
          <a:srcRect l="29472" t="1949" r="56998" b="84648"/>
          <a:stretch>
            <a:fillRect/>
          </a:stretch>
        </p:blipFill>
        <p:spPr bwMode="auto">
          <a:xfrm rot="-1247913">
            <a:off x="2293938" y="3389313"/>
            <a:ext cx="170656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80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2537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Have a </a:t>
            </a:r>
            <a:r>
              <a:rPr lang="ja-JP" altLang="en-US" sz="2800" dirty="0">
                <a:latin typeface="Arial Narrow" panose="020B0606020202030204" pitchFamily="34" charset="0"/>
                <a:cs typeface="Calibri (body)"/>
              </a:rPr>
              <a:t>“</a:t>
            </a: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natural break point</a:t>
            </a:r>
            <a:r>
              <a:rPr lang="ja-JP" altLang="en-US" sz="2800" dirty="0">
                <a:latin typeface="Arial Narrow" panose="020B0606020202030204" pitchFamily="34" charset="0"/>
                <a:cs typeface="ＭＳ Ｐゴシック"/>
              </a:rPr>
              <a:t>”</a:t>
            </a: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 every 5 – 10 minutes to keep the attention of participants</a:t>
            </a:r>
          </a:p>
        </p:txBody>
      </p:sp>
      <p:pic>
        <p:nvPicPr>
          <p:cNvPr id="24583" name="Picture 7" descr="Depositphotos_20182707_m.jpg"/>
          <p:cNvPicPr>
            <a:picLocks noChangeAspect="1"/>
          </p:cNvPicPr>
          <p:nvPr/>
        </p:nvPicPr>
        <p:blipFill>
          <a:blip r:embed="rId5"/>
          <a:srcRect l="79237" t="59946" r="2977" b="22754"/>
          <a:stretch>
            <a:fillRect/>
          </a:stretch>
        </p:blipFill>
        <p:spPr bwMode="auto">
          <a:xfrm rot="20469891">
            <a:off x="1907704" y="3213100"/>
            <a:ext cx="24384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9" descr="Depositphotos_20182707_m.jpg"/>
          <p:cNvPicPr>
            <a:picLocks noChangeAspect="1"/>
          </p:cNvPicPr>
          <p:nvPr/>
        </p:nvPicPr>
        <p:blipFill>
          <a:blip r:embed="rId5"/>
          <a:srcRect l="3410" t="40694" r="79533" b="41518"/>
          <a:stretch>
            <a:fillRect/>
          </a:stretch>
        </p:blipFill>
        <p:spPr bwMode="auto">
          <a:xfrm>
            <a:off x="6155952" y="3182938"/>
            <a:ext cx="2376488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6512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4422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A </a:t>
            </a:r>
            <a:r>
              <a:rPr lang="ja-JP" altLang="en-US" sz="2800" dirty="0">
                <a:latin typeface="Arial Narrow" panose="020B0606020202030204" pitchFamily="34" charset="0"/>
                <a:cs typeface="Calibri (body)"/>
              </a:rPr>
              <a:t>“</a:t>
            </a: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natural break point</a:t>
            </a:r>
            <a:r>
              <a:rPr lang="ja-JP" altLang="en-US" sz="2800" dirty="0">
                <a:latin typeface="Arial Narrow" panose="020B0606020202030204" pitchFamily="34" charset="0"/>
                <a:cs typeface="ＭＳ Ｐゴシック"/>
              </a:rPr>
              <a:t>”</a:t>
            </a: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 could be utilizing some educational aids like: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484438" y="2997200"/>
            <a:ext cx="275428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Projector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Flip – Chart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Video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Black / White Board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latin typeface="Arial Narrow" panose="020B0606020202030204" pitchFamily="34" charset="0"/>
                <a:ea typeface="Calibri (body)"/>
                <a:cs typeface="Calibri (body)"/>
              </a:rPr>
              <a:t>Handouts</a:t>
            </a:r>
          </a:p>
        </p:txBody>
      </p:sp>
      <p:pic>
        <p:nvPicPr>
          <p:cNvPr id="26632" name="Picture 9" descr="Depositphotos_12792385_m.jpg"/>
          <p:cNvPicPr>
            <a:picLocks noChangeAspect="1"/>
          </p:cNvPicPr>
          <p:nvPr/>
        </p:nvPicPr>
        <p:blipFill>
          <a:blip r:embed="rId5"/>
          <a:srcRect l="16187" t="56776" r="70528" b="29578"/>
          <a:stretch>
            <a:fillRect/>
          </a:stretch>
        </p:blipFill>
        <p:spPr bwMode="auto">
          <a:xfrm rot="845653">
            <a:off x="6961188" y="4086225"/>
            <a:ext cx="1443037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0" descr=" .jpg"/>
          <p:cNvPicPr>
            <a:picLocks noChangeAspect="1"/>
          </p:cNvPicPr>
          <p:nvPr/>
        </p:nvPicPr>
        <p:blipFill>
          <a:blip r:embed="rId6"/>
          <a:srcRect l="74951" t="26563" r="2611" b="50288"/>
          <a:stretch>
            <a:fillRect/>
          </a:stretch>
        </p:blipFill>
        <p:spPr bwMode="auto">
          <a:xfrm rot="-554827">
            <a:off x="6202363" y="2681288"/>
            <a:ext cx="1579562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496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67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06430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611188" y="1989138"/>
            <a:ext cx="7921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Question-and-answer techniques can also be used</a:t>
            </a:r>
          </a:p>
        </p:txBody>
      </p:sp>
      <p:pic>
        <p:nvPicPr>
          <p:cNvPr id="28679" name="Picture 2" descr="Depositphotos_20182707_m.jpg"/>
          <p:cNvPicPr>
            <a:picLocks noChangeAspect="1"/>
          </p:cNvPicPr>
          <p:nvPr/>
        </p:nvPicPr>
        <p:blipFill>
          <a:blip r:embed="rId5"/>
          <a:srcRect l="79915" t="41425" r="3519" b="41518"/>
          <a:stretch>
            <a:fillRect/>
          </a:stretch>
        </p:blipFill>
        <p:spPr bwMode="auto">
          <a:xfrm>
            <a:off x="2195513" y="2997200"/>
            <a:ext cx="22606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Box 6"/>
          <p:cNvSpPr txBox="1">
            <a:spLocks noChangeArrowheads="1"/>
          </p:cNvSpPr>
          <p:nvPr/>
        </p:nvSpPr>
        <p:spPr bwMode="auto">
          <a:xfrm rot="-1039146">
            <a:off x="2867025" y="2971800"/>
            <a:ext cx="42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latin typeface="Calibri" pitchFamily="34" charset="0"/>
              </a:rPr>
              <a:t>?</a:t>
            </a:r>
          </a:p>
        </p:txBody>
      </p:sp>
      <p:pic>
        <p:nvPicPr>
          <p:cNvPr id="28681" name="Picture 12" descr="Depositphotos_20182707_m.jpg"/>
          <p:cNvPicPr>
            <a:picLocks noChangeAspect="1"/>
          </p:cNvPicPr>
          <p:nvPr/>
        </p:nvPicPr>
        <p:blipFill>
          <a:blip r:embed="rId6"/>
          <a:srcRect l="79520" t="78848" r="3085" b="3192"/>
          <a:stretch>
            <a:fillRect/>
          </a:stretch>
        </p:blipFill>
        <p:spPr bwMode="auto">
          <a:xfrm>
            <a:off x="4787900" y="2924175"/>
            <a:ext cx="23717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08520" y="333375"/>
            <a:ext cx="7772400" cy="11509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kern="10" dirty="0">
                <a:solidFill>
                  <a:srgbClr val="000000"/>
                </a:solidFill>
                <a:effectLst>
                  <a:outerShdw blurRad="63500"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Calibri (heading)"/>
              </a:rPr>
              <a:t>Active Lectures &amp; Training Aids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>
                <a:latin typeface="Arial Narrow" panose="020B0606020202030204" pitchFamily="34" charset="0"/>
              </a:rPr>
              <a:t>TTM 2</a:t>
            </a:r>
          </a:p>
        </p:txBody>
      </p:sp>
      <p:cxnSp>
        <p:nvCxnSpPr>
          <p:cNvPr id="6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24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4422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Billede 11" descr="ULS-logo_roed_blad_kor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3" y="451961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971550" y="1989138"/>
            <a:ext cx="72009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 Narrow" panose="020B0606020202030204" pitchFamily="34" charset="0"/>
                <a:ea typeface="Calibri (body)"/>
                <a:cs typeface="Calibri (body)"/>
              </a:rPr>
              <a:t>When your 45 minutes have come to an end you should have exercises well prepared beforehand for your participants</a:t>
            </a:r>
          </a:p>
        </p:txBody>
      </p:sp>
      <p:pic>
        <p:nvPicPr>
          <p:cNvPr id="30727" name="Picture 2" descr="Depositphotos_16886343_m.jpg"/>
          <p:cNvPicPr>
            <a:picLocks noChangeAspect="1"/>
          </p:cNvPicPr>
          <p:nvPr/>
        </p:nvPicPr>
        <p:blipFill>
          <a:blip r:embed="rId5"/>
          <a:srcRect l="69580" t="39964" r="20966" b="50288"/>
          <a:stretch>
            <a:fillRect/>
          </a:stretch>
        </p:blipFill>
        <p:spPr bwMode="auto">
          <a:xfrm>
            <a:off x="4787900" y="3245644"/>
            <a:ext cx="242570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6" descr="Depositphotos_16886343_m.jpg"/>
          <p:cNvPicPr>
            <a:picLocks noChangeAspect="1"/>
          </p:cNvPicPr>
          <p:nvPr/>
        </p:nvPicPr>
        <p:blipFill>
          <a:blip r:embed="rId5"/>
          <a:srcRect l="79034" t="1706" r="11267" b="88791"/>
          <a:stretch>
            <a:fillRect/>
          </a:stretch>
        </p:blipFill>
        <p:spPr bwMode="auto">
          <a:xfrm>
            <a:off x="2051050" y="3357339"/>
            <a:ext cx="25114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6A7653-EB0B-4A7C-9325-54B2592BF518}">
  <ds:schemaRefs>
    <ds:schemaRef ds:uri="http://schemas.microsoft.com/office/2006/documentManagement/types"/>
    <ds:schemaRef ds:uri="4b071fe7-6e4f-4851-954b-ed0a7bb357bb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F0F7F52-E8D7-4523-881F-3E6C14D88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CAE055-BEC0-4860-AC85-1EEE83316F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267</Words>
  <Application>Microsoft Office PowerPoint</Application>
  <PresentationFormat>Skærmshow (4:3)</PresentationFormat>
  <Paragraphs>59</Paragraphs>
  <Slides>12</Slides>
  <Notes>10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Comic Sans MS</vt:lpstr>
      <vt:lpstr>Wingdings</vt:lpstr>
      <vt:lpstr>Kontortema</vt:lpstr>
      <vt:lpstr>Microsoft Excel Chart</vt:lpstr>
      <vt:lpstr>Active Lectures &amp; Training Aids </vt:lpstr>
      <vt:lpstr>Active Lectures &amp; Training Aids</vt:lpstr>
      <vt:lpstr>Active Lectures &amp; Training Aids</vt:lpstr>
      <vt:lpstr>Active Lectures &amp; Training Aids</vt:lpstr>
      <vt:lpstr>Active Lectures &amp; Training Aids</vt:lpstr>
      <vt:lpstr>Active Lecture &amp; Training Aids</vt:lpstr>
      <vt:lpstr>Active Lecture &amp; Training Aids</vt:lpstr>
      <vt:lpstr>Active Lectures &amp; Training Aids</vt:lpstr>
      <vt:lpstr>Active Lectures &amp; Training Aids</vt:lpstr>
      <vt:lpstr>Active Lectures &amp; Training Aids</vt:lpstr>
      <vt:lpstr>Active Lectures &amp; Training Aids</vt:lpstr>
      <vt:lpstr>Thanks for your time</vt:lpstr>
    </vt:vector>
  </TitlesOfParts>
  <Company>Loftf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Group</dc:title>
  <dc:creator>Katrine Dichmann Christophersen</dc:creator>
  <cp:lastModifiedBy>clevertouch</cp:lastModifiedBy>
  <cp:revision>78</cp:revision>
  <dcterms:created xsi:type="dcterms:W3CDTF">2013-06-20T07:36:43Z</dcterms:created>
  <dcterms:modified xsi:type="dcterms:W3CDTF">2022-04-07T08:39:03Z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EntityNameForeign">
    <vt:lpwstr>DL_Activities</vt:lpwstr>
  </property>
  <property fmtid="{D5CDD505-2E9C-101B-9397-08002B2CF9AE}" pid="4" name="EntityId">
    <vt:lpwstr>3200</vt:lpwstr>
  </property>
  <property fmtid="{D5CDD505-2E9C-101B-9397-08002B2CF9AE}" pid="5" name="DocumentName">
    <vt:lpwstr>http://modus/Operations/14-0418PDocs/15-0249/PPT 2 Active Lectures and Training Aids.pptx</vt:lpwstr>
  </property>
  <property fmtid="{D5CDD505-2E9C-101B-9397-08002B2CF9AE}" pid="6" name="Order">
    <vt:r8>7600</vt:r8>
  </property>
</Properties>
</file>