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21"/>
  </p:notesMasterIdLst>
  <p:handoutMasterIdLst>
    <p:handoutMasterId r:id="rId22"/>
  </p:handoutMasterIdLst>
  <p:sldIdLst>
    <p:sldId id="262" r:id="rId5"/>
    <p:sldId id="265" r:id="rId6"/>
    <p:sldId id="271" r:id="rId7"/>
    <p:sldId id="280" r:id="rId8"/>
    <p:sldId id="282" r:id="rId9"/>
    <p:sldId id="281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67" r:id="rId20"/>
  </p:sldIdLst>
  <p:sldSz cx="9144000" cy="6858000" type="screen4x3"/>
  <p:notesSz cx="6735763" cy="9866313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84" autoAdjust="0"/>
    <p:restoredTop sz="94660"/>
  </p:normalViewPr>
  <p:slideViewPr>
    <p:cSldViewPr>
      <p:cViewPr varScale="1">
        <p:scale>
          <a:sx n="108" d="100"/>
          <a:sy n="108" d="100"/>
        </p:scale>
        <p:origin x="191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D6AA8D4-3F55-4880-A265-C71D1B3584F4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4444B67-AE88-4350-BCEF-AF746A5FF0C1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518277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C794D96-861C-4A10-B7F9-52785A4F790C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a-DK" noProof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noProof="0"/>
              <a:t>Klik for at redigere typografi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  <a:p>
            <a:pPr lvl="3"/>
            <a:r>
              <a:rPr lang="da-DK" noProof="0"/>
              <a:t>Fjerde niveau</a:t>
            </a:r>
          </a:p>
          <a:p>
            <a:pPr lvl="4"/>
            <a:r>
              <a:rPr lang="da-DK" noProof="0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2E3C41B-0F24-47A3-B28B-C1D9EE474D3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345013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7D69BBA-3A02-42B3-B6D6-1604862991C6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a-DK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35843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C778B35-E5D2-4826-9D7A-9893F36440B0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da-DK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3789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7DA89B6-5A0B-470D-8B27-D702B497C9AA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da-DK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3993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727521F-0C69-45AC-BBAD-4880CC0D75E7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da-DK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41987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F4FAFBA-338D-4EC2-B7C4-CC46B2AB1FE3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da-DK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44035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DEFFF7B-6220-46BC-A64A-2E9635E98837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945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B3D8DE3-CE8E-470B-A096-660DFDF69AEE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a-D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1507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B5D15B7-EDDD-4AAA-99F4-4F7BD0891681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a-D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3555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2297368-288F-4A8A-8D2E-53B3173ECE09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a-D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5603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ACE443-4439-4D5C-8C28-150E05D36E55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da-D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765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8010A26-2FD8-480B-96CD-978CDE6064EF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da-DK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969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5E17594-B448-4B5A-A114-9D19A25DDDF5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da-DK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31747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43C7D52-5E8B-4A98-BB3B-E44124ED1DC1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da-DK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33795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FFED1FD-2435-443E-8AC2-47EE91817BE1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28925-EB6F-4493-A88E-CC927CDD1941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A9488-C28C-41D0-8510-9AFEB0F4A44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BC234-9775-4931-A28A-ABA41F930A7C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A1ED3-4248-4955-B1C0-6F76239507E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41F2E-2B1A-4F41-9ECD-FF39195562C2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475C5-38F2-4CB2-A1B5-AE65C9C3AAF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00E47-D1F1-4930-9F56-558E3633BF87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6D587-F9CF-4D16-BA6C-15190B9D7A2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33A61-647B-4916-9DB7-CD2DEF1CC199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90CF3-E38F-44D3-B2EA-AB8DA8641C2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CEF22-5D58-42F1-B55B-B6762CE63D8E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856F8-FAB6-4C4F-AEB0-F79EA100BBDC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5B2C2-5C1A-4170-BF06-C08F573ACCA2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2FAE0-714B-47BB-B995-15CA2BA22014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512C3-53FF-4CDC-AA88-62706D2FACF8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57FCB-6D0A-475F-A192-200E145FEFAE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C6B45-CDFD-4648-889C-6D4D2D70F312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05FBB-B2A1-4A0B-8E30-4DBB248E631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74BBF-B55E-4F69-BB82-76019EF3E550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58503-8798-442D-AFFD-53C99EB76DF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32F20-4E62-412B-8E29-A56500A46830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284B2-389D-4F95-B893-7AEE615C0CCC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AF56B5D-44AA-4945-9B0A-4C60D56EE9F0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4540B47-DE21-421A-9093-6C13C6A40A4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187450" y="1916832"/>
            <a:ext cx="6729413" cy="1296144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400" dirty="0">
                <a:solidFill>
                  <a:schemeClr val="tx1"/>
                </a:solidFill>
                <a:latin typeface="Arial Black" pitchFamily="34" charset="0"/>
                <a:ea typeface="+mj-ea"/>
                <a:cs typeface="+mj-cs"/>
              </a:rPr>
              <a:t>Effective Communication Skills</a:t>
            </a:r>
            <a:endParaRPr lang="en-US" sz="4000" b="1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+mj-lt"/>
              <a:ea typeface="Times New Roman"/>
              <a:cs typeface="Times New Roman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pic>
        <p:nvPicPr>
          <p:cNvPr id="15364" name="Billed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Billede 6" descr="ULS-logo_roed_blad_kor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ladsholder til sidefod 3"/>
          <p:cNvSpPr txBox="1">
            <a:spLocks/>
          </p:cNvSpPr>
          <p:nvPr/>
        </p:nvSpPr>
        <p:spPr>
          <a:xfrm>
            <a:off x="6068888" y="637624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a-DK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>
                <a:latin typeface="Arial Narrow" panose="020B0606020202030204" pitchFamily="34" charset="0"/>
              </a:rPr>
              <a:t>PPT 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9" descr="Depositphotos_20182707_m.jpg"/>
          <p:cNvPicPr>
            <a:picLocks noChangeAspect="1"/>
          </p:cNvPicPr>
          <p:nvPr/>
        </p:nvPicPr>
        <p:blipFill>
          <a:blip r:embed="rId3"/>
          <a:srcRect l="3162" t="22055" r="79138" b="60518"/>
          <a:stretch>
            <a:fillRect/>
          </a:stretch>
        </p:blipFill>
        <p:spPr bwMode="auto">
          <a:xfrm rot="786120">
            <a:off x="5999163" y="4268788"/>
            <a:ext cx="2025650" cy="199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36512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>
                <a:solidFill>
                  <a:srgbClr val="000000"/>
                </a:solidFill>
                <a:latin typeface="Arial Black"/>
                <a:cs typeface="Arial Black"/>
              </a:rPr>
              <a:t>To improve communication skills</a:t>
            </a:r>
            <a:endParaRPr lang="en-US" sz="3200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2773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76553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Billede 11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5" name="TextBox 10"/>
          <p:cNvSpPr txBox="1">
            <a:spLocks noChangeArrowheads="1"/>
          </p:cNvSpPr>
          <p:nvPr/>
        </p:nvSpPr>
        <p:spPr bwMode="auto">
          <a:xfrm>
            <a:off x="-2222500" y="-381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2776" name="Rectangle 4"/>
          <p:cNvSpPr>
            <a:spLocks noChangeArrowheads="1"/>
          </p:cNvSpPr>
          <p:nvPr/>
        </p:nvSpPr>
        <p:spPr bwMode="auto">
          <a:xfrm>
            <a:off x="900113" y="1844675"/>
            <a:ext cx="7559675" cy="1218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100000"/>
              <a:tabLst>
                <a:tab pos="508000" algn="l"/>
              </a:tabLst>
            </a:pPr>
            <a:r>
              <a:rPr lang="en-US" sz="2800" b="1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Behavior description: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508000" algn="l"/>
              </a:tabLst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by reporting the specific observable action without accusing or judging their motives.</a:t>
            </a:r>
          </a:p>
        </p:txBody>
      </p:sp>
      <p:pic>
        <p:nvPicPr>
          <p:cNvPr id="32777" name="Picture 2" descr="Depositphotos_17420061_m.jpg"/>
          <p:cNvPicPr>
            <a:picLocks noChangeAspect="1"/>
          </p:cNvPicPr>
          <p:nvPr/>
        </p:nvPicPr>
        <p:blipFill>
          <a:blip r:embed="rId6"/>
          <a:srcRect l="74780" t="73792" r="1527" b="2248"/>
          <a:stretch>
            <a:fillRect/>
          </a:stretch>
        </p:blipFill>
        <p:spPr bwMode="auto">
          <a:xfrm rot="-783375">
            <a:off x="1882335" y="3601615"/>
            <a:ext cx="1919287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8" name="Rectangle 8"/>
          <p:cNvSpPr>
            <a:spLocks noChangeArrowheads="1"/>
          </p:cNvSpPr>
          <p:nvPr/>
        </p:nvSpPr>
        <p:spPr bwMode="auto">
          <a:xfrm>
            <a:off x="3635375" y="3068638"/>
            <a:ext cx="525710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Describe what s/he perceives – and check if his/her understanding is correct.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6" descr="Depositphotos_23121570_m.jpg"/>
          <p:cNvPicPr>
            <a:picLocks noChangeAspect="1"/>
          </p:cNvPicPr>
          <p:nvPr/>
        </p:nvPicPr>
        <p:blipFill>
          <a:blip r:embed="rId3"/>
          <a:srcRect l="36652" t="2724" r="48370" b="66235"/>
          <a:stretch>
            <a:fillRect/>
          </a:stretch>
        </p:blipFill>
        <p:spPr bwMode="auto">
          <a:xfrm>
            <a:off x="6011863" y="1557338"/>
            <a:ext cx="2305050" cy="477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Why Questions?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4821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Billede 11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3" name="TextBox 10"/>
          <p:cNvSpPr txBox="1">
            <a:spLocks noChangeArrowheads="1"/>
          </p:cNvSpPr>
          <p:nvPr/>
        </p:nvSpPr>
        <p:spPr bwMode="auto">
          <a:xfrm>
            <a:off x="-2222500" y="-381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2195513" y="1412776"/>
            <a:ext cx="5184775" cy="45370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cs typeface="Calibri (body)"/>
              </a:rPr>
              <a:t>To obtain feedback</a:t>
            </a:r>
          </a:p>
          <a:p>
            <a:pPr algn="l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cs typeface="Calibri (body)"/>
              </a:rPr>
              <a:t>To arouse and maintain interest</a:t>
            </a:r>
          </a:p>
          <a:p>
            <a:pPr algn="l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cs typeface="Calibri (body)"/>
              </a:rPr>
              <a:t>To obtain attention</a:t>
            </a:r>
          </a:p>
          <a:p>
            <a:pPr algn="l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cs typeface="Calibri (body)"/>
              </a:rPr>
              <a:t>To provoke new/old thinking</a:t>
            </a:r>
          </a:p>
          <a:p>
            <a:pPr algn="l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cs typeface="Calibri (body)"/>
              </a:rPr>
              <a:t>To open a discussion </a:t>
            </a:r>
          </a:p>
          <a:p>
            <a:pPr algn="l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cs typeface="Calibri (body)"/>
              </a:rPr>
              <a:t>To limit or end the discussion</a:t>
            </a:r>
          </a:p>
          <a:p>
            <a:pPr algn="l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cs typeface="Calibri (body)"/>
              </a:rPr>
              <a:t>To direct participants attention</a:t>
            </a:r>
          </a:p>
          <a:p>
            <a:pPr algn="l" fontAlgn="auto">
              <a:spcAft>
                <a:spcPts val="0"/>
              </a:spcAft>
              <a:defRPr/>
            </a:pPr>
            <a:endParaRPr lang="en-US" sz="2400" dirty="0">
              <a:solidFill>
                <a:srgbClr val="000000"/>
              </a:solidFill>
              <a:latin typeface="Arial Narrow" panose="020B0606020202030204" pitchFamily="34" charset="0"/>
              <a:cs typeface="Calibri (body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6" descr="Depositphotos_23121570_m.jpg"/>
          <p:cNvPicPr>
            <a:picLocks noChangeAspect="1"/>
          </p:cNvPicPr>
          <p:nvPr/>
        </p:nvPicPr>
        <p:blipFill>
          <a:blip r:embed="rId3"/>
          <a:srcRect l="36652" t="2724" r="48370" b="66235"/>
          <a:stretch>
            <a:fillRect/>
          </a:stretch>
        </p:blipFill>
        <p:spPr bwMode="auto">
          <a:xfrm>
            <a:off x="6011863" y="1557338"/>
            <a:ext cx="2305050" cy="477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Why Questions?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6869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Billede 11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1" name="TextBox 10"/>
          <p:cNvSpPr txBox="1">
            <a:spLocks noChangeArrowheads="1"/>
          </p:cNvSpPr>
          <p:nvPr/>
        </p:nvSpPr>
        <p:spPr bwMode="auto">
          <a:xfrm>
            <a:off x="-2222500" y="-381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195513" y="1916113"/>
            <a:ext cx="360045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30000"/>
              </a:lnSpc>
              <a:spcBef>
                <a:spcPct val="150000"/>
              </a:spcBef>
              <a:buClr>
                <a:schemeClr val="tx1"/>
              </a:buClr>
              <a:buSzPct val="75000"/>
              <a:buFont typeface="Arial" charset="0"/>
              <a:buNone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To discover weaknesses</a:t>
            </a:r>
          </a:p>
          <a:p>
            <a:pPr>
              <a:lnSpc>
                <a:spcPct val="130000"/>
              </a:lnSpc>
              <a:spcBef>
                <a:spcPct val="150000"/>
              </a:spcBef>
              <a:buClr>
                <a:schemeClr val="tx1"/>
              </a:buClr>
              <a:buSzPct val="75000"/>
              <a:buFont typeface="Arial" charset="0"/>
              <a:buNone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To correct mistake</a:t>
            </a:r>
          </a:p>
          <a:p>
            <a:pPr>
              <a:lnSpc>
                <a:spcPct val="130000"/>
              </a:lnSpc>
              <a:spcBef>
                <a:spcPct val="150000"/>
              </a:spcBef>
              <a:buClr>
                <a:schemeClr val="tx1"/>
              </a:buClr>
              <a:buSzPct val="75000"/>
              <a:buFont typeface="Arial" charset="0"/>
              <a:buNone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To check knowledge and </a:t>
            </a:r>
            <a:b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</a:b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understanding 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n-US" sz="2200" dirty="0">
              <a:solidFill>
                <a:srgbClr val="000000"/>
              </a:solidFill>
              <a:latin typeface="Calibri (body)"/>
              <a:ea typeface="Calibri (body)"/>
              <a:cs typeface="Calibri (body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Types of Questions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916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8" name="TextBox 10"/>
          <p:cNvSpPr txBox="1">
            <a:spLocks noChangeArrowheads="1"/>
          </p:cNvSpPr>
          <p:nvPr/>
        </p:nvSpPr>
        <p:spPr bwMode="auto">
          <a:xfrm>
            <a:off x="-2222500" y="-381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38919" name="Billede 9" descr="pictogram-spørgsmålstegn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00413" y="3141663"/>
            <a:ext cx="249555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74961" y="2166663"/>
            <a:ext cx="2054225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Arial Narrow" panose="020B0606020202030204" pitchFamily="34" charset="0"/>
              </a:rPr>
              <a:t>1. Open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Arial Narrow" panose="020B0606020202030204" pitchFamily="34" charset="0"/>
              </a:rPr>
              <a:t>questions</a:t>
            </a:r>
          </a:p>
        </p:txBody>
      </p:sp>
      <p:sp>
        <p:nvSpPr>
          <p:cNvPr id="38921" name="TextBox 4"/>
          <p:cNvSpPr txBox="1">
            <a:spLocks noChangeArrowheads="1"/>
          </p:cNvSpPr>
          <p:nvPr/>
        </p:nvSpPr>
        <p:spPr bwMode="auto">
          <a:xfrm>
            <a:off x="5783263" y="3636963"/>
            <a:ext cx="12682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latin typeface="Arial Narrow" panose="020B0606020202030204" pitchFamily="34" charset="0"/>
              </a:rPr>
              <a:t>3. Probes</a:t>
            </a:r>
          </a:p>
        </p:txBody>
      </p:sp>
      <p:sp>
        <p:nvSpPr>
          <p:cNvPr id="38922" name="TextBox 7"/>
          <p:cNvSpPr txBox="1">
            <a:spLocks noChangeArrowheads="1"/>
          </p:cNvSpPr>
          <p:nvPr/>
        </p:nvSpPr>
        <p:spPr bwMode="auto">
          <a:xfrm>
            <a:off x="1692275" y="3860800"/>
            <a:ext cx="13260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latin typeface="Arial Narrow" panose="020B0606020202030204" pitchFamily="34" charset="0"/>
              </a:rPr>
              <a:t>2. Closed </a:t>
            </a:r>
          </a:p>
          <a:p>
            <a:r>
              <a:rPr lang="en-US" sz="2400" dirty="0">
                <a:latin typeface="Arial Narrow" panose="020B0606020202030204" pitchFamily="34" charset="0"/>
              </a:rPr>
              <a:t>questions</a:t>
            </a:r>
          </a:p>
        </p:txBody>
      </p:sp>
      <p:sp>
        <p:nvSpPr>
          <p:cNvPr id="38923" name="TextBox 8"/>
          <p:cNvSpPr txBox="1">
            <a:spLocks noChangeArrowheads="1"/>
          </p:cNvSpPr>
          <p:nvPr/>
        </p:nvSpPr>
        <p:spPr bwMode="auto">
          <a:xfrm>
            <a:off x="5435600" y="5003800"/>
            <a:ext cx="11240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latin typeface="Arial Narrow" panose="020B0606020202030204" pitchFamily="34" charset="0"/>
              </a:rPr>
              <a:t>4. Mirror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13" descr="Depositphotos_6184262_m.jpg"/>
          <p:cNvPicPr>
            <a:picLocks noChangeAspect="1"/>
          </p:cNvPicPr>
          <p:nvPr/>
        </p:nvPicPr>
        <p:blipFill>
          <a:blip r:embed="rId3"/>
          <a:srcRect l="77226" t="77332"/>
          <a:stretch>
            <a:fillRect/>
          </a:stretch>
        </p:blipFill>
        <p:spPr bwMode="auto">
          <a:xfrm>
            <a:off x="6084888" y="4067175"/>
            <a:ext cx="2771775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4016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Ways to Minimize </a:t>
            </a:r>
            <a:b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Communications Breakdown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0965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750446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Billede 11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7" name="TextBox 10"/>
          <p:cNvSpPr txBox="1">
            <a:spLocks noChangeArrowheads="1"/>
          </p:cNvSpPr>
          <p:nvPr/>
        </p:nvSpPr>
        <p:spPr bwMode="auto">
          <a:xfrm>
            <a:off x="-2222500" y="-381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40968" name="TextBox 6"/>
          <p:cNvSpPr txBox="1">
            <a:spLocks noChangeArrowheads="1"/>
          </p:cNvSpPr>
          <p:nvPr/>
        </p:nvSpPr>
        <p:spPr bwMode="auto">
          <a:xfrm>
            <a:off x="1547813" y="1628775"/>
            <a:ext cx="4796506" cy="2441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130000"/>
              </a:lnSpc>
              <a:buFontTx/>
              <a:buAutoNum type="arabicPeriod"/>
            </a:pPr>
            <a:r>
              <a:rPr lang="en-US" sz="2400" dirty="0">
                <a:latin typeface="Arial Narrow" panose="020B0606020202030204" pitchFamily="34" charset="0"/>
              </a:rPr>
              <a:t>Give feedback</a:t>
            </a:r>
          </a:p>
          <a:p>
            <a:pPr marL="342900" indent="-342900">
              <a:lnSpc>
                <a:spcPct val="130000"/>
              </a:lnSpc>
              <a:buFontTx/>
              <a:buAutoNum type="arabicPeriod"/>
            </a:pPr>
            <a:r>
              <a:rPr lang="en-US" sz="2400" dirty="0">
                <a:latin typeface="Arial Narrow" panose="020B0606020202030204" pitchFamily="34" charset="0"/>
              </a:rPr>
              <a:t>Develop emphatic speaking habits</a:t>
            </a:r>
          </a:p>
          <a:p>
            <a:pPr marL="342900" indent="-342900">
              <a:lnSpc>
                <a:spcPct val="130000"/>
              </a:lnSpc>
              <a:buFontTx/>
              <a:buAutoNum type="arabicPeriod"/>
            </a:pPr>
            <a:r>
              <a:rPr lang="en-US" sz="2400" dirty="0">
                <a:latin typeface="Arial Narrow" panose="020B0606020202030204" pitchFamily="34" charset="0"/>
              </a:rPr>
              <a:t>Avoid credibility gaps</a:t>
            </a:r>
          </a:p>
          <a:p>
            <a:pPr marL="342900" indent="-342900">
              <a:lnSpc>
                <a:spcPct val="130000"/>
              </a:lnSpc>
              <a:buFontTx/>
              <a:buAutoNum type="arabicPeriod"/>
            </a:pPr>
            <a:r>
              <a:rPr lang="en-US" sz="2400" dirty="0">
                <a:latin typeface="Arial Narrow" panose="020B0606020202030204" pitchFamily="34" charset="0"/>
              </a:rPr>
              <a:t>Choose the right time to communicate</a:t>
            </a:r>
          </a:p>
          <a:p>
            <a:pPr marL="342900" indent="-342900">
              <a:lnSpc>
                <a:spcPct val="130000"/>
              </a:lnSpc>
              <a:buFontTx/>
              <a:buAutoNum type="arabicPeriod"/>
            </a:pPr>
            <a:r>
              <a:rPr lang="en-US" sz="2400" dirty="0">
                <a:latin typeface="Arial Narrow" panose="020B0606020202030204" pitchFamily="34" charset="0"/>
              </a:rPr>
              <a:t>Avoid wordiness. Remember K.I.S.S!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K.I.S.S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3012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4" name="TextBox 10"/>
          <p:cNvSpPr txBox="1">
            <a:spLocks noChangeArrowheads="1"/>
          </p:cNvSpPr>
          <p:nvPr/>
        </p:nvSpPr>
        <p:spPr bwMode="auto">
          <a:xfrm>
            <a:off x="-2222500" y="-381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43015" name="Picture 12" descr=" .jpg"/>
          <p:cNvPicPr>
            <a:picLocks noChangeAspect="1"/>
          </p:cNvPicPr>
          <p:nvPr/>
        </p:nvPicPr>
        <p:blipFill>
          <a:blip r:embed="rId5"/>
          <a:srcRect l="50536" t="74336" r="25188" b="2246"/>
          <a:stretch>
            <a:fillRect/>
          </a:stretch>
        </p:blipFill>
        <p:spPr bwMode="auto">
          <a:xfrm>
            <a:off x="5292725" y="2276475"/>
            <a:ext cx="3008313" cy="284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6" name="Rectangle 15"/>
          <p:cNvSpPr>
            <a:spLocks noChangeArrowheads="1"/>
          </p:cNvSpPr>
          <p:nvPr/>
        </p:nvSpPr>
        <p:spPr bwMode="auto">
          <a:xfrm>
            <a:off x="2627313" y="1989138"/>
            <a:ext cx="4572000" cy="2528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K - </a:t>
            </a:r>
            <a:r>
              <a:rPr lang="en-US" sz="24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eep</a:t>
            </a:r>
            <a:endParaRPr lang="en-US" sz="24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I   - t</a:t>
            </a:r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S - </a:t>
            </a:r>
            <a:r>
              <a:rPr lang="en-US" sz="24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imple</a:t>
            </a:r>
            <a:endParaRPr lang="en-US" sz="24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S - </a:t>
            </a:r>
            <a:r>
              <a:rPr lang="en-US" sz="24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weetheart</a:t>
            </a:r>
            <a:endParaRPr lang="en-US" sz="2400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7" name="Heart 16"/>
          <p:cNvSpPr/>
          <p:nvPr/>
        </p:nvSpPr>
        <p:spPr>
          <a:xfrm>
            <a:off x="6443663" y="2636838"/>
            <a:ext cx="576262" cy="504825"/>
          </a:xfrm>
          <a:prstGeom prst="hear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>
                <a:latin typeface="Arial Black" pitchFamily="34" charset="0"/>
              </a:rPr>
              <a:t>Thanks</a:t>
            </a:r>
            <a:r>
              <a:rPr lang="da-DK" dirty="0">
                <a:latin typeface="Arial Black" pitchFamily="34" charset="0"/>
              </a:rPr>
              <a:t> for </a:t>
            </a:r>
            <a:r>
              <a:rPr lang="da-DK" dirty="0" err="1">
                <a:latin typeface="Arial Black" pitchFamily="34" charset="0"/>
              </a:rPr>
              <a:t>your</a:t>
            </a:r>
            <a:r>
              <a:rPr lang="da-DK" dirty="0">
                <a:latin typeface="Arial Black" pitchFamily="34" charset="0"/>
              </a:rPr>
              <a:t> time</a:t>
            </a:r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pic>
        <p:nvPicPr>
          <p:cNvPr id="45059" name="Billed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Billede 6" descr="ULS-logo_roed_blad_kor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 descr="Depositphotos_20182707_m.jpg"/>
          <p:cNvPicPr>
            <a:picLocks noChangeAspect="1"/>
          </p:cNvPicPr>
          <p:nvPr/>
        </p:nvPicPr>
        <p:blipFill>
          <a:blip r:embed="rId3"/>
          <a:srcRect l="3159" t="78421" r="78870" b="2518"/>
          <a:stretch>
            <a:fillRect/>
          </a:stretch>
        </p:blipFill>
        <p:spPr bwMode="auto">
          <a:xfrm>
            <a:off x="2987675" y="2060575"/>
            <a:ext cx="3384550" cy="358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512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The Communication Process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9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462414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Billede 11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TextBox 2"/>
          <p:cNvSpPr txBox="1">
            <a:spLocks noChangeArrowheads="1"/>
          </p:cNvSpPr>
          <p:nvPr/>
        </p:nvSpPr>
        <p:spPr bwMode="auto">
          <a:xfrm>
            <a:off x="903774" y="2924175"/>
            <a:ext cx="2044214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400" dirty="0">
                <a:latin typeface="Arial Narrow" panose="020B0606020202030204" pitchFamily="34" charset="0"/>
              </a:rPr>
              <a:t>Who says what?</a:t>
            </a:r>
          </a:p>
          <a:p>
            <a:pPr algn="r"/>
            <a:endParaRPr lang="en-US" sz="2400" dirty="0">
              <a:latin typeface="Arial Narrow" panose="020B0606020202030204" pitchFamily="34" charset="0"/>
            </a:endParaRPr>
          </a:p>
          <a:p>
            <a:pPr algn="r"/>
            <a:endParaRPr lang="en-US" sz="2400" dirty="0">
              <a:latin typeface="Arial Narrow" panose="020B0606020202030204" pitchFamily="34" charset="0"/>
            </a:endParaRPr>
          </a:p>
          <a:p>
            <a:pPr algn="r"/>
            <a:r>
              <a:rPr lang="en-US" sz="2400" dirty="0">
                <a:latin typeface="Arial Narrow" panose="020B0606020202030204" pitchFamily="34" charset="0"/>
              </a:rPr>
              <a:t>In what case?</a:t>
            </a:r>
          </a:p>
          <a:p>
            <a:pPr algn="r"/>
            <a:endParaRPr lang="en-US" sz="2200" dirty="0">
              <a:latin typeface="Calibri" pitchFamily="34" charset="0"/>
            </a:endParaRPr>
          </a:p>
        </p:txBody>
      </p:sp>
      <p:sp>
        <p:nvSpPr>
          <p:cNvPr id="16392" name="Rectangle 6"/>
          <p:cNvSpPr>
            <a:spLocks noChangeArrowheads="1"/>
          </p:cNvSpPr>
          <p:nvPr/>
        </p:nvSpPr>
        <p:spPr bwMode="auto">
          <a:xfrm>
            <a:off x="6372225" y="2924175"/>
            <a:ext cx="230346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latin typeface="Arial Narrow" panose="020B0606020202030204" pitchFamily="34" charset="0"/>
              </a:rPr>
              <a:t>To whom?</a:t>
            </a:r>
          </a:p>
          <a:p>
            <a:endParaRPr lang="en-US" sz="2400" dirty="0">
              <a:latin typeface="Arial Narrow" panose="020B0606020202030204" pitchFamily="34" charset="0"/>
            </a:endParaRPr>
          </a:p>
          <a:p>
            <a:endParaRPr lang="en-US" sz="2400" dirty="0">
              <a:latin typeface="Arial Narrow" panose="020B0606020202030204" pitchFamily="34" charset="0"/>
            </a:endParaRPr>
          </a:p>
          <a:p>
            <a:r>
              <a:rPr lang="en-US" sz="2400" dirty="0">
                <a:latin typeface="Arial Narrow" panose="020B0606020202030204" pitchFamily="34" charset="0"/>
              </a:rPr>
              <a:t>With what effect?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Important Points </a:t>
            </a:r>
            <a:b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to Remember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436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39750" y="1700808"/>
            <a:ext cx="80645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Two‑way communications is made when feedback happens</a:t>
            </a:r>
          </a:p>
          <a:p>
            <a:endParaRPr lang="en-US" sz="2400" dirty="0">
              <a:latin typeface="Arial Narrow" panose="020B0606020202030204" pitchFamily="34" charset="0"/>
              <a:ea typeface="Calibri (body)"/>
              <a:cs typeface="Calibri (body)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The  sender knows what the receiver's response is  to his message, when he gets feedback</a:t>
            </a:r>
          </a:p>
          <a:p>
            <a:pPr marL="342900" indent="-342900"/>
            <a:endParaRPr lang="en-US" b="1" dirty="0">
              <a:latin typeface="Comic Sans MS" pitchFamily="66" charset="0"/>
              <a:cs typeface="Courier New" pitchFamily="49" charset="0"/>
            </a:endParaRPr>
          </a:p>
        </p:txBody>
      </p:sp>
      <p:sp>
        <p:nvSpPr>
          <p:cNvPr id="18439" name="Rectangle 6"/>
          <p:cNvSpPr>
            <a:spLocks noChangeArrowheads="1"/>
          </p:cNvSpPr>
          <p:nvPr/>
        </p:nvSpPr>
        <p:spPr bwMode="auto">
          <a:xfrm>
            <a:off x="1980059" y="5300663"/>
            <a:ext cx="676840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If the receiver's response is what the sender expected it to be, then the communication is successful</a:t>
            </a:r>
          </a:p>
        </p:txBody>
      </p:sp>
      <p:pic>
        <p:nvPicPr>
          <p:cNvPr id="18440" name="Picture 7" descr="Depositphotos_20182707_m.jpg"/>
          <p:cNvPicPr>
            <a:picLocks noChangeAspect="1"/>
          </p:cNvPicPr>
          <p:nvPr/>
        </p:nvPicPr>
        <p:blipFill>
          <a:blip r:embed="rId5"/>
          <a:srcRect l="22491" t="78966" r="60080" b="3062"/>
          <a:stretch>
            <a:fillRect/>
          </a:stretch>
        </p:blipFill>
        <p:spPr bwMode="auto">
          <a:xfrm>
            <a:off x="2124075" y="3213100"/>
            <a:ext cx="2081213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TextBox 10"/>
          <p:cNvSpPr txBox="1">
            <a:spLocks noChangeArrowheads="1"/>
          </p:cNvSpPr>
          <p:nvPr/>
        </p:nvSpPr>
        <p:spPr bwMode="auto">
          <a:xfrm>
            <a:off x="4356100" y="3933825"/>
            <a:ext cx="6365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latin typeface="Calibri" pitchFamily="34" charset="0"/>
                <a:sym typeface="Wingdings" pitchFamily="2" charset="2"/>
              </a:rPr>
              <a:t></a:t>
            </a:r>
            <a:endParaRPr lang="en-US" sz="3600">
              <a:latin typeface="Calibri" pitchFamily="34" charset="0"/>
            </a:endParaRPr>
          </a:p>
        </p:txBody>
      </p:sp>
      <p:pic>
        <p:nvPicPr>
          <p:cNvPr id="18442" name="Picture 9" descr="Depositphotos_18422243_m.jpg"/>
          <p:cNvPicPr>
            <a:picLocks noChangeAspect="1"/>
          </p:cNvPicPr>
          <p:nvPr/>
        </p:nvPicPr>
        <p:blipFill>
          <a:blip r:embed="rId6"/>
          <a:srcRect l="2025" t="49387" r="73846" b="25920"/>
          <a:stretch>
            <a:fillRect/>
          </a:stretch>
        </p:blipFill>
        <p:spPr bwMode="auto">
          <a:xfrm>
            <a:off x="5148263" y="3213100"/>
            <a:ext cx="197008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5" descr="Depositphotos_7096962_m.jpg"/>
          <p:cNvPicPr>
            <a:picLocks noChangeAspect="1"/>
          </p:cNvPicPr>
          <p:nvPr/>
        </p:nvPicPr>
        <p:blipFill>
          <a:blip r:embed="rId3"/>
          <a:srcRect r="78867" b="68141"/>
          <a:stretch>
            <a:fillRect/>
          </a:stretch>
        </p:blipFill>
        <p:spPr bwMode="auto">
          <a:xfrm>
            <a:off x="4787900" y="2887663"/>
            <a:ext cx="1871663" cy="282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12" descr="Depositphotos_7096962_m.jpg"/>
          <p:cNvPicPr>
            <a:picLocks noChangeAspect="1"/>
          </p:cNvPicPr>
          <p:nvPr/>
        </p:nvPicPr>
        <p:blipFill>
          <a:blip r:embed="rId3"/>
          <a:srcRect r="78867" b="68141"/>
          <a:stretch>
            <a:fillRect/>
          </a:stretch>
        </p:blipFill>
        <p:spPr bwMode="auto">
          <a:xfrm>
            <a:off x="2484438" y="2924175"/>
            <a:ext cx="18002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Important Points </a:t>
            </a:r>
            <a:b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to Remember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486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Billede 11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Rectangle 2"/>
          <p:cNvSpPr>
            <a:spLocks noChangeArrowheads="1"/>
          </p:cNvSpPr>
          <p:nvPr/>
        </p:nvSpPr>
        <p:spPr bwMode="auto">
          <a:xfrm>
            <a:off x="755650" y="1916113"/>
            <a:ext cx="7777163" cy="108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buFont typeface="Arial" charset="0"/>
              <a:buChar char="•"/>
              <a:tabLst>
                <a:tab pos="1778000" algn="l"/>
              </a:tabLst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You can only have communication when sender and receiver are connected by a channel through which a medium carries a coded message</a:t>
            </a:r>
          </a:p>
        </p:txBody>
      </p:sp>
      <p:sp>
        <p:nvSpPr>
          <p:cNvPr id="20489" name="TextBox 4"/>
          <p:cNvSpPr txBox="1">
            <a:spLocks noChangeArrowheads="1"/>
          </p:cNvSpPr>
          <p:nvPr/>
        </p:nvSpPr>
        <p:spPr bwMode="auto">
          <a:xfrm>
            <a:off x="3995738" y="4329113"/>
            <a:ext cx="13684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latin typeface="Calibri" pitchFamily="34" charset="0"/>
                <a:sym typeface="Wingdings" pitchFamily="2" charset="2"/>
              </a:rPr>
              <a:t> </a:t>
            </a:r>
            <a:endParaRPr lang="en-US" sz="40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Important Points </a:t>
            </a:r>
            <a:b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to Remember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532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619250" y="1773238"/>
            <a:ext cx="5832475" cy="20590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buFont typeface="Arial" charset="0"/>
              <a:buChar char="•"/>
              <a:tabLst>
                <a:tab pos="1778000" algn="l"/>
              </a:tabLst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Messages must be coded and decoded</a:t>
            </a:r>
          </a:p>
          <a:p>
            <a:pPr marL="342900" indent="-342900">
              <a:lnSpc>
                <a:spcPct val="90000"/>
              </a:lnSpc>
              <a:buFont typeface="Arial" charset="0"/>
              <a:buChar char="•"/>
              <a:tabLst>
                <a:tab pos="1778000" algn="l"/>
              </a:tabLst>
            </a:pPr>
            <a:endParaRPr lang="en-US" sz="2400" dirty="0">
              <a:latin typeface="Arial Narrow" panose="020B0606020202030204" pitchFamily="34" charset="0"/>
              <a:ea typeface="Calibri (body)"/>
              <a:cs typeface="Calibri (body)"/>
            </a:endParaRPr>
          </a:p>
          <a:p>
            <a:pPr marL="342900" indent="-342900">
              <a:lnSpc>
                <a:spcPct val="90000"/>
              </a:lnSpc>
              <a:buFont typeface="Arial" charset="0"/>
              <a:buChar char="•"/>
              <a:tabLst>
                <a:tab pos="1778000" algn="l"/>
              </a:tabLst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Trainers filter information to receivers</a:t>
            </a:r>
          </a:p>
          <a:p>
            <a:pPr marL="342900" indent="-342900">
              <a:lnSpc>
                <a:spcPct val="90000"/>
              </a:lnSpc>
              <a:buFont typeface="Arial" charset="0"/>
              <a:buChar char="•"/>
              <a:tabLst>
                <a:tab pos="1778000" algn="l"/>
              </a:tabLst>
            </a:pPr>
            <a:endParaRPr lang="en-US" sz="2400" dirty="0">
              <a:latin typeface="Arial Narrow" panose="020B0606020202030204" pitchFamily="34" charset="0"/>
              <a:ea typeface="Calibri (body)"/>
              <a:cs typeface="Calibri (body)"/>
            </a:endParaRPr>
          </a:p>
          <a:p>
            <a:pPr marL="342900" indent="-342900">
              <a:lnSpc>
                <a:spcPct val="90000"/>
              </a:lnSpc>
              <a:buFont typeface="Arial" charset="0"/>
              <a:buChar char="•"/>
              <a:tabLst>
                <a:tab pos="1778000" algn="l"/>
              </a:tabLst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Noise acts as a barrier to communication</a:t>
            </a:r>
          </a:p>
          <a:p>
            <a:pPr marL="406400" indent="-342900">
              <a:lnSpc>
                <a:spcPct val="90000"/>
              </a:lnSpc>
              <a:tabLst>
                <a:tab pos="1778000" algn="l"/>
              </a:tabLst>
            </a:pPr>
            <a:endParaRPr lang="en-US" sz="2200" dirty="0">
              <a:latin typeface="Calibri (body)"/>
              <a:ea typeface="Calibri (body)"/>
              <a:cs typeface="Calibri (body)"/>
            </a:endParaRPr>
          </a:p>
        </p:txBody>
      </p:sp>
      <p:pic>
        <p:nvPicPr>
          <p:cNvPr id="22535" name="Picture 4" descr="Depositphotos_16886343_m.jpg"/>
          <p:cNvPicPr>
            <a:picLocks noChangeAspect="1"/>
          </p:cNvPicPr>
          <p:nvPr/>
        </p:nvPicPr>
        <p:blipFill>
          <a:blip r:embed="rId5"/>
          <a:srcRect l="31032" t="1498" r="59804" b="88564"/>
          <a:stretch>
            <a:fillRect/>
          </a:stretch>
        </p:blipFill>
        <p:spPr bwMode="auto">
          <a:xfrm>
            <a:off x="1908175" y="3628802"/>
            <a:ext cx="2016125" cy="217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6" descr="Depositphotos_17420061_m.jpg"/>
          <p:cNvPicPr>
            <a:picLocks noChangeAspect="1"/>
          </p:cNvPicPr>
          <p:nvPr/>
        </p:nvPicPr>
        <p:blipFill>
          <a:blip r:embed="rId6"/>
          <a:srcRect r="74786" b="74644"/>
          <a:stretch>
            <a:fillRect/>
          </a:stretch>
        </p:blipFill>
        <p:spPr bwMode="auto">
          <a:xfrm>
            <a:off x="3779838" y="3501008"/>
            <a:ext cx="2232025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10" descr="Depositphotos_12792385_m.jpg"/>
          <p:cNvPicPr>
            <a:picLocks noChangeAspect="1"/>
          </p:cNvPicPr>
          <p:nvPr/>
        </p:nvPicPr>
        <p:blipFill>
          <a:blip r:embed="rId7"/>
          <a:srcRect l="2267" t="2367" r="83897" b="83762"/>
          <a:stretch>
            <a:fillRect/>
          </a:stretch>
        </p:blipFill>
        <p:spPr bwMode="auto">
          <a:xfrm>
            <a:off x="6011863" y="3729385"/>
            <a:ext cx="2160587" cy="214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Communication During </a:t>
            </a:r>
            <a:b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Sessions 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580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88521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Rectangle 4"/>
          <p:cNvSpPr>
            <a:spLocks noChangeArrowheads="1"/>
          </p:cNvSpPr>
          <p:nvPr/>
        </p:nvSpPr>
        <p:spPr bwMode="auto">
          <a:xfrm>
            <a:off x="827088" y="1844675"/>
            <a:ext cx="7416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latin typeface="Arial Narrow" panose="020B0606020202030204" pitchFamily="34" charset="0"/>
                <a:ea typeface="Calibri (body)"/>
                <a:cs typeface="Calibri (body)"/>
              </a:rPr>
              <a:t>Sometimes verbal communications are understood differently by the receiver of the message because</a:t>
            </a:r>
          </a:p>
        </p:txBody>
      </p:sp>
      <p:sp>
        <p:nvSpPr>
          <p:cNvPr id="24583" name="Rectangle 6"/>
          <p:cNvSpPr>
            <a:spLocks noChangeArrowheads="1"/>
          </p:cNvSpPr>
          <p:nvPr/>
        </p:nvSpPr>
        <p:spPr bwMode="auto">
          <a:xfrm>
            <a:off x="1328223" y="2924175"/>
            <a:ext cx="4777718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ctr">
              <a:lnSpc>
                <a:spcPct val="80000"/>
              </a:lnSpc>
              <a:spcAft>
                <a:spcPct val="500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 Same words have different meanings</a:t>
            </a:r>
          </a:p>
        </p:txBody>
      </p:sp>
      <p:sp>
        <p:nvSpPr>
          <p:cNvPr id="24584" name="Rectangle 7"/>
          <p:cNvSpPr>
            <a:spLocks noChangeArrowheads="1"/>
          </p:cNvSpPr>
          <p:nvPr/>
        </p:nvSpPr>
        <p:spPr bwMode="auto">
          <a:xfrm>
            <a:off x="1259632" y="3501008"/>
            <a:ext cx="4897437" cy="4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spcAft>
                <a:spcPct val="50000"/>
              </a:spcAft>
              <a:buClr>
                <a:schemeClr val="tx1"/>
              </a:buClr>
              <a:buSzPct val="750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Different words have same meanings</a:t>
            </a:r>
          </a:p>
        </p:txBody>
      </p:sp>
      <p:pic>
        <p:nvPicPr>
          <p:cNvPr id="24585" name="Picture 8" descr="Depositphotos_16886343_m.jpg"/>
          <p:cNvPicPr>
            <a:picLocks noChangeAspect="1"/>
          </p:cNvPicPr>
          <p:nvPr/>
        </p:nvPicPr>
        <p:blipFill>
          <a:blip r:embed="rId5"/>
          <a:srcRect l="69508" t="79073" r="21176" b="11777"/>
          <a:stretch>
            <a:fillRect/>
          </a:stretch>
        </p:blipFill>
        <p:spPr bwMode="auto">
          <a:xfrm>
            <a:off x="6948264" y="3357563"/>
            <a:ext cx="2062163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0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Communication During </a:t>
            </a:r>
            <a:br>
              <a:rPr lang="en-US" sz="30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0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Sessions 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6628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Rectangle 2"/>
          <p:cNvSpPr>
            <a:spLocks noChangeArrowheads="1"/>
          </p:cNvSpPr>
          <p:nvPr/>
        </p:nvSpPr>
        <p:spPr bwMode="auto">
          <a:xfrm>
            <a:off x="827088" y="1844675"/>
            <a:ext cx="74898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latin typeface="Arial Narrow" panose="020B0606020202030204" pitchFamily="34" charset="0"/>
                <a:ea typeface="Calibri (body)"/>
                <a:cs typeface="Calibri (body)"/>
              </a:rPr>
              <a:t>Sometimes verbal communications are understood differently by the receiver of the message because:</a:t>
            </a:r>
          </a:p>
        </p:txBody>
      </p:sp>
      <p:sp>
        <p:nvSpPr>
          <p:cNvPr id="26631" name="Rectangle 9"/>
          <p:cNvSpPr>
            <a:spLocks noChangeArrowheads="1"/>
          </p:cNvSpPr>
          <p:nvPr/>
        </p:nvSpPr>
        <p:spPr bwMode="auto">
          <a:xfrm>
            <a:off x="827584" y="2924175"/>
            <a:ext cx="4572084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ctr">
              <a:lnSpc>
                <a:spcPct val="80000"/>
              </a:lnSpc>
              <a:spcAft>
                <a:spcPct val="500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 Use of acronyms and abbreviations</a:t>
            </a:r>
          </a:p>
        </p:txBody>
      </p:sp>
      <p:sp>
        <p:nvSpPr>
          <p:cNvPr id="26632" name="TextBox 10"/>
          <p:cNvSpPr txBox="1">
            <a:spLocks noChangeArrowheads="1"/>
          </p:cNvSpPr>
          <p:nvPr/>
        </p:nvSpPr>
        <p:spPr bwMode="auto">
          <a:xfrm>
            <a:off x="-2222500" y="-381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6633" name="Rectangle 12"/>
          <p:cNvSpPr>
            <a:spLocks noChangeArrowheads="1"/>
          </p:cNvSpPr>
          <p:nvPr/>
        </p:nvSpPr>
        <p:spPr bwMode="auto">
          <a:xfrm>
            <a:off x="855646" y="3573016"/>
            <a:ext cx="2708242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spcAft>
                <a:spcPct val="50000"/>
              </a:spcAft>
              <a:buClr>
                <a:schemeClr val="tx1"/>
              </a:buClr>
              <a:buSzPct val="750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 Wrong words used</a:t>
            </a:r>
          </a:p>
        </p:txBody>
      </p:sp>
      <p:pic>
        <p:nvPicPr>
          <p:cNvPr id="26634" name="Picture 4" descr="1016309_10152953085425136_1288813447_n.jpg"/>
          <p:cNvPicPr>
            <a:picLocks noChangeAspect="1"/>
          </p:cNvPicPr>
          <p:nvPr/>
        </p:nvPicPr>
        <p:blipFill>
          <a:blip r:embed="rId5"/>
          <a:srcRect t="7744" b="46028"/>
          <a:stretch>
            <a:fillRect/>
          </a:stretch>
        </p:blipFill>
        <p:spPr bwMode="auto">
          <a:xfrm>
            <a:off x="5603502" y="3213100"/>
            <a:ext cx="2928938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 descr="Depositphotos_7411585_m.jpg"/>
          <p:cNvPicPr>
            <a:picLocks noChangeAspect="1"/>
          </p:cNvPicPr>
          <p:nvPr/>
        </p:nvPicPr>
        <p:blipFill>
          <a:blip r:embed="rId3"/>
          <a:srcRect l="26434" t="37321" r="44949" b="28726"/>
          <a:stretch>
            <a:fillRect/>
          </a:stretch>
        </p:blipFill>
        <p:spPr bwMode="auto">
          <a:xfrm>
            <a:off x="3689350" y="3260725"/>
            <a:ext cx="1962150" cy="232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Communication During </a:t>
            </a:r>
            <a:b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</a:br>
            <a:r>
              <a:rPr lang="en-US" sz="3200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  <a:ea typeface="Times New Roman"/>
                <a:cs typeface="Arial Black"/>
              </a:rPr>
              <a:t>Sessions 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8677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Billede 11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Rectangle 2"/>
          <p:cNvSpPr>
            <a:spLocks noChangeArrowheads="1"/>
          </p:cNvSpPr>
          <p:nvPr/>
        </p:nvSpPr>
        <p:spPr bwMode="auto">
          <a:xfrm>
            <a:off x="827088" y="1844675"/>
            <a:ext cx="74898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latin typeface="Arial Narrow" panose="020B0606020202030204" pitchFamily="34" charset="0"/>
                <a:ea typeface="Calibri (body)"/>
                <a:cs typeface="Calibri (body)"/>
              </a:rPr>
              <a:t>Sometimes verbal communications are understood differently by the receiver of the message because</a:t>
            </a:r>
            <a:r>
              <a:rPr lang="en-US" sz="2800" dirty="0">
                <a:latin typeface="Calibri (body)"/>
                <a:ea typeface="Calibri (body)"/>
                <a:cs typeface="Calibri (body)"/>
              </a:rPr>
              <a:t>:</a:t>
            </a:r>
          </a:p>
        </p:txBody>
      </p:sp>
      <p:sp>
        <p:nvSpPr>
          <p:cNvPr id="28680" name="Rectangle 9"/>
          <p:cNvSpPr>
            <a:spLocks noChangeArrowheads="1"/>
          </p:cNvSpPr>
          <p:nvPr/>
        </p:nvSpPr>
        <p:spPr bwMode="auto">
          <a:xfrm>
            <a:off x="827584" y="2907163"/>
            <a:ext cx="2656496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spcAft>
                <a:spcPct val="50000"/>
              </a:spcAft>
              <a:buClr>
                <a:schemeClr val="tx1"/>
              </a:buClr>
              <a:buSzPct val="750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 Language barriers</a:t>
            </a:r>
          </a:p>
        </p:txBody>
      </p:sp>
      <p:sp>
        <p:nvSpPr>
          <p:cNvPr id="28681" name="TextBox 10"/>
          <p:cNvSpPr txBox="1">
            <a:spLocks noChangeArrowheads="1"/>
          </p:cNvSpPr>
          <p:nvPr/>
        </p:nvSpPr>
        <p:spPr bwMode="auto">
          <a:xfrm>
            <a:off x="-2222500" y="-381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8682" name="Rectangle 12"/>
          <p:cNvSpPr>
            <a:spLocks noChangeArrowheads="1"/>
          </p:cNvSpPr>
          <p:nvPr/>
        </p:nvSpPr>
        <p:spPr bwMode="auto">
          <a:xfrm>
            <a:off x="808005" y="3429000"/>
            <a:ext cx="2755883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ctr">
              <a:lnSpc>
                <a:spcPct val="80000"/>
              </a:lnSpc>
              <a:spcAft>
                <a:spcPct val="500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 Disorganized ideas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32048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>
                <a:solidFill>
                  <a:srgbClr val="000000"/>
                </a:solidFill>
                <a:latin typeface="Arial Black"/>
                <a:cs typeface="Arial Black"/>
              </a:rPr>
              <a:t>To improve communication skills</a:t>
            </a:r>
            <a:endParaRPr lang="en-US" sz="3200" kern="10" dirty="0">
              <a:solidFill>
                <a:srgbClr val="000000"/>
              </a:solidFill>
              <a:effectLst>
                <a:outerShdw blurRad="63500" dist="53882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  <a:ea typeface="Times New Roman"/>
              <a:cs typeface="Arial Black"/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724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78438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TextBox 10"/>
          <p:cNvSpPr txBox="1">
            <a:spLocks noChangeArrowheads="1"/>
          </p:cNvSpPr>
          <p:nvPr/>
        </p:nvSpPr>
        <p:spPr bwMode="auto">
          <a:xfrm>
            <a:off x="-2222500" y="-381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0727" name="Rectangle 4"/>
          <p:cNvSpPr>
            <a:spLocks noChangeArrowheads="1"/>
          </p:cNvSpPr>
          <p:nvPr/>
        </p:nvSpPr>
        <p:spPr bwMode="auto">
          <a:xfrm>
            <a:off x="900113" y="1844675"/>
            <a:ext cx="7559675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tabLst>
                <a:tab pos="508000" algn="l"/>
              </a:tabLst>
            </a:pPr>
            <a:r>
              <a:rPr lang="en-US" sz="2800" b="1" dirty="0">
                <a:latin typeface="Arial Narrow" panose="020B0606020202030204" pitchFamily="34" charset="0"/>
                <a:ea typeface="Calibri (body)"/>
                <a:cs typeface="Calibri (body)"/>
              </a:rPr>
              <a:t>Paraphrasing</a:t>
            </a:r>
            <a:r>
              <a:rPr lang="en-US" sz="2800" dirty="0">
                <a:latin typeface="Arial Narrow" panose="020B0606020202030204" pitchFamily="34" charset="0"/>
                <a:ea typeface="Calibri (body)"/>
                <a:cs typeface="Calibri (body)"/>
              </a:rPr>
              <a:t> by restating what the person said to you.</a:t>
            </a:r>
          </a:p>
        </p:txBody>
      </p:sp>
      <p:sp>
        <p:nvSpPr>
          <p:cNvPr id="30728" name="Rectangle 6"/>
          <p:cNvSpPr>
            <a:spLocks noChangeArrowheads="1"/>
          </p:cNvSpPr>
          <p:nvPr/>
        </p:nvSpPr>
        <p:spPr bwMode="auto">
          <a:xfrm>
            <a:off x="899592" y="2332037"/>
            <a:ext cx="6553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1828800" algn="l"/>
              </a:tabLst>
            </a:pPr>
            <a:r>
              <a:rPr lang="en-US" sz="2400" b="1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Example:</a:t>
            </a:r>
          </a:p>
          <a:p>
            <a:pPr>
              <a:tabLst>
                <a:tab pos="1828800" algn="l"/>
              </a:tabLst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  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1828800" algn="l"/>
              </a:tabLst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You said a while ago that two‑way communication is more effective. Now how do we ensure…?</a:t>
            </a:r>
          </a:p>
        </p:txBody>
      </p:sp>
      <p:pic>
        <p:nvPicPr>
          <p:cNvPr id="30729" name="Picture 7" descr="Depositphotos_20182707_m.jpg"/>
          <p:cNvPicPr>
            <a:picLocks noChangeAspect="1"/>
          </p:cNvPicPr>
          <p:nvPr/>
        </p:nvPicPr>
        <p:blipFill>
          <a:blip r:embed="rId5"/>
          <a:srcRect l="3433" t="78966" r="78867" b="3609"/>
          <a:stretch>
            <a:fillRect/>
          </a:stretch>
        </p:blipFill>
        <p:spPr bwMode="auto">
          <a:xfrm>
            <a:off x="2484438" y="4149725"/>
            <a:ext cx="2016125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0" name="Picture 16" descr="Depositphotos_20182707_m.jpg"/>
          <p:cNvPicPr>
            <a:picLocks noChangeAspect="1"/>
          </p:cNvPicPr>
          <p:nvPr/>
        </p:nvPicPr>
        <p:blipFill>
          <a:blip r:embed="rId6"/>
          <a:srcRect l="78867" t="78966" r="3433" b="3609"/>
          <a:stretch>
            <a:fillRect/>
          </a:stretch>
        </p:blipFill>
        <p:spPr bwMode="auto">
          <a:xfrm>
            <a:off x="4500563" y="4149725"/>
            <a:ext cx="2016125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1B15C5BD9153742B791B116A87FAC5C" ma:contentTypeVersion="2" ma:contentTypeDescription="Opret et nyt dokument." ma:contentTypeScope="" ma:versionID="7e0ee5062c12844de568f05de75c7e80">
  <xsd:schema xmlns:xsd="http://www.w3.org/2001/XMLSchema" xmlns:xs="http://www.w3.org/2001/XMLSchema" xmlns:p="http://schemas.microsoft.com/office/2006/metadata/properties" xmlns:ns3="4b071fe7-6e4f-4851-954b-ed0a7bb357bb" targetNamespace="http://schemas.microsoft.com/office/2006/metadata/properties" ma:root="true" ma:fieldsID="e8f1b7460f84584ecc82ea4ca035679b" ns3:_="">
    <xsd:import namespace="4b071fe7-6e4f-4851-954b-ed0a7bb357b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071fe7-6e4f-4851-954b-ed0a7bb357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E966CC7-652E-4DC9-90E6-F3997669EB27}">
  <ds:schemaRefs>
    <ds:schemaRef ds:uri="http://purl.org/dc/dcmitype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www.w3.org/XML/1998/namespace"/>
    <ds:schemaRef ds:uri="http://purl.org/dc/terms/"/>
    <ds:schemaRef ds:uri="4b071fe7-6e4f-4851-954b-ed0a7bb357bb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2943F313-B6E7-495E-BFDE-9F954CA4F67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B2A93B3-7FBE-4C88-8333-7F429B047B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071fe7-6e4f-4851-954b-ed0a7bb357b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619</TotalTime>
  <Words>446</Words>
  <Application>Microsoft Office PowerPoint</Application>
  <PresentationFormat>Skærmshow (4:3)</PresentationFormat>
  <Paragraphs>108</Paragraphs>
  <Slides>16</Slides>
  <Notes>14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6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16</vt:i4>
      </vt:variant>
    </vt:vector>
  </HeadingPairs>
  <TitlesOfParts>
    <vt:vector size="23" baseType="lpstr">
      <vt:lpstr>Arial</vt:lpstr>
      <vt:lpstr>Arial Black</vt:lpstr>
      <vt:lpstr>Arial Narrow</vt:lpstr>
      <vt:lpstr>Calibri</vt:lpstr>
      <vt:lpstr>Calibri (body)</vt:lpstr>
      <vt:lpstr>Comic Sans MS</vt:lpstr>
      <vt:lpstr>Kontortema</vt:lpstr>
      <vt:lpstr>PowerPoint-præsentation</vt:lpstr>
      <vt:lpstr>The Communication Process</vt:lpstr>
      <vt:lpstr>Important Points  to Remember</vt:lpstr>
      <vt:lpstr>Important Points  to Remember</vt:lpstr>
      <vt:lpstr>Important Points  to Remember</vt:lpstr>
      <vt:lpstr>Communication During  Sessions </vt:lpstr>
      <vt:lpstr>Communication During  Sessions </vt:lpstr>
      <vt:lpstr>Communication During  Sessions </vt:lpstr>
      <vt:lpstr>To improve communication skills</vt:lpstr>
      <vt:lpstr>To improve communication skills</vt:lpstr>
      <vt:lpstr>Why Questions?</vt:lpstr>
      <vt:lpstr>Why Questions?</vt:lpstr>
      <vt:lpstr>Types of Questions</vt:lpstr>
      <vt:lpstr>Ways to Minimize  Communications Breakdown</vt:lpstr>
      <vt:lpstr>K.I.S.S</vt:lpstr>
      <vt:lpstr>Thanks for your time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Katrine Dichmann Christophersen</dc:creator>
  <cp:lastModifiedBy>clevertouch</cp:lastModifiedBy>
  <cp:revision>63</cp:revision>
  <dcterms:created xsi:type="dcterms:W3CDTF">2013-06-20T07:36:43Z</dcterms:created>
  <dcterms:modified xsi:type="dcterms:W3CDTF">2022-04-07T08:39:32Z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0x010100D1B15C5BD9153742B791B116A87FAC5C</vt:lpwstr>
  </property>
  <property fmtid="{D5CDD505-2E9C-101B-9397-08002B2CF9AE}" pid="3" name="EntityNameForeign">
    <vt:lpwstr>DL_Activities</vt:lpwstr>
  </property>
  <property fmtid="{D5CDD505-2E9C-101B-9397-08002B2CF9AE}" pid="4" name="EntityId">
    <vt:lpwstr>3200</vt:lpwstr>
  </property>
  <property fmtid="{D5CDD505-2E9C-101B-9397-08002B2CF9AE}" pid="5" name="DocumentName">
    <vt:lpwstr>http://modus/Operations/14-0418PDocs/15-0249/PPT 3 Communication skills.pptx</vt:lpwstr>
  </property>
  <property fmtid="{D5CDD505-2E9C-101B-9397-08002B2CF9AE}" pid="6" name="Order">
    <vt:r8>7700</vt:r8>
  </property>
</Properties>
</file>