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56" r:id="rId13"/>
  </p:sldIdLst>
  <p:sldSz cx="9144000" cy="6858000" type="screen4x3"/>
  <p:notesSz cx="6810375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7636" y="0"/>
            <a:ext cx="2951163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163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7636" y="9443662"/>
            <a:ext cx="2951163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5718F-5450-476D-B6F5-49B798209C3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6326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36" y="0"/>
            <a:ext cx="2951163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357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84835"/>
            <a:ext cx="544830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3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36" y="9443662"/>
            <a:ext cx="2951163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86BE9-502E-48E1-9F8C-6DEF18A424D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73287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86BE9-502E-48E1-9F8C-6DEF18A424DE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197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D36C-519B-439E-AA05-18176D6B4345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D36C-519B-439E-AA05-18176D6B4345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D36C-519B-439E-AA05-18176D6B4345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D36C-519B-439E-AA05-18176D6B4345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D36C-519B-439E-AA05-18176D6B4345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D36C-519B-439E-AA05-18176D6B4345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D36C-519B-439E-AA05-18176D6B4345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D36C-519B-439E-AA05-18176D6B4345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D36C-519B-439E-AA05-18176D6B4345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D36C-519B-439E-AA05-18176D6B4345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TTM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D36C-519B-439E-AA05-18176D6B4345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TTM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2D36C-519B-439E-AA05-18176D6B4345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0" y="1484784"/>
            <a:ext cx="9144000" cy="26636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EG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</a:rPr>
              <a:t>معايير القبول ومستويات التعلم</a:t>
            </a:r>
            <a:endParaRPr kumimoji="0" lang="da-DK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</a:endParaRPr>
          </a:p>
        </p:txBody>
      </p:sp>
      <p:sp>
        <p:nvSpPr>
          <p:cNvPr id="6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851920" y="6356350"/>
            <a:ext cx="4896792" cy="365125"/>
          </a:xfr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en-US" dirty="0">
                <a:solidFill>
                  <a:schemeClr val="tx1"/>
                </a:solidFill>
                <a:latin typeface="Arial Black" pitchFamily="34" charset="0"/>
              </a:rPr>
              <a:t>TTM 2                                                                          P.P 5</a:t>
            </a:r>
            <a:endParaRPr lang="ar-EG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7" name="Bille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lede 6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Depositphotos_14777189_m.jpg"/>
          <p:cNvPicPr>
            <a:picLocks noChangeAspect="1"/>
          </p:cNvPicPr>
          <p:nvPr/>
        </p:nvPicPr>
        <p:blipFill>
          <a:blip r:embed="rId2" cstate="print"/>
          <a:srcRect l="53601" t="5182" r="28613" b="80505"/>
          <a:stretch>
            <a:fillRect/>
          </a:stretch>
        </p:blipFill>
        <p:spPr bwMode="auto">
          <a:xfrm>
            <a:off x="2951820" y="3931165"/>
            <a:ext cx="3240360" cy="2607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endParaRPr lang="ar-EG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ar-EG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معايير القبول ومستويات التعلم</a:t>
            </a:r>
            <a:endParaRPr lang="da-DK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  <a:latin typeface="Arial Black" pitchFamily="34" charset="0"/>
              </a:rPr>
              <a:t>TTM 2</a:t>
            </a:r>
            <a:endParaRPr lang="ar-EG" dirty="0">
              <a:solidFill>
                <a:schemeClr val="tx1"/>
              </a:solidFill>
              <a:latin typeface="Arial Black" pitchFamily="34" charset="0"/>
            </a:endParaRPr>
          </a:p>
        </p:txBody>
      </p:sp>
      <p:cxnSp>
        <p:nvCxnSpPr>
          <p:cNvPr id="7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Billede 11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359532" y="1679268"/>
            <a:ext cx="8424936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EG" sz="4000" b="1" dirty="0"/>
              <a:t>السلوك الابتدائي:</a:t>
            </a:r>
          </a:p>
          <a:p>
            <a:pPr algn="r"/>
            <a:endParaRPr lang="ar-EG" b="1" dirty="0"/>
          </a:p>
          <a:p>
            <a:pPr algn="r"/>
            <a:r>
              <a:rPr lang="ar-EG" sz="3600" b="1" dirty="0"/>
              <a:t>- هو نتيجة معرفتنا وبحثنا عن المجموعة المستهدفة</a:t>
            </a:r>
          </a:p>
          <a:p>
            <a:pPr algn="r"/>
            <a:r>
              <a:rPr lang="ar-EG" sz="3600" b="1" dirty="0"/>
              <a:t>- يتعامل مع تقييمنا للمهارات والمؤهلات المكتسبة بالفعل من قبل المشاركين.</a:t>
            </a:r>
          </a:p>
          <a:p>
            <a:pPr algn="r"/>
            <a:endParaRPr lang="en-US" sz="3600" b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Depositphotos_18422243_m.jpg"/>
          <p:cNvPicPr>
            <a:picLocks noChangeAspect="1"/>
          </p:cNvPicPr>
          <p:nvPr/>
        </p:nvPicPr>
        <p:blipFill>
          <a:blip r:embed="rId2" cstate="print"/>
          <a:srcRect l="1950" t="49712" r="74174" b="26149"/>
          <a:stretch>
            <a:fillRect/>
          </a:stretch>
        </p:blipFill>
        <p:spPr bwMode="auto">
          <a:xfrm>
            <a:off x="6806197" y="4941169"/>
            <a:ext cx="1671490" cy="1689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endParaRPr lang="ar-EG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ar-EG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معايير العبور ومستويات التعلم</a:t>
            </a:r>
            <a:endParaRPr lang="da-DK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  <a:latin typeface="Arial Black" pitchFamily="34" charset="0"/>
              </a:rPr>
              <a:t>TTM 2</a:t>
            </a:r>
            <a:endParaRPr lang="ar-EG" dirty="0">
              <a:solidFill>
                <a:schemeClr val="tx1"/>
              </a:solidFill>
              <a:latin typeface="Arial Black" pitchFamily="34" charset="0"/>
            </a:endParaRPr>
          </a:p>
        </p:txBody>
      </p:sp>
      <p:cxnSp>
        <p:nvCxnSpPr>
          <p:cNvPr id="4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Billede 11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287524" y="1609690"/>
            <a:ext cx="856895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EG" sz="4000" b="1" dirty="0">
                <a:latin typeface="Calibri" pitchFamily="34" charset="0"/>
              </a:rPr>
              <a:t>السلوك النهائى:</a:t>
            </a:r>
          </a:p>
          <a:p>
            <a:pPr marL="571500" indent="-571500" algn="just" rtl="1">
              <a:buFont typeface="Arial" panose="020B0604020202020204" pitchFamily="34" charset="0"/>
              <a:buChar char="•"/>
            </a:pPr>
            <a:r>
              <a:rPr lang="ar-EG" sz="3600" b="1" dirty="0">
                <a:latin typeface="Calibri" pitchFamily="34" charset="0"/>
              </a:rPr>
              <a:t>هو ما نتمنىاه ونتوقعه من المشاركين أن يحققوه، </a:t>
            </a:r>
            <a:endParaRPr lang="en-US" sz="3600" b="1" dirty="0">
              <a:latin typeface="Calibri" pitchFamily="34" charset="0"/>
            </a:endParaRPr>
          </a:p>
          <a:p>
            <a:pPr marL="571500" indent="-571500" algn="just" rtl="1">
              <a:buFont typeface="Arial" panose="020B0604020202020204" pitchFamily="34" charset="0"/>
              <a:buChar char="•"/>
            </a:pPr>
            <a:r>
              <a:rPr lang="ar-EG" sz="3600" b="1" dirty="0">
                <a:latin typeface="Calibri" pitchFamily="34" charset="0"/>
              </a:rPr>
              <a:t>وما هي الانشطة التى سوف يقومون بها بعد أنتهائهم من التدريب. </a:t>
            </a:r>
            <a:endParaRPr lang="en-US" sz="3600" b="1" dirty="0">
              <a:latin typeface="Calibri" pitchFamily="34" charset="0"/>
            </a:endParaRPr>
          </a:p>
          <a:p>
            <a:pPr marL="571500" indent="-571500" algn="just" rtl="1">
              <a:buFont typeface="Arial" panose="020B0604020202020204" pitchFamily="34" charset="0"/>
              <a:buChar char="•"/>
            </a:pPr>
            <a:r>
              <a:rPr lang="ar-EG" sz="3600" b="1" dirty="0">
                <a:latin typeface="Calibri" pitchFamily="34" charset="0"/>
              </a:rPr>
              <a:t>وهو طريقة لتحديد مقياس ما اذا كنا قد نجحنا فى الوصول الى الغايه الأساسية من ا</a:t>
            </a:r>
            <a:r>
              <a:rPr lang="ar-SA" sz="3600" b="1" dirty="0">
                <a:latin typeface="Calibri" pitchFamily="34" charset="0"/>
              </a:rPr>
              <a:t>لورشة</a:t>
            </a:r>
            <a:endParaRPr lang="en-US" sz="3600" b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Depositphotos_18422243_m.jpg"/>
          <p:cNvPicPr>
            <a:picLocks noChangeAspect="1"/>
          </p:cNvPicPr>
          <p:nvPr/>
        </p:nvPicPr>
        <p:blipFill>
          <a:blip r:embed="rId2" cstate="print"/>
          <a:srcRect r="74417" b="74657"/>
          <a:stretch>
            <a:fillRect/>
          </a:stretch>
        </p:blipFill>
        <p:spPr bwMode="auto">
          <a:xfrm>
            <a:off x="5436096" y="4102804"/>
            <a:ext cx="3456384" cy="2592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endParaRPr lang="ar-EG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ar-EG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معايير القبول ومستويات التعلم</a:t>
            </a:r>
            <a:endParaRPr lang="da-DK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  <a:latin typeface="Arial Black" pitchFamily="34" charset="0"/>
              </a:rPr>
              <a:t>TTM 2</a:t>
            </a:r>
            <a:endParaRPr lang="ar-EG" dirty="0">
              <a:solidFill>
                <a:schemeClr val="tx1"/>
              </a:solidFill>
              <a:latin typeface="Arial Black" pitchFamily="34" charset="0"/>
            </a:endParaRPr>
          </a:p>
        </p:txBody>
      </p:sp>
      <p:cxnSp>
        <p:nvCxnSpPr>
          <p:cNvPr id="4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Billede 11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164042" y="1640959"/>
            <a:ext cx="8712968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EG" sz="4000" b="1" dirty="0">
                <a:latin typeface="Calibri (body)"/>
                <a:ea typeface="Calibri (body)"/>
              </a:rPr>
              <a:t>معايير القبول:</a:t>
            </a:r>
          </a:p>
          <a:p>
            <a:pPr algn="r">
              <a:spcBef>
                <a:spcPct val="50000"/>
              </a:spcBef>
            </a:pPr>
            <a:r>
              <a:rPr lang="ar-EG" sz="3600" b="1" dirty="0"/>
              <a:t>هى الحد الأدنى من المعرفة أو المهارات التى يمكننا أن نقبل من المشاركين تحقيقها بعد أن يكون قد تم تدريبهم على موضوع معين.</a:t>
            </a:r>
            <a:endParaRPr lang="en-US" sz="3600" b="1" dirty="0">
              <a:latin typeface="Calibri (body)"/>
              <a:ea typeface="Calibri (body)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  <a:latin typeface="Arial Black" pitchFamily="34" charset="0"/>
              </a:rPr>
              <a:t>TTM 2</a:t>
            </a:r>
            <a:endParaRPr lang="ar-EG" dirty="0">
              <a:solidFill>
                <a:schemeClr val="tx1"/>
              </a:solidFill>
              <a:latin typeface="Arial Black" pitchFamily="34" charset="0"/>
            </a:endParaRPr>
          </a:p>
        </p:txBody>
      </p:sp>
      <p:cxnSp>
        <p:nvCxnSpPr>
          <p:cNvPr id="4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Billed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Billede 11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91447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837567" y="1844675"/>
            <a:ext cx="359746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4000" b="1" kern="10" dirty="0">
                <a:effectLst>
                  <a:outerShdw blurRad="63500" dist="38099" dir="2700000" algn="ctr" rotWithShape="0">
                    <a:srgbClr val="C0C0C0">
                      <a:alpha val="79999"/>
                    </a:srgbClr>
                  </a:outerShdw>
                </a:effectLst>
                <a:latin typeface="Calibri (body)"/>
                <a:ea typeface="Bell MT"/>
              </a:rPr>
              <a:t>ثلاثة مستويات للتعلم</a:t>
            </a:r>
            <a:endParaRPr lang="en-US" sz="4000" b="1" kern="10" dirty="0">
              <a:effectLst>
                <a:outerShdw blurRad="63500" dist="38099" dir="2700000" algn="ctr" rotWithShape="0">
                  <a:srgbClr val="C0C0C0">
                    <a:alpha val="79999"/>
                  </a:srgbClr>
                </a:outerShdw>
              </a:effectLst>
              <a:latin typeface="Calibri (body)"/>
              <a:ea typeface="Bell MT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14735" y="2731800"/>
            <a:ext cx="345673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EG" sz="3200" b="1" dirty="0">
                <a:latin typeface="Calibri (body)"/>
                <a:ea typeface="Calibri (body)"/>
              </a:rPr>
              <a:t>3- المواقف/الاتجاهات</a:t>
            </a:r>
            <a:endParaRPr lang="en-US" sz="3200" b="1" dirty="0">
              <a:latin typeface="Calibri (body)"/>
              <a:ea typeface="Calibri (body)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779912" y="2708920"/>
            <a:ext cx="18798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EG" sz="3200" b="1" dirty="0">
                <a:latin typeface="Calibri (body)"/>
                <a:ea typeface="Calibri (body)"/>
              </a:rPr>
              <a:t>2- المهارات</a:t>
            </a:r>
            <a:endParaRPr lang="en-US" sz="3200" b="1" dirty="0">
              <a:latin typeface="Calibri (body)"/>
              <a:ea typeface="Calibri (body)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861770" y="2810795"/>
            <a:ext cx="208795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EG" sz="3200" b="1" dirty="0">
                <a:latin typeface="Calibri (body)"/>
                <a:ea typeface="Calibri (body)"/>
              </a:rPr>
              <a:t>1- المعرفة</a:t>
            </a:r>
            <a:endParaRPr lang="en-US" sz="3200" b="1" dirty="0">
              <a:latin typeface="Calibri (body)"/>
              <a:ea typeface="Calibri (body)"/>
            </a:endParaRPr>
          </a:p>
        </p:txBody>
      </p:sp>
      <p:pic>
        <p:nvPicPr>
          <p:cNvPr id="11" name="Picture 8" descr="Depositphotos_16886343_m.jpg"/>
          <p:cNvPicPr>
            <a:picLocks noChangeAspect="1"/>
          </p:cNvPicPr>
          <p:nvPr/>
        </p:nvPicPr>
        <p:blipFill>
          <a:blip r:embed="rId4" cstate="print"/>
          <a:srcRect l="79536" t="30769" r="11250" b="59702"/>
          <a:stretch>
            <a:fillRect/>
          </a:stretch>
        </p:blipFill>
        <p:spPr bwMode="auto">
          <a:xfrm>
            <a:off x="3923928" y="3518624"/>
            <a:ext cx="181927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" descr="Depositphotos_20182707_m.jpg"/>
          <p:cNvPicPr>
            <a:picLocks noChangeAspect="1"/>
          </p:cNvPicPr>
          <p:nvPr/>
        </p:nvPicPr>
        <p:blipFill>
          <a:blip r:embed="rId5" cstate="print"/>
          <a:srcRect l="3540" t="41116" r="79031" b="41457"/>
          <a:stretch>
            <a:fillRect/>
          </a:stretch>
        </p:blipFill>
        <p:spPr bwMode="auto">
          <a:xfrm>
            <a:off x="1270245" y="3499966"/>
            <a:ext cx="187325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5" descr=" .jpg"/>
          <p:cNvPicPr>
            <a:picLocks noChangeAspect="1"/>
          </p:cNvPicPr>
          <p:nvPr/>
        </p:nvPicPr>
        <p:blipFill>
          <a:blip r:embed="rId6" cstate="print"/>
          <a:srcRect l="51334" t="26685" r="26788" b="50443"/>
          <a:stretch>
            <a:fillRect/>
          </a:stretch>
        </p:blipFill>
        <p:spPr bwMode="auto">
          <a:xfrm>
            <a:off x="6876256" y="3501008"/>
            <a:ext cx="16859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endParaRPr lang="ar-EG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ar-EG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معايير القبول ومستويات التعلم</a:t>
            </a:r>
            <a:endParaRPr lang="da-DK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  <a:latin typeface="Arial Black" pitchFamily="34" charset="0"/>
              </a:rPr>
              <a:t>TTM 2</a:t>
            </a:r>
            <a:endParaRPr lang="ar-EG" dirty="0">
              <a:solidFill>
                <a:schemeClr val="tx1"/>
              </a:solidFill>
              <a:latin typeface="Arial Black" pitchFamily="34" charset="0"/>
            </a:endParaRPr>
          </a:p>
        </p:txBody>
      </p:sp>
      <p:cxnSp>
        <p:nvCxnSpPr>
          <p:cNvPr id="4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Billed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Billede 11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251520" y="1556792"/>
            <a:ext cx="8344791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EG" sz="3200" b="1" dirty="0">
                <a:latin typeface="Calibri (body)"/>
                <a:ea typeface="Calibri (body)"/>
              </a:rPr>
              <a:t>المعرفة:</a:t>
            </a:r>
          </a:p>
          <a:p>
            <a:pPr algn="r">
              <a:spcBef>
                <a:spcPct val="50000"/>
              </a:spcBef>
            </a:pPr>
            <a:r>
              <a:rPr lang="ar-EG" sz="3200" dirty="0">
                <a:latin typeface="Calibri (body)"/>
                <a:ea typeface="Calibri (body)"/>
                <a:cs typeface="Calibri (body)"/>
              </a:rPr>
              <a:t>هى مجال التعلم الذى نعتبره أكثر شيوعاً ونتعرض له يوميا فى حياتنا</a:t>
            </a:r>
          </a:p>
          <a:p>
            <a:pPr algn="r" rtl="1">
              <a:spcBef>
                <a:spcPct val="50000"/>
              </a:spcBef>
            </a:pPr>
            <a:r>
              <a:rPr lang="ar-EG" sz="3200" b="1" dirty="0">
                <a:latin typeface="Calibri (body)"/>
                <a:ea typeface="Calibri (body)"/>
              </a:rPr>
              <a:t>الدرجات:</a:t>
            </a:r>
            <a:r>
              <a:rPr lang="ar-SA" sz="3200" b="1" dirty="0">
                <a:latin typeface="Calibri (body)"/>
                <a:ea typeface="Calibri (body)"/>
              </a:rPr>
              <a:t>    </a:t>
            </a:r>
            <a:r>
              <a:rPr lang="ar-EG" sz="3200" dirty="0">
                <a:latin typeface="Calibri (body)"/>
                <a:ea typeface="Calibri (body)"/>
                <a:cs typeface="Calibri (body)"/>
              </a:rPr>
              <a:t>- التعرف</a:t>
            </a:r>
          </a:p>
          <a:p>
            <a:pPr algn="r" rtl="1">
              <a:spcBef>
                <a:spcPct val="50000"/>
              </a:spcBef>
            </a:pPr>
            <a:r>
              <a:rPr lang="ar-SA" sz="3200" dirty="0">
                <a:latin typeface="Calibri (body)"/>
                <a:ea typeface="Calibri (body)"/>
                <a:cs typeface="Calibri (body)"/>
              </a:rPr>
              <a:t>               </a:t>
            </a:r>
            <a:r>
              <a:rPr lang="ar-EG" sz="3200" dirty="0">
                <a:latin typeface="Calibri (body)"/>
                <a:ea typeface="Calibri (body)"/>
                <a:cs typeface="Calibri (body)"/>
              </a:rPr>
              <a:t>- أعادة الأنتاج</a:t>
            </a:r>
          </a:p>
          <a:p>
            <a:pPr algn="r">
              <a:spcBef>
                <a:spcPct val="50000"/>
              </a:spcBef>
            </a:pPr>
            <a:endParaRPr lang="ar-SA" sz="3200" b="1" dirty="0">
              <a:latin typeface="Calibri (body)"/>
              <a:ea typeface="Calibri (body)"/>
            </a:endParaRPr>
          </a:p>
          <a:p>
            <a:pPr algn="r">
              <a:spcBef>
                <a:spcPct val="50000"/>
              </a:spcBef>
            </a:pPr>
            <a:r>
              <a:rPr lang="ar-EG" sz="3200" b="1" dirty="0">
                <a:latin typeface="Calibri (body)"/>
                <a:ea typeface="Calibri (body)"/>
              </a:rPr>
              <a:t>عند تعريف معايير القبول، يمكننا أن نسأل ، مـــاذا؟</a:t>
            </a:r>
          </a:p>
          <a:p>
            <a:pPr algn="r">
              <a:spcBef>
                <a:spcPct val="50000"/>
              </a:spcBef>
            </a:pPr>
            <a:endParaRPr lang="en-US" sz="3200" dirty="0">
              <a:latin typeface="Calibri (body)"/>
              <a:ea typeface="Calibri (body)"/>
              <a:cs typeface="Calibri (body)"/>
            </a:endParaRPr>
          </a:p>
        </p:txBody>
      </p:sp>
      <p:pic>
        <p:nvPicPr>
          <p:cNvPr id="11" name="Picture 12" descr="Depositphotos_16886343_m.jpg"/>
          <p:cNvPicPr>
            <a:picLocks noChangeAspect="1"/>
          </p:cNvPicPr>
          <p:nvPr/>
        </p:nvPicPr>
        <p:blipFill>
          <a:blip r:embed="rId4" cstate="print"/>
          <a:srcRect l="41188" t="30225" r="49870" b="59973"/>
          <a:stretch>
            <a:fillRect/>
          </a:stretch>
        </p:blipFill>
        <p:spPr bwMode="auto">
          <a:xfrm>
            <a:off x="323528" y="2780928"/>
            <a:ext cx="1727200" cy="159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 .jpg"/>
          <p:cNvPicPr>
            <a:picLocks noChangeAspect="1"/>
          </p:cNvPicPr>
          <p:nvPr/>
        </p:nvPicPr>
        <p:blipFill>
          <a:blip r:embed="rId5" cstate="print"/>
          <a:srcRect l="51334" t="26685" r="26788" b="50443"/>
          <a:stretch>
            <a:fillRect/>
          </a:stretch>
        </p:blipFill>
        <p:spPr bwMode="auto">
          <a:xfrm>
            <a:off x="1979712" y="3717032"/>
            <a:ext cx="153035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endParaRPr lang="ar-EG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ar-EG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معايير القبول ومستويات التعلم</a:t>
            </a:r>
            <a:endParaRPr lang="da-DK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  <a:latin typeface="Arial Black" pitchFamily="34" charset="0"/>
              </a:rPr>
              <a:t>TTM 2</a:t>
            </a:r>
            <a:endParaRPr lang="ar-EG" dirty="0">
              <a:solidFill>
                <a:schemeClr val="tx1"/>
              </a:solidFill>
              <a:latin typeface="Arial Black" pitchFamily="34" charset="0"/>
            </a:endParaRPr>
          </a:p>
        </p:txBody>
      </p:sp>
      <p:cxnSp>
        <p:nvCxnSpPr>
          <p:cNvPr id="4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Billed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Billede 11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674351" y="1546694"/>
            <a:ext cx="8011195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EG" sz="3200" b="1" dirty="0">
                <a:latin typeface="Calibri (body)"/>
                <a:ea typeface="Calibri (body)"/>
              </a:rPr>
              <a:t>المهارات:</a:t>
            </a:r>
          </a:p>
          <a:p>
            <a:pPr algn="r">
              <a:spcBef>
                <a:spcPct val="50000"/>
              </a:spcBef>
            </a:pPr>
            <a:r>
              <a:rPr lang="ar-EG" sz="3600" b="1" dirty="0">
                <a:latin typeface="Calibri (body)"/>
                <a:ea typeface="Calibri (body)"/>
              </a:rPr>
              <a:t>أنواعها</a:t>
            </a:r>
            <a:r>
              <a:rPr lang="ar-EG" sz="3600" dirty="0">
                <a:latin typeface="Calibri (body)"/>
                <a:ea typeface="Calibri (body)"/>
              </a:rPr>
              <a:t>:</a:t>
            </a:r>
          </a:p>
          <a:p>
            <a:pPr algn="r">
              <a:spcBef>
                <a:spcPct val="50000"/>
              </a:spcBef>
            </a:pPr>
            <a:r>
              <a:rPr lang="ar-EG" sz="3200" dirty="0">
                <a:latin typeface="Calibri (body)"/>
                <a:ea typeface="Calibri (body)"/>
              </a:rPr>
              <a:t> 1- مهارات بدنية</a:t>
            </a:r>
          </a:p>
          <a:p>
            <a:pPr algn="r">
              <a:spcBef>
                <a:spcPct val="50000"/>
              </a:spcBef>
            </a:pPr>
            <a:r>
              <a:rPr lang="ar-EG" sz="3200" dirty="0">
                <a:latin typeface="Calibri (body)"/>
                <a:ea typeface="Calibri (body)"/>
              </a:rPr>
              <a:t>2- مهارات معرفية</a:t>
            </a:r>
          </a:p>
          <a:p>
            <a:pPr algn="r">
              <a:spcBef>
                <a:spcPct val="50000"/>
              </a:spcBef>
            </a:pPr>
            <a:r>
              <a:rPr lang="ar-EG" sz="3200" dirty="0">
                <a:latin typeface="Calibri (body)"/>
                <a:ea typeface="Calibri (body)"/>
              </a:rPr>
              <a:t>3- مهارات تاثيرية</a:t>
            </a:r>
            <a:endParaRPr lang="en-US" sz="3200" dirty="0">
              <a:latin typeface="Calibri (body)"/>
              <a:ea typeface="Calibri (body)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324544" y="2504867"/>
            <a:ext cx="424857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ar-EG" sz="3200" b="1" dirty="0">
                <a:latin typeface="Calibri (body)"/>
              </a:rPr>
              <a:t>الدرجات:</a:t>
            </a:r>
          </a:p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ar-EG" sz="3200" dirty="0">
                <a:latin typeface="Calibri (body)"/>
              </a:rPr>
              <a:t>1- لقد حاولت</a:t>
            </a:r>
          </a:p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ar-EG" sz="3200" dirty="0">
                <a:latin typeface="Calibri (body)"/>
              </a:rPr>
              <a:t>2- روتين مبدئي</a:t>
            </a:r>
          </a:p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ar-EG" sz="3200" dirty="0">
                <a:latin typeface="Calibri (body)"/>
              </a:rPr>
              <a:t>3- أصبح روتينى</a:t>
            </a:r>
            <a:endParaRPr lang="en-US" sz="3200" dirty="0">
              <a:latin typeface="Calibri (body)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2267744" y="5445125"/>
            <a:ext cx="648072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</a:rPr>
              <a:t>عند تعريف معايير القبول، يمكننا أن نسأل</a:t>
            </a:r>
            <a:endParaRPr lang="en-US" sz="3600" b="1" dirty="0">
              <a:solidFill>
                <a:srgbClr val="000000"/>
              </a:solidFill>
              <a:latin typeface="Calibri (body)"/>
              <a:ea typeface="Calibri (body)"/>
            </a:endParaRPr>
          </a:p>
          <a:p>
            <a:pPr algn="r">
              <a:spcBef>
                <a:spcPct val="50000"/>
              </a:spcBef>
            </a:pPr>
            <a:r>
              <a:rPr lang="ar-SA" sz="3600" b="1" dirty="0">
                <a:solidFill>
                  <a:srgbClr val="000000"/>
                </a:solidFill>
                <a:latin typeface="Calibri (body)"/>
                <a:ea typeface="Calibri (body)"/>
              </a:rPr>
              <a:t>كيف</a:t>
            </a:r>
            <a:r>
              <a:rPr lang="ar-EG" sz="3600" b="1" dirty="0">
                <a:solidFill>
                  <a:srgbClr val="000000"/>
                </a:solidFill>
                <a:latin typeface="Calibri (body)"/>
                <a:ea typeface="Calibri (body)"/>
              </a:rPr>
              <a:t>؟</a:t>
            </a:r>
            <a:endParaRPr lang="en-US" sz="3600" b="1" dirty="0">
              <a:solidFill>
                <a:srgbClr val="000000"/>
              </a:solidFill>
              <a:latin typeface="Calibri (body)"/>
              <a:ea typeface="Calibri (body)"/>
            </a:endParaRP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endParaRPr lang="ar-EG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ar-EG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معايير القبول ومستويات التعلم</a:t>
            </a:r>
            <a:endParaRPr lang="da-DK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Skærmbillede 2013-07-10 kl. 13.12.10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304408">
            <a:off x="742117" y="1706711"/>
            <a:ext cx="2609954" cy="3427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  <a:latin typeface="Arial Black" pitchFamily="34" charset="0"/>
              </a:rPr>
              <a:t>TTM 2</a:t>
            </a:r>
            <a:endParaRPr lang="ar-EG" dirty="0">
              <a:solidFill>
                <a:schemeClr val="tx1"/>
              </a:solidFill>
              <a:latin typeface="Arial Black" pitchFamily="34" charset="0"/>
            </a:endParaRPr>
          </a:p>
        </p:txBody>
      </p:sp>
      <p:cxnSp>
        <p:nvCxnSpPr>
          <p:cNvPr id="5" name="Lige forbindelse 5"/>
          <p:cNvCxnSpPr/>
          <p:nvPr/>
        </p:nvCxnSpPr>
        <p:spPr>
          <a:xfrm>
            <a:off x="0" y="1484313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Billed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illede 11" descr="ULS-logo_roed_blad_kor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2483768" y="1844824"/>
            <a:ext cx="6192688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EG" sz="4000" b="1" dirty="0">
                <a:latin typeface="Calibri (body)"/>
                <a:ea typeface="Calibri (body)"/>
              </a:rPr>
              <a:t>المواقف</a:t>
            </a:r>
            <a:r>
              <a:rPr lang="ar-EG" sz="4000" dirty="0">
                <a:latin typeface="Calibri (body)"/>
                <a:ea typeface="Calibri (body)"/>
              </a:rPr>
              <a:t>:</a:t>
            </a:r>
            <a:endParaRPr lang="ar-SA" sz="4000" dirty="0">
              <a:latin typeface="Calibri (body)"/>
              <a:ea typeface="Calibri (body)"/>
            </a:endParaRPr>
          </a:p>
          <a:p>
            <a:pPr algn="r">
              <a:spcBef>
                <a:spcPct val="50000"/>
              </a:spcBef>
            </a:pPr>
            <a:endParaRPr lang="ar-SA" sz="4000" dirty="0">
              <a:latin typeface="Calibri (body)"/>
              <a:ea typeface="Calibri (body)"/>
            </a:endParaRPr>
          </a:p>
          <a:p>
            <a:pPr algn="r">
              <a:spcBef>
                <a:spcPct val="50000"/>
              </a:spcBef>
            </a:pPr>
            <a:endParaRPr lang="ar-SA" sz="4000" dirty="0">
              <a:latin typeface="Calibri (body)"/>
              <a:ea typeface="Calibri (body)"/>
            </a:endParaRPr>
          </a:p>
          <a:p>
            <a:pPr algn="r">
              <a:spcBef>
                <a:spcPct val="50000"/>
              </a:spcBef>
            </a:pPr>
            <a:endParaRPr lang="ar-EG" sz="4000" dirty="0">
              <a:latin typeface="Calibri (body)"/>
              <a:ea typeface="Calibri (body)"/>
            </a:endParaRPr>
          </a:p>
          <a:p>
            <a:pPr algn="r">
              <a:spcBef>
                <a:spcPct val="50000"/>
              </a:spcBef>
            </a:pPr>
            <a:r>
              <a:rPr lang="ar-EG" sz="3600" b="1" dirty="0">
                <a:latin typeface="Calibri (body)"/>
                <a:ea typeface="Calibri (body)"/>
              </a:rPr>
              <a:t>عند تعريف معايير القبول يمكننا أن نسأل لمـــاذا؟</a:t>
            </a:r>
            <a:endParaRPr lang="en-US" sz="3600" b="1" dirty="0">
              <a:latin typeface="Calibri (body)"/>
              <a:ea typeface="Calibri (body)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0" y="0"/>
            <a:ext cx="9144000" cy="148431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endParaRPr lang="ar-EG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ar-EG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معايير القبول ومستويات التعلم</a:t>
            </a:r>
            <a:endParaRPr lang="da-DK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EG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</a:rPr>
              <a:t>شكراً على وقتكم</a:t>
            </a:r>
            <a:endParaRPr kumimoji="0" lang="da-DK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</a:endParaRPr>
          </a:p>
        </p:txBody>
      </p:sp>
      <p:sp>
        <p:nvSpPr>
          <p:cNvPr id="5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/>
              <a:t>TTM 2</a:t>
            </a:r>
            <a:endParaRPr lang="da-DK" dirty="0"/>
          </a:p>
        </p:txBody>
      </p:sp>
      <p:pic>
        <p:nvPicPr>
          <p:cNvPr id="6" name="Billed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0655" y="333375"/>
            <a:ext cx="1277841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illede 6" descr="ULS-logo_roed_blad_ko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64063"/>
            <a:ext cx="1943101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1B15C5BD9153742B791B116A87FAC5C" ma:contentTypeVersion="2" ma:contentTypeDescription="Opret et nyt dokument." ma:contentTypeScope="" ma:versionID="7e0ee5062c12844de568f05de75c7e80">
  <xsd:schema xmlns:xsd="http://www.w3.org/2001/XMLSchema" xmlns:xs="http://www.w3.org/2001/XMLSchema" xmlns:p="http://schemas.microsoft.com/office/2006/metadata/properties" xmlns:ns3="4b071fe7-6e4f-4851-954b-ed0a7bb357bb" targetNamespace="http://schemas.microsoft.com/office/2006/metadata/properties" ma:root="true" ma:fieldsID="e8f1b7460f84584ecc82ea4ca035679b" ns3:_="">
    <xsd:import namespace="4b071fe7-6e4f-4851-954b-ed0a7bb357b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071fe7-6e4f-4851-954b-ed0a7bb357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9816B9D-6A63-4649-930D-9E77FAB9F1B3}">
  <ds:schemaRefs>
    <ds:schemaRef ds:uri="http://purl.org/dc/dcmitype/"/>
    <ds:schemaRef ds:uri="http://schemas.microsoft.com/office/2006/metadata/properties"/>
    <ds:schemaRef ds:uri="http://www.w3.org/XML/1998/namespace"/>
    <ds:schemaRef ds:uri="http://purl.org/dc/elements/1.1/"/>
    <ds:schemaRef ds:uri="4b071fe7-6e4f-4851-954b-ed0a7bb357bb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57A9A885-28F8-4136-A3C9-3531A490BDA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ED908F7-A827-489A-9BB5-FA9C93AEF6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071fe7-6e4f-4851-954b-ed0a7bb357b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240</Words>
  <Application>Microsoft Office PowerPoint</Application>
  <PresentationFormat>Skærmshow (4:3)</PresentationFormat>
  <Paragraphs>64</Paragraphs>
  <Slides>9</Slides>
  <Notes>1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Calibri</vt:lpstr>
      <vt:lpstr>Calibri (body)</vt:lpstr>
      <vt:lpstr>Office Theme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Freecomp</dc:creator>
  <cp:lastModifiedBy>clevertouch</cp:lastModifiedBy>
  <cp:revision>15</cp:revision>
  <cp:lastPrinted>2014-08-26T09:11:43Z</cp:lastPrinted>
  <dcterms:created xsi:type="dcterms:W3CDTF">2014-03-02T05:34:56Z</dcterms:created>
  <dcterms:modified xsi:type="dcterms:W3CDTF">2022-04-07T08:41:48Z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0x010100D1B15C5BD9153742B791B116A87FAC5C</vt:lpwstr>
  </property>
  <property fmtid="{D5CDD505-2E9C-101B-9397-08002B2CF9AE}" pid="3" name="Order">
    <vt:r8>11900</vt:r8>
  </property>
</Properties>
</file>